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sz="94660"/>
  </p:normalViewPr>
  <p:slideViewPr>
    <p:cSldViewPr snapToGrid="0">
      <p:cViewPr varScale="1">
        <p:scale>
          <a:sx d="100" n="64"/>
          <a:sy d="100" n="64"/>
        </p:scale>
        <p:origin x="748" y="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FC3-75B3-0F61-6F7A-D6619EF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243C-652B-9158-FB52-EAEC0CF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0327-0570-405A-B8C8-BF672AA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043-EB11-3E13-7D35-C9DFF0BB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CE67-18CD-3C20-4F36-5A8C62F9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4DF1-4B62-4B09-09B9-39F783F1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C8A5-06BB-26AA-7A2C-F00B248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9F41-91A0-BAD9-A1E1-8FBF9F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D835-D6C7-1E4A-5DBC-F9C4F5B2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52B0-AFFB-77FB-A7F4-663896E1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5560-A4C0-71E3-D78E-F8664B7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5D26-0057-DF10-91A7-25111AF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7D6F-FE85-2D10-8A09-771B8F0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10CB-43BA-FBD2-5A47-F9915936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5C26-E58E-8293-CF64-E519370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DE92-7E40-1AAD-AB45-1059945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50D-8BD8-8456-974F-C59CFEA7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1703-1215-5CA9-BEBC-4046570B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88CA-33AB-C631-1910-819F568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32C-3CD6-6808-8196-03EB8EF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C2DE-B240-4269-8D3C-AAA3D76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2AC4-7D39-ECC3-4B60-4342268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3EF5-6C16-A840-488F-4A082C23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4B45-A030-DF61-4EA0-1EB201C2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349-3114-CA32-4E70-66197EA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FF79-86A0-F24C-0063-69355A3F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7F10-BACF-605E-27F7-4899B282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2FD-7824-C323-0943-BA1ADD65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CB4-203D-00D5-4DF9-0E268FB3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8513-B7C3-4280-30A3-A0276618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C6E71-2E02-10BC-BF3C-2378B235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A71CA-17FF-05CE-6825-56F24394E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F5F-0F31-9038-75BF-B83AFA9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4BAE5-5A9A-C7C6-5D42-0C0F3E0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6B3D-2032-29EF-0E70-5AA7C567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8C6-C7FE-9B10-CB5E-E11452FE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2B2D-0820-CB58-89C2-33C66A6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5B8B-E86B-1D8A-F3D0-828A5E41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98F1-56DA-A2F6-6B25-3748491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595F3-5C4F-A8A0-8F78-22EE27E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2F41-D686-E149-6171-41385DCD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6104-DACA-34A4-483B-B3C53F2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6DCC-FA2E-F32A-9E3F-276DD4F3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C2BE-4029-B873-4E15-0FD16E2A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8DEF-D51E-68F6-CFBD-EA854A9E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557-F309-1EA3-2A66-9F6F8FD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58C-23D1-5E66-1155-B7D7A5A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F9E2C-A39A-89EB-C5BB-0A5C8B86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C80-676E-FF99-CA01-894BD560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4682-34C6-6877-A5E8-3CFA45D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88CF-6BD9-D81A-200D-B4E5F03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E044-1379-C0DB-4EAD-7C82949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87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9221-E520-4C4B-3679-48F870A3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2121-F6E4-FD02-0210-944EFCB8EED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964096"/>
            <a:ext cx="10515600" cy="577463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30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2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1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himizuYukii/Entity-Resolution/blob/main/RS%20data/address1%2Bsuburb.png" TargetMode="External" /><Relationship Id="rId3" Type="http://schemas.openxmlformats.org/officeDocument/2006/relationships/hyperlink" Target="https://github.com/ShimizuYukii/Entity-Resolution/blob/main/RS%20data/soc_sec_id.png" TargetMode="External" /><Relationship Id="rId4" Type="http://schemas.openxmlformats.org/officeDocument/2006/relationships/hyperlink" Target="https://github.com/ShimizuYukii/Entity-Resolution/blob/main/RS%20data/num_match%20vs%20prob.png" TargetMode="External" /><Relationship Id="rId5" Type="http://schemas.openxmlformats.org/officeDocument/2006/relationships/hyperlink" Target="https://github.com/ShimizuYukii/Entity-Resolution/blob/main/RS%20data/jaccard%20vs%20prob.png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osukeimai/fastLink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himizuYukii/Entity-Resolution/blob/main/RS%20data/over_match.p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Haocheng, Kewei, Zaolin, Chuhan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more informative variable could reduce the use of matching variables</a:t>
            </a:r>
          </a:p>
          <a:p>
            <a:pPr lvl="1"/>
            <a:r>
              <a:rPr/>
              <a:t>name + soc_sec_id vs name + address + suburb</a:t>
            </a:r>
          </a:p>
          <a:p>
            <a:pPr lvl="0"/>
            <a:r>
              <a:rPr/>
              <a:t>number of matches &amp; jaccard index vs threshold probabilities</a:t>
            </a:r>
          </a:p>
          <a:p>
            <a:pPr lvl="1"/>
            <a:r>
              <a:rPr/>
              <a:t>jaccard index = intersection size / union size</a:t>
            </a:r>
          </a:p>
          <a:p>
            <a:pPr lvl="0" indent="0" marL="0">
              <a:buNone/>
            </a:pPr>
            <a:r>
              <a:rPr/>
              <a:t>(“</a:t>
            </a:r>
            <a:r>
              <a:rPr>
                <a:hlinkClick r:id="rId2"/>
              </a:rPr>
              <a:t>https://github.com/ShimizuYukii/Entity-Resolution/blob/main/RS%20data/address1%2Bsuburb.png</a:t>
            </a:r>
            <a:r>
              <a:rPr/>
              <a:t>”) (“</a:t>
            </a:r>
            <a:r>
              <a:rPr>
                <a:hlinkClick r:id="rId3"/>
              </a:rPr>
              <a:t>https://github.com/ShimizuYukii/Entity-Resolution/blob/main/RS%20data/soc_sec_id.png</a:t>
            </a:r>
            <a:r>
              <a:rPr/>
              <a:t>”) (“</a:t>
            </a:r>
            <a:r>
              <a:rPr>
                <a:hlinkClick r:id="rId4"/>
              </a:rPr>
              <a:t>https://github.com/ShimizuYukii/Entity-Resolution/blob/main/RS%20data/num_match%20vs%20prob.png</a:t>
            </a:r>
            <a:r>
              <a:rPr/>
              <a:t>”) (“</a:t>
            </a:r>
            <a:r>
              <a:rPr>
                <a:hlinkClick r:id="rId5"/>
              </a:rPr>
              <a:t>https://github.com/ShimizuYukii/Entity-Resolution/blob/main/RS%20data/jaccard%20vs%20prob.png</a:t>
            </a:r>
            <a:r>
              <a:rPr/>
              <a:t>”)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[1] I. P. Fellegi and A. B. Sunter, “A theory for record linkage,” </a:t>
            </a:r>
            <a:r>
              <a:rPr i="1"/>
              <a:t>Journal of the American Statistical Association</a:t>
            </a:r>
            <a:r>
              <a:rPr/>
              <a:t>, vol. 64, no. 328, pp. 1183–1210, 1969.</a:t>
            </a:r>
          </a:p>
          <a:p>
            <a:pPr lvl="0" indent="0" marL="0">
              <a:buNone/>
            </a:pPr>
            <a:r>
              <a:rPr/>
              <a:t>[2] W. E. Winkler, </a:t>
            </a:r>
            <a:r>
              <a:rPr i="1"/>
              <a:t>Using the EM algorithm for weight computation in the fellegi-sunter model of record linkage</a:t>
            </a:r>
            <a:r>
              <a:rPr/>
              <a:t>. US Bureau of the Census Washington, DC, 2000.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FastLink is a scalable entity resolution methodology designed for merging large-scale datasets.</a:t>
            </a:r>
          </a:p>
          <a:p>
            <a:pPr lvl="0"/>
            <a:r>
              <a:rPr/>
              <a:t>Advantages</a:t>
            </a:r>
          </a:p>
          <a:p>
            <a:pPr lvl="1"/>
            <a:r>
              <a:rPr/>
              <a:t>Addresses challenges such as missing data, measurement errors, and uncertainty in the merging process</a:t>
            </a:r>
          </a:p>
          <a:p>
            <a:pPr lvl="1"/>
            <a:r>
              <a:rPr/>
              <a:t>Provide more flexibility by using auxiliary information (e.g., name frequency, migration rates)</a:t>
            </a:r>
          </a:p>
          <a:p>
            <a:pPr lvl="1"/>
            <a:r>
              <a:rPr/>
              <a:t>Utilize a probabilistic match score for more accurate linking, even with incomplete or imprecise data</a:t>
            </a:r>
          </a:p>
          <a:p>
            <a:pPr lvl="1"/>
            <a:r>
              <a:rPr/>
              <a:t>Scalable and capable of handling millions of records, making it efficient in terms of speed and accuracy</a:t>
            </a:r>
          </a:p>
          <a:p>
            <a:pPr lvl="0"/>
            <a:r>
              <a:rPr/>
              <a:t>Limitations</a:t>
            </a:r>
          </a:p>
          <a:p>
            <a:pPr lvl="1"/>
            <a:r>
              <a:rPr/>
              <a:t>Less effective with long strings (e.g., full names, long addresses) due to variations and typographical errors without advanced string-matching algorithms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General settings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Latent Matches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i.i.d.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Bernoulli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Distance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m</m:t>
                            </m:r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indep.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Discrete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π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Missing Indicator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δ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⊥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Probability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box>
                              <m:boxPr>
                                <m:opEmu m:val="1"/>
                              </m:boxPr>
                              <m:e>
                                <m:r>
                                  <m:rPr>
                                    <m:sty m:val="p"/>
                                  </m:rPr>
                                  <m:t>:=</m:t>
                                </m:r>
                              </m:e>
                            </m:box>
                            <m:r>
                              <m:rPr>
                                <m:sty m:val="p"/>
                              </m:rPr>
                              <m:t>Pr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∣</m:t>
                                </m:r>
                                <m:r>
                                  <m:t>δ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Quite similar to Fellegi-Sunter[1]</a:t>
                </a:r>
              </a:p>
              <a:p>
                <a:pPr lvl="0"/>
                <a:r>
                  <a:rPr/>
                  <a:t>Capable pf dealing MAP missings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Probabilistic model, see getPosterior.R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λ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t>k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1</m:t>
                                    </m:r>
                                  </m:sup>
                                  <m:e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m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t>m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ℓ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Nice for evaluation and post-merge analysis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Nice for calculation</a:t>
                </a:r>
              </a:p>
              <a:p>
                <a:pPr lvl="1"/>
                <a:r>
                  <a:rPr/>
                  <a:t>Likelihood and boosting with EM steps[2]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e>
                                        <m: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k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ℓ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d>
                                  <m:dPr>
                                    <m:begChr m:val=""/>
                                    <m:endChr m:val="}"/>
                                    <m:sepChr m:val=""/>
                                    <m:grow/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A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j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sSub>
                                              <m:e>
                                                <m:r>
                                                  <m:t>N</m:t>
                                                </m:r>
                                              </m:e>
                                              <m:sub>
                                                <m:r>
                                                  <m:t>B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r>
                                              <m:rPr>
                                                <m:sty m:val="b"/>
                                              </m:rPr>
                                              <m:t>1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d>
                                      <m:dPr>
                                        <m:begChr m:val="{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γ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j</m:t>
                                        </m:r>
                                      </m:e>
                                    </m:d>
                                  </m:e>
                                </m:d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A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m:t>δ</m:t>
                                                </m:r>
                                              </m:e>
                                              <m:sub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("/>
                                                <m:endChr m:val=")"/>
                                                <m:sepChr m:val=""/>
                                                <m:grow/>
                                              </m:dPr>
                                              <m:e>
                                                <m:r>
                                                  <m:t>i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,</m:t>
                                                </m:r>
                                                <m:r>
                                                  <m:t>j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logemlink.R and emlinkMARmov.R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required package for FastLink is called “fastLink”: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"fastLink"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Install the most recent version of “fastLink” package (version 0.6):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(devtools)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"kosukeimai/fastLink"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dependencies=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 the package and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(fastLink)</a:t>
            </a:r>
          </a:p>
          <a:p>
            <a:pPr lvl="0" indent="0" marL="0">
              <a:buNone/>
            </a:pPr>
            <a:r>
              <a:rPr/>
              <a:t>Tutorial Link: </a:t>
            </a:r>
            <a:r>
              <a:rPr>
                <a:hlinkClick r:id="rId2"/>
              </a:rPr>
              <a:t>https://github.com/kosukeimai/fastLink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matches.out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fastLink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varnames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"address_1"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"suburb"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stringdist.match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partial.match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return.all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The merged dataset can be accessed using the getMatches() function:</a:t>
            </a:r>
          </a:p>
          <a:p>
            <a:pPr lvl="0" indent="0">
              <a:buNone/>
            </a:pPr>
            <a:r>
              <a:rPr>
                <a:latin typeface="Courier"/>
              </a:rPr>
              <a:t>matched_dfs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getMatches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fl.out =</a:t>
            </a:r>
            <a:r>
              <a:rPr>
                <a:latin typeface="Courier"/>
              </a:rPr>
              <a:t> matches.out, </a:t>
            </a:r>
            <a:r>
              <a:rPr>
                <a:solidFill>
                  <a:srgbClr val="7D9029"/>
                </a:solidFill>
                <a:latin typeface="Courier"/>
              </a:rPr>
              <a:t>threshold.match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Preprocessing Matches via Blocking: The blockData() function can block two datasets using one or more variables and various blocking techniques.</a:t>
            </a:r>
          </a:p>
          <a:p>
            <a:pPr lvl="0"/>
            <a:r>
              <a:rPr/>
              <a:t>Using Auxiliary Information to Inform fastLink: The algorithm could also incorporate auxiliary information on migration behavior to inform the matching of datasets over time.</a:t>
            </a:r>
          </a:p>
          <a:p>
            <a:pPr lvl="0"/>
            <a:r>
              <a:rPr/>
              <a:t>Aggregating Multiple Matches Together: The algorithm can also aggregate multiple matches into a single summary using the aggregateEM() function.</a:t>
            </a:r>
          </a:p>
          <a:p>
            <a:pPr lvl="0"/>
            <a:r>
              <a:rPr/>
              <a:t>Random Sampling with fastLink: The algorithm allows us to run the matching algorithm on a randomly selected smaller subset of data to be matched and then apply those estimates to the full sample of data.</a:t>
            </a:r>
          </a:p>
          <a:p>
            <a:pPr lvl="0"/>
            <a:r>
              <a:rPr/>
              <a:t>Finding Duplicates within a Dataset via fastLink: The algorithm uses the probabilistic match algorithm to identify duplicated entries.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sets of datasets explored</a:t>
            </a:r>
          </a:p>
          <a:p>
            <a:pPr lvl="1"/>
            <a:r>
              <a:rPr/>
              <a:t>Products on Amazon &amp; Google</a:t>
            </a:r>
          </a:p>
          <a:p>
            <a:pPr lvl="1"/>
            <a:r>
              <a:rPr/>
              <a:t>fictious dataset from Freely Extensible Biomedical Record Linkage</a:t>
            </a:r>
          </a:p>
          <a:p>
            <a:pPr lvl="0"/>
            <a:r>
              <a:rPr/>
              <a:t>Empirical evidence of reduced effectiveness with long strings (e.g., product descriptions)</a:t>
            </a:r>
          </a:p>
          <a:p>
            <a:pPr lvl="1"/>
            <a:r>
              <a:rPr/>
              <a:t>only 75 matches for Amazon (&gt;1000 rows) &amp; Google (&gt;3000 rows) product datasets</a:t>
            </a:r>
          </a:p>
          <a:p>
            <a:pPr lvl="0"/>
            <a:r>
              <a:rPr/>
              <a:t>Avoid overly broad matching criteria / using too many variables</a:t>
            </a:r>
          </a:p>
          <a:p>
            <a:pPr lvl="1"/>
            <a:r>
              <a:rPr/>
              <a:t>Inflate match rate (even over 100%), underestimate False Discovery Rate (FDR) and False Non-match Rate (FNR)</a:t>
            </a:r>
          </a:p>
          <a:p>
            <a:pPr lvl="0" indent="0" marL="0">
              <a:buNone/>
            </a:pPr>
            <a:r>
              <a:rPr/>
              <a:t>(“</a:t>
            </a:r>
            <a:r>
              <a:rPr>
                <a:hlinkClick r:id="rId2"/>
              </a:rPr>
              <a:t>https://github.com/ShimizuYukii/Entity-Resolution/blob/main/RS%20data/over_match.png</a:t>
            </a:r>
            <a:r>
              <a:rPr/>
              <a:t>”)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Haocheng, Kewei, Zaolin, Chuhan</dc:creator>
  <cp:keywords/>
  <dcterms:created xsi:type="dcterms:W3CDTF">2024-10-21T02:26:47Z</dcterms:created>
  <dcterms:modified xsi:type="dcterms:W3CDTF">2024-10-21T02:26:47Z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sl">
    <vt:lpwstr>ieee.csl</vt:lpwstr>
  </property>
  <property fmtid="{D5CDD505-2E9C-101B-9397-08002B2CF9AE}" pid="4" name="link-citations">
    <vt:lpwstr>True</vt:lpwstr>
  </property>
  <property fmtid="{D5CDD505-2E9C-101B-9397-08002B2CF9AE}" pid="5" name="output">
    <vt:lpwstr/>
  </property>
</Properties>
</file>