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  <p:sldMasterId id="2147483656" r:id="rId2"/>
    <p:sldMasterId id="2147483654" r:id="rId3"/>
  </p:sldMasterIdLst>
  <p:notesMasterIdLst>
    <p:notesMasterId r:id="rId14"/>
  </p:notesMasterIdLst>
  <p:handoutMasterIdLst>
    <p:handoutMasterId r:id="rId15"/>
  </p:handoutMasterIdLst>
  <p:sldIdLst>
    <p:sldId id="283" r:id="rId4"/>
    <p:sldId id="272" r:id="rId5"/>
    <p:sldId id="278" r:id="rId6"/>
    <p:sldId id="308" r:id="rId7"/>
    <p:sldId id="288" r:id="rId8"/>
    <p:sldId id="311" r:id="rId9"/>
    <p:sldId id="307" r:id="rId10"/>
    <p:sldId id="270" r:id="rId11"/>
    <p:sldId id="310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5" autoAdjust="0"/>
    <p:restoredTop sz="96196" autoAdjust="0"/>
  </p:normalViewPr>
  <p:slideViewPr>
    <p:cSldViewPr snapToGrid="0" showGuides="1">
      <p:cViewPr varScale="1">
        <p:scale>
          <a:sx n="55" d="100"/>
          <a:sy n="55" d="100"/>
        </p:scale>
        <p:origin x="-787" y="-7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435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edBot.mkv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=""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=""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=""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=""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=""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=""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=""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=""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=""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=""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=""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=""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CC8FF4C-D454-4B26-B3A7-F6722A194465}"/>
              </a:ext>
            </a:extLst>
          </p:cNvPr>
          <p:cNvSpPr txBox="1"/>
          <p:nvPr/>
        </p:nvSpPr>
        <p:spPr>
          <a:xfrm>
            <a:off x="712869" y="4503454"/>
            <a:ext cx="486071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6600" b="1" dirty="0">
                <a:solidFill>
                  <a:schemeClr val="bg1"/>
                </a:solidFill>
                <a:cs typeface="Arial" pitchFamily="34" charset="0"/>
              </a:rPr>
              <a:t>Медбот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93CD66-89E4-4B57-AE80-8A7AA3EDB24F}"/>
              </a:ext>
            </a:extLst>
          </p:cNvPr>
          <p:cNvSpPr txBox="1"/>
          <p:nvPr/>
        </p:nvSpPr>
        <p:spPr>
          <a:xfrm>
            <a:off x="6467184" y="6192089"/>
            <a:ext cx="61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Петрова Полина</a:t>
            </a:r>
            <a:r>
              <a:rPr lang="en-US" dirty="0"/>
              <a:t> </a:t>
            </a:r>
            <a:r>
              <a:rPr lang="ru-RU" dirty="0"/>
              <a:t>Андреевна Школа 814,</a:t>
            </a:r>
            <a:r>
              <a:rPr lang="en-US" dirty="0"/>
              <a:t> 10 </a:t>
            </a:r>
            <a:r>
              <a:rPr lang="ru-RU" dirty="0"/>
              <a:t>класс </a:t>
            </a:r>
            <a:r>
              <a:rPr lang="en-US" dirty="0"/>
              <a:t>“</a:t>
            </a:r>
            <a:r>
              <a:rPr lang="ru-RU" dirty="0"/>
              <a:t>А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Руководитель: Русаков Алексей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=""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347213" y="301506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5867" dirty="0">
                <a:cs typeface="Arial" pitchFamily="34" charset="0"/>
              </a:rPr>
              <a:t>Спасибо за внимание!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2938746" y="0"/>
            <a:ext cx="9253254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=""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=""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=""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=""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=""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=""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=""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=""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=""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=""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6572676" y="710901"/>
            <a:ext cx="21426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Цель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92C195-8373-4993-9DD5-837667AD60C3}"/>
              </a:ext>
            </a:extLst>
          </p:cNvPr>
          <p:cNvSpPr txBox="1"/>
          <p:nvPr/>
        </p:nvSpPr>
        <p:spPr>
          <a:xfrm>
            <a:off x="5023524" y="2575938"/>
            <a:ext cx="6220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Разработка программного средства для определения первичного медицинского диагноза и направления к специалисту с помощью опроса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2F35897-6A35-4D3E-86BF-1DFFD95AF155}"/>
              </a:ext>
            </a:extLst>
          </p:cNvPr>
          <p:cNvGrpSpPr/>
          <p:nvPr/>
        </p:nvGrpSpPr>
        <p:grpSpPr>
          <a:xfrm rot="17784187" flipH="1">
            <a:off x="3459908" y="2834528"/>
            <a:ext cx="2096405" cy="1986647"/>
            <a:chOff x="-116760" y="950876"/>
            <a:chExt cx="6261875" cy="593402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8F48C0C4-8541-49C9-8D51-83BD795767E6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30" name="Rounded Rectangle 41">
                <a:extLst>
                  <a:ext uri="{FF2B5EF4-FFF2-40B4-BE49-F238E27FC236}">
                    <a16:creationId xmlns="" xmlns:a16="http://schemas.microsoft.com/office/drawing/2014/main" id="{EA058A82-0B26-41BD-A873-CA7A0D12A0F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2">
                <a:extLst>
                  <a:ext uri="{FF2B5EF4-FFF2-40B4-BE49-F238E27FC236}">
                    <a16:creationId xmlns="" xmlns:a16="http://schemas.microsoft.com/office/drawing/2014/main" id="{5CCA823E-B4BE-4AE8-A11C-4126690B1DAF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3">
                <a:extLst>
                  <a:ext uri="{FF2B5EF4-FFF2-40B4-BE49-F238E27FC236}">
                    <a16:creationId xmlns="" xmlns:a16="http://schemas.microsoft.com/office/drawing/2014/main" id="{606E46EE-02B9-4003-8145-D9C69B37F2C8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4">
                <a:extLst>
                  <a:ext uri="{FF2B5EF4-FFF2-40B4-BE49-F238E27FC236}">
                    <a16:creationId xmlns="" xmlns:a16="http://schemas.microsoft.com/office/drawing/2014/main" id="{C173C5C8-1624-4C1A-BDF5-B4DE0609105D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65">
                <a:extLst>
                  <a:ext uri="{FF2B5EF4-FFF2-40B4-BE49-F238E27FC236}">
                    <a16:creationId xmlns="" xmlns:a16="http://schemas.microsoft.com/office/drawing/2014/main" id="{1D1E7564-9F07-4D22-BB6D-CD09C1915FE5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ounded Rectangle 66">
                <a:extLst>
                  <a:ext uri="{FF2B5EF4-FFF2-40B4-BE49-F238E27FC236}">
                    <a16:creationId xmlns="" xmlns:a16="http://schemas.microsoft.com/office/drawing/2014/main" id="{EB3A9F6B-9CE2-47FE-9A9F-97A9D123251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67">
                <a:extLst>
                  <a:ext uri="{FF2B5EF4-FFF2-40B4-BE49-F238E27FC236}">
                    <a16:creationId xmlns="" xmlns:a16="http://schemas.microsoft.com/office/drawing/2014/main" id="{0ACBE37F-05DD-46DE-B1AF-91C89D06414E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Rounded Rectangle 68">
                <a:extLst>
                  <a:ext uri="{FF2B5EF4-FFF2-40B4-BE49-F238E27FC236}">
                    <a16:creationId xmlns="" xmlns:a16="http://schemas.microsoft.com/office/drawing/2014/main" id="{05710CEC-D4CE-4166-AAB0-1023C4EC58C6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69">
                <a:extLst>
                  <a:ext uri="{FF2B5EF4-FFF2-40B4-BE49-F238E27FC236}">
                    <a16:creationId xmlns="" xmlns:a16="http://schemas.microsoft.com/office/drawing/2014/main" id="{C8F18327-C049-4AA5-9FE7-74C3D93320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9">
                <a:extLst>
                  <a:ext uri="{FF2B5EF4-FFF2-40B4-BE49-F238E27FC236}">
                    <a16:creationId xmlns="" xmlns:a16="http://schemas.microsoft.com/office/drawing/2014/main" id="{94F002F3-B0C8-4C5A-9EF4-46BCC7F0E815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1F89BB37-AC18-43EB-AF7C-CB7F2EC2D3D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CA12AE5-08FC-41BE-8DC9-C6E60F9CDCD8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8" name="Rounded Rectangle 16">
                <a:extLst>
                  <a:ext uri="{FF2B5EF4-FFF2-40B4-BE49-F238E27FC236}">
                    <a16:creationId xmlns="" xmlns:a16="http://schemas.microsoft.com/office/drawing/2014/main" id="{F7AA88C6-ED28-4C6C-BC7B-DBE9BD9D225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17">
                <a:extLst>
                  <a:ext uri="{FF2B5EF4-FFF2-40B4-BE49-F238E27FC236}">
                    <a16:creationId xmlns="" xmlns:a16="http://schemas.microsoft.com/office/drawing/2014/main" id="{87D98759-D966-4D09-ABBF-5E6FA7B1ED90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18">
                <a:extLst>
                  <a:ext uri="{FF2B5EF4-FFF2-40B4-BE49-F238E27FC236}">
                    <a16:creationId xmlns="" xmlns:a16="http://schemas.microsoft.com/office/drawing/2014/main" id="{BE3F4650-310E-4513-8B22-AF260F2F7D2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19">
                <a:extLst>
                  <a:ext uri="{FF2B5EF4-FFF2-40B4-BE49-F238E27FC236}">
                    <a16:creationId xmlns="" xmlns:a16="http://schemas.microsoft.com/office/drawing/2014/main" id="{35B5B52B-5EF7-4B88-A426-40F9197449FF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20">
                <a:extLst>
                  <a:ext uri="{FF2B5EF4-FFF2-40B4-BE49-F238E27FC236}">
                    <a16:creationId xmlns="" xmlns:a16="http://schemas.microsoft.com/office/drawing/2014/main" id="{B83FED4C-237E-47FB-ADC0-63E77D77B48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21">
                <a:extLst>
                  <a:ext uri="{FF2B5EF4-FFF2-40B4-BE49-F238E27FC236}">
                    <a16:creationId xmlns="" xmlns:a16="http://schemas.microsoft.com/office/drawing/2014/main" id="{0F88870A-0E78-45D2-AB73-53E6CB2684D5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Rounded Rectangle 22">
                <a:extLst>
                  <a:ext uri="{FF2B5EF4-FFF2-40B4-BE49-F238E27FC236}">
                    <a16:creationId xmlns="" xmlns:a16="http://schemas.microsoft.com/office/drawing/2014/main" id="{76D940FB-D44F-46E2-9CF2-DF9FA857BAE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23">
                <a:extLst>
                  <a:ext uri="{FF2B5EF4-FFF2-40B4-BE49-F238E27FC236}">
                    <a16:creationId xmlns="" xmlns:a16="http://schemas.microsoft.com/office/drawing/2014/main" id="{150F444D-3135-4FE4-89A0-64C29BC4817B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4">
                <a:extLst>
                  <a:ext uri="{FF2B5EF4-FFF2-40B4-BE49-F238E27FC236}">
                    <a16:creationId xmlns="" xmlns:a16="http://schemas.microsoft.com/office/drawing/2014/main" id="{56F9559F-2A21-4A75-9968-7DDEC629639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39">
                <a:extLst>
                  <a:ext uri="{FF2B5EF4-FFF2-40B4-BE49-F238E27FC236}">
                    <a16:creationId xmlns="" xmlns:a16="http://schemas.microsoft.com/office/drawing/2014/main" id="{62145253-1296-4A0E-A942-34785C4C3BCD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39">
                <a:extLst>
                  <a:ext uri="{FF2B5EF4-FFF2-40B4-BE49-F238E27FC236}">
                    <a16:creationId xmlns="" xmlns:a16="http://schemas.microsoft.com/office/drawing/2014/main" id="{C65563E3-360D-42FC-A090-8DA156028DA3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1">
                <a:extLst>
                  <a:ext uri="{FF2B5EF4-FFF2-40B4-BE49-F238E27FC236}">
                    <a16:creationId xmlns="" xmlns:a16="http://schemas.microsoft.com/office/drawing/2014/main" id="{D5600636-B1C2-4FF9-B818-65856497AA49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0391955D-7C07-446C-ADC7-BAD6A457601E}"/>
              </a:ext>
            </a:extLst>
          </p:cNvPr>
          <p:cNvGrpSpPr/>
          <p:nvPr/>
        </p:nvGrpSpPr>
        <p:grpSpPr>
          <a:xfrm>
            <a:off x="1038638" y="608027"/>
            <a:ext cx="3861004" cy="5602490"/>
            <a:chOff x="928131" y="447675"/>
            <a:chExt cx="4082018" cy="5923193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94A102D5-56F8-43E0-96A0-643303B76912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F0DAE108-5C9B-4D39-B568-97F5375DE1B6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547E1779-231D-4657-8B7D-C823AF81C6AE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C1BE7C51-B94F-4D78-8AFA-37C14964457C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68033315-9532-4701-9B4A-0F86E59A51B2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F3ECF0ED-59C5-4F64-BA71-460B00300E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AFBE768-9551-4A84-986D-179C99548710}"/>
              </a:ext>
            </a:extLst>
          </p:cNvPr>
          <p:cNvSpPr txBox="1"/>
          <p:nvPr/>
        </p:nvSpPr>
        <p:spPr>
          <a:xfrm>
            <a:off x="6622191" y="1568892"/>
            <a:ext cx="532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Разработка вопросов для пользователей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C630A37-696F-48D6-A421-316A893AEA16}"/>
              </a:ext>
            </a:extLst>
          </p:cNvPr>
          <p:cNvSpPr txBox="1"/>
          <p:nvPr/>
        </p:nvSpPr>
        <p:spPr>
          <a:xfrm>
            <a:off x="6622191" y="2519292"/>
            <a:ext cx="428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Описание функционала МедБота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64F4CBA-3505-42D0-87EC-C259F8B7B279}"/>
              </a:ext>
            </a:extLst>
          </p:cNvPr>
          <p:cNvSpPr txBox="1"/>
          <p:nvPr/>
        </p:nvSpPr>
        <p:spPr>
          <a:xfrm>
            <a:off x="6622191" y="3593686"/>
            <a:ext cx="472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5"/>
                </a:solidFill>
              </a:rPr>
              <a:t>Разработка прототипа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B48846E-50FC-4850-9F8F-9E6F54B227BB}"/>
              </a:ext>
            </a:extLst>
          </p:cNvPr>
          <p:cNvSpPr txBox="1"/>
          <p:nvPr/>
        </p:nvSpPr>
        <p:spPr>
          <a:xfrm>
            <a:off x="6622191" y="5742474"/>
            <a:ext cx="428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Определение перспективы развития МедБота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EC6E1B5-56D7-4688-BF63-3FE76F00372B}"/>
              </a:ext>
            </a:extLst>
          </p:cNvPr>
          <p:cNvSpPr txBox="1"/>
          <p:nvPr/>
        </p:nvSpPr>
        <p:spPr>
          <a:xfrm>
            <a:off x="6622191" y="4668080"/>
            <a:ext cx="428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Описание дополнительного функционала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56F54D3-11B8-4B35-90B2-A3B75EEFF097}"/>
              </a:ext>
            </a:extLst>
          </p:cNvPr>
          <p:cNvSpPr txBox="1"/>
          <p:nvPr/>
        </p:nvSpPr>
        <p:spPr>
          <a:xfrm>
            <a:off x="4899642" y="556054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400" b="1" dirty="0">
                <a:solidFill>
                  <a:schemeClr val="accent5"/>
                </a:solidFill>
                <a:cs typeface="Arial" pitchFamily="34" charset="0"/>
              </a:rPr>
              <a:t>Задачи</a:t>
            </a:r>
            <a:endParaRPr lang="en-US" altLang="ko-KR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="" xmlns:a16="http://schemas.microsoft.com/office/drawing/2014/main" id="{B4A9AEA1-7ECB-453E-B7C4-726F2B5BFEB7}"/>
              </a:ext>
            </a:extLst>
          </p:cNvPr>
          <p:cNvSpPr/>
          <p:nvPr/>
        </p:nvSpPr>
        <p:spPr>
          <a:xfrm>
            <a:off x="6393591" y="171081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10977AA5-AEB1-4AC6-9B07-E24430993582}"/>
              </a:ext>
            </a:extLst>
          </p:cNvPr>
          <p:cNvSpPr/>
          <p:nvPr/>
        </p:nvSpPr>
        <p:spPr>
          <a:xfrm>
            <a:off x="6400800" y="264476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="" xmlns:a16="http://schemas.microsoft.com/office/drawing/2014/main" id="{F952EF33-989B-48D7-9E77-9EE32492FBA9}"/>
              </a:ext>
            </a:extLst>
          </p:cNvPr>
          <p:cNvSpPr/>
          <p:nvPr/>
        </p:nvSpPr>
        <p:spPr>
          <a:xfrm>
            <a:off x="6400800" y="369581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="" xmlns:a16="http://schemas.microsoft.com/office/drawing/2014/main" id="{533C57E9-C804-46E4-B906-FF2B12D387D2}"/>
              </a:ext>
            </a:extLst>
          </p:cNvPr>
          <p:cNvSpPr/>
          <p:nvPr/>
        </p:nvSpPr>
        <p:spPr>
          <a:xfrm>
            <a:off x="6400800" y="482222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="" xmlns:a16="http://schemas.microsoft.com/office/drawing/2014/main" id="{DB4D1533-55FD-4D33-9447-032746774159}"/>
              </a:ext>
            </a:extLst>
          </p:cNvPr>
          <p:cNvSpPr/>
          <p:nvPr/>
        </p:nvSpPr>
        <p:spPr>
          <a:xfrm>
            <a:off x="6400800" y="5938897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55">
            <a:extLst>
              <a:ext uri="{FF2B5EF4-FFF2-40B4-BE49-F238E27FC236}">
                <a16:creationId xmlns="" xmlns:a16="http://schemas.microsoft.com/office/drawing/2014/main" id="{73F3F8BB-F659-4809-9544-E97FEA17CF70}"/>
              </a:ext>
            </a:extLst>
          </p:cNvPr>
          <p:cNvGrpSpPr/>
          <p:nvPr/>
        </p:nvGrpSpPr>
        <p:grpSpPr>
          <a:xfrm>
            <a:off x="485526" y="-9099"/>
            <a:ext cx="11119797" cy="6731446"/>
            <a:chOff x="485526" y="-9099"/>
            <a:chExt cx="11119797" cy="6731446"/>
          </a:xfrm>
        </p:grpSpPr>
        <p:sp>
          <p:nvSpPr>
            <p:cNvPr id="21" name="Freeform: Shape 7">
              <a:extLst>
                <a:ext uri="{FF2B5EF4-FFF2-40B4-BE49-F238E27FC236}">
                  <a16:creationId xmlns="" xmlns:a16="http://schemas.microsoft.com/office/drawing/2014/main" id="{2829BD75-D751-4E40-B80B-371490F859D8}"/>
                </a:ext>
              </a:extLst>
            </p:cNvPr>
            <p:cNvSpPr/>
            <p:nvPr/>
          </p:nvSpPr>
          <p:spPr>
            <a:xfrm>
              <a:off x="485526" y="4426631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6">
              <a:extLst>
                <a:ext uri="{FF2B5EF4-FFF2-40B4-BE49-F238E27FC236}">
                  <a16:creationId xmlns="" xmlns:a16="http://schemas.microsoft.com/office/drawing/2014/main" id="{39383E5D-EDA7-4FC2-AAC4-3A497CE6E4C9}"/>
                </a:ext>
              </a:extLst>
            </p:cNvPr>
            <p:cNvSpPr/>
            <p:nvPr/>
          </p:nvSpPr>
          <p:spPr>
            <a:xfrm>
              <a:off x="587732" y="2288179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="" xmlns:a16="http://schemas.microsoft.com/office/drawing/2014/main" id="{AF3AC0CA-9889-4F85-B7E0-49EF0344D987}"/>
                </a:ext>
              </a:extLst>
            </p:cNvPr>
            <p:cNvSpPr/>
            <p:nvPr/>
          </p:nvSpPr>
          <p:spPr>
            <a:xfrm>
              <a:off x="2982414" y="1817970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7">
              <a:extLst>
                <a:ext uri="{FF2B5EF4-FFF2-40B4-BE49-F238E27FC236}">
                  <a16:creationId xmlns="" xmlns:a16="http://schemas.microsoft.com/office/drawing/2014/main" id="{404A9B46-DCB6-44AF-B748-9C304F56E65E}"/>
                </a:ext>
              </a:extLst>
            </p:cNvPr>
            <p:cNvSpPr/>
            <p:nvPr/>
          </p:nvSpPr>
          <p:spPr>
            <a:xfrm>
              <a:off x="6281913" y="74728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A430D1E5-CDAD-4CC4-B3C4-CDB39DA4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996" y="1633468"/>
              <a:ext cx="566977" cy="554784"/>
            </a:xfrm>
            <a:prstGeom prst="rect">
              <a:avLst/>
            </a:prstGeom>
          </p:spPr>
        </p:pic>
        <p:sp>
          <p:nvSpPr>
            <p:cNvPr id="9" name="Freeform: Shape 7">
              <a:extLst>
                <a:ext uri="{FF2B5EF4-FFF2-40B4-BE49-F238E27FC236}">
                  <a16:creationId xmlns="" xmlns:a16="http://schemas.microsoft.com/office/drawing/2014/main" id="{68D785B2-240A-4812-994F-3B7DF2822A80}"/>
                </a:ext>
              </a:extLst>
            </p:cNvPr>
            <p:cNvSpPr/>
            <p:nvPr/>
          </p:nvSpPr>
          <p:spPr>
            <a:xfrm>
              <a:off x="8711354" y="4845506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="" xmlns:a16="http://schemas.microsoft.com/office/drawing/2014/main" id="{316C58E0-6C38-4DF5-A663-15677C8426DF}"/>
                </a:ext>
              </a:extLst>
            </p:cNvPr>
            <p:cNvSpPr/>
            <p:nvPr/>
          </p:nvSpPr>
          <p:spPr>
            <a:xfrm>
              <a:off x="10973015" y="5858303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="" xmlns:a16="http://schemas.microsoft.com/office/drawing/2014/main" id="{E87D25EB-A620-4459-B6C9-E63F94331136}"/>
                </a:ext>
              </a:extLst>
            </p:cNvPr>
            <p:cNvSpPr/>
            <p:nvPr/>
          </p:nvSpPr>
          <p:spPr>
            <a:xfrm>
              <a:off x="3007261" y="140093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="" xmlns:a16="http://schemas.microsoft.com/office/drawing/2014/main" id="{3D1E8F74-A05E-4064-BB53-E089E4602C14}"/>
                </a:ext>
              </a:extLst>
            </p:cNvPr>
            <p:cNvSpPr/>
            <p:nvPr/>
          </p:nvSpPr>
          <p:spPr>
            <a:xfrm>
              <a:off x="10828423" y="4537784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6">
              <a:extLst>
                <a:ext uri="{FF2B5EF4-FFF2-40B4-BE49-F238E27FC236}">
                  <a16:creationId xmlns="" xmlns:a16="http://schemas.microsoft.com/office/drawing/2014/main" id="{F9FE5BB8-42C0-48F9-A4D1-C31A4E7692A3}"/>
                </a:ext>
              </a:extLst>
            </p:cNvPr>
            <p:cNvSpPr/>
            <p:nvPr/>
          </p:nvSpPr>
          <p:spPr>
            <a:xfrm>
              <a:off x="8503187" y="3064768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6">
              <a:extLst>
                <a:ext uri="{FF2B5EF4-FFF2-40B4-BE49-F238E27FC236}">
                  <a16:creationId xmlns="" xmlns:a16="http://schemas.microsoft.com/office/drawing/2014/main" id="{A50CDECA-4144-4613-BE53-F8798C6638AA}"/>
                </a:ext>
              </a:extLst>
            </p:cNvPr>
            <p:cNvSpPr/>
            <p:nvPr/>
          </p:nvSpPr>
          <p:spPr>
            <a:xfrm>
              <a:off x="3069596" y="4299271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6">
              <a:extLst>
                <a:ext uri="{FF2B5EF4-FFF2-40B4-BE49-F238E27FC236}">
                  <a16:creationId xmlns="" xmlns:a16="http://schemas.microsoft.com/office/drawing/2014/main" id="{BCBB9D82-2D19-4F3B-ABED-40D4C68127B6}"/>
                </a:ext>
              </a:extLst>
            </p:cNvPr>
            <p:cNvSpPr/>
            <p:nvPr/>
          </p:nvSpPr>
          <p:spPr>
            <a:xfrm>
              <a:off x="485526" y="6176112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6">
              <a:extLst>
                <a:ext uri="{FF2B5EF4-FFF2-40B4-BE49-F238E27FC236}">
                  <a16:creationId xmlns="" xmlns:a16="http://schemas.microsoft.com/office/drawing/2014/main" id="{4AD4C36C-D9B0-4124-B49E-912ABF540890}"/>
                </a:ext>
              </a:extLst>
            </p:cNvPr>
            <p:cNvSpPr/>
            <p:nvPr/>
          </p:nvSpPr>
          <p:spPr>
            <a:xfrm>
              <a:off x="6281913" y="5787243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7">
              <a:extLst>
                <a:ext uri="{FF2B5EF4-FFF2-40B4-BE49-F238E27FC236}">
                  <a16:creationId xmlns="" xmlns:a16="http://schemas.microsoft.com/office/drawing/2014/main" id="{0AF7FC2E-ED14-450D-9B8B-4E08D5CFEBA0}"/>
                </a:ext>
              </a:extLst>
            </p:cNvPr>
            <p:cNvSpPr/>
            <p:nvPr/>
          </p:nvSpPr>
          <p:spPr>
            <a:xfrm>
              <a:off x="3708631" y="6060360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7">
              <a:extLst>
                <a:ext uri="{FF2B5EF4-FFF2-40B4-BE49-F238E27FC236}">
                  <a16:creationId xmlns="" xmlns:a16="http://schemas.microsoft.com/office/drawing/2014/main" id="{53DD78F1-D88A-4706-9064-9A54EDD649D4}"/>
                </a:ext>
              </a:extLst>
            </p:cNvPr>
            <p:cNvSpPr/>
            <p:nvPr/>
          </p:nvSpPr>
          <p:spPr>
            <a:xfrm>
              <a:off x="10633608" y="2453589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7">
              <a:extLst>
                <a:ext uri="{FF2B5EF4-FFF2-40B4-BE49-F238E27FC236}">
                  <a16:creationId xmlns="" xmlns:a16="http://schemas.microsoft.com/office/drawing/2014/main" id="{693E6B7F-5B35-46B0-80D6-41183411B9A5}"/>
                </a:ext>
              </a:extLst>
            </p:cNvPr>
            <p:cNvSpPr/>
            <p:nvPr/>
          </p:nvSpPr>
          <p:spPr>
            <a:xfrm>
              <a:off x="8436977" y="1243858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="" xmlns:a16="http://schemas.microsoft.com/office/drawing/2014/main" id="{4B4E65CB-4E58-4D40-8F60-4AE153549B8A}"/>
                </a:ext>
              </a:extLst>
            </p:cNvPr>
            <p:cNvSpPr/>
            <p:nvPr/>
          </p:nvSpPr>
          <p:spPr>
            <a:xfrm>
              <a:off x="8187033" y="-9099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="" xmlns:a16="http://schemas.microsoft.com/office/drawing/2014/main" id="{A5C95F45-824B-4EDA-A8B5-19C2CCCE9A12}"/>
                </a:ext>
              </a:extLst>
            </p:cNvPr>
            <p:cNvSpPr/>
            <p:nvPr/>
          </p:nvSpPr>
          <p:spPr>
            <a:xfrm>
              <a:off x="10509251" y="1177057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136BD87-2DED-46D7-8944-5EDDA3763571}"/>
                </a:ext>
              </a:extLst>
            </p:cNvPr>
            <p:cNvSpPr/>
            <p:nvPr/>
          </p:nvSpPr>
          <p:spPr>
            <a:xfrm>
              <a:off x="6095999" y="3593734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7">
              <a:extLst>
                <a:ext uri="{FF2B5EF4-FFF2-40B4-BE49-F238E27FC236}">
                  <a16:creationId xmlns="" xmlns:a16="http://schemas.microsoft.com/office/drawing/2014/main" id="{4DEE7A2E-2EAC-4DD5-A3E8-099A2F9629E2}"/>
                </a:ext>
              </a:extLst>
            </p:cNvPr>
            <p:cNvSpPr/>
            <p:nvPr/>
          </p:nvSpPr>
          <p:spPr>
            <a:xfrm>
              <a:off x="485526" y="162751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6C5669B-DBD3-46B8-B137-3FB1A4D64931}"/>
              </a:ext>
            </a:extLst>
          </p:cNvPr>
          <p:cNvSpPr txBox="1"/>
          <p:nvPr/>
        </p:nvSpPr>
        <p:spPr>
          <a:xfrm>
            <a:off x="1712346" y="944957"/>
            <a:ext cx="8921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На начальном этапе в базу знаний диагнозов было занесено </a:t>
            </a:r>
            <a:r>
              <a:rPr lang="ru-RU" sz="3200" dirty="0" smtClean="0">
                <a:solidFill>
                  <a:srgbClr val="002060"/>
                </a:solidFill>
              </a:rPr>
              <a:t>90 </a:t>
            </a:r>
            <a:r>
              <a:rPr lang="ru-RU" sz="3200" dirty="0">
                <a:solidFill>
                  <a:srgbClr val="002060"/>
                </a:solidFill>
              </a:rPr>
              <a:t>самых распространенных заболеваний. Приложение будет доступно в </a:t>
            </a:r>
            <a:r>
              <a:rPr lang="ru-RU" sz="3200" dirty="0" smtClean="0">
                <a:solidFill>
                  <a:srgbClr val="002060"/>
                </a:solidFill>
              </a:rPr>
              <a:t>телеграмме.</a:t>
            </a:r>
            <a:endParaRPr lang="ru-RU" sz="3200" dirty="0">
              <a:solidFill>
                <a:srgbClr val="002060"/>
              </a:solidFill>
            </a:endParaRPr>
          </a:p>
          <a:p>
            <a:r>
              <a:rPr lang="ru-RU" sz="3200" dirty="0">
                <a:solidFill>
                  <a:schemeClr val="tx2"/>
                </a:solidFill>
              </a:rPr>
              <a:t>Код писался на языках: </a:t>
            </a:r>
            <a:r>
              <a:rPr lang="en-US" sz="3200" dirty="0">
                <a:solidFill>
                  <a:schemeClr val="tx2"/>
                </a:solidFill>
              </a:rPr>
              <a:t>JavaScript</a:t>
            </a:r>
            <a:r>
              <a:rPr lang="ru-RU" sz="3200" dirty="0">
                <a:solidFill>
                  <a:schemeClr val="tx2"/>
                </a:solidFill>
              </a:rPr>
              <a:t>, </a:t>
            </a:r>
            <a:r>
              <a:rPr lang="en-US" sz="3200" dirty="0">
                <a:solidFill>
                  <a:schemeClr val="tx2"/>
                </a:solidFill>
              </a:rPr>
              <a:t>CSS</a:t>
            </a:r>
            <a:r>
              <a:rPr lang="ru-RU" sz="3200" dirty="0">
                <a:solidFill>
                  <a:schemeClr val="tx2"/>
                </a:solidFill>
              </a:rPr>
              <a:t>, </a:t>
            </a:r>
            <a:r>
              <a:rPr lang="en-US" sz="3200" dirty="0">
                <a:solidFill>
                  <a:schemeClr val="tx2"/>
                </a:solidFill>
              </a:rPr>
              <a:t>HTML</a:t>
            </a:r>
            <a:r>
              <a:rPr lang="ru-RU" sz="3200" dirty="0">
                <a:solidFill>
                  <a:schemeClr val="tx2"/>
                </a:solidFill>
              </a:rPr>
              <a:t>, </a:t>
            </a:r>
            <a:r>
              <a:rPr lang="en-US" sz="3200" dirty="0">
                <a:solidFill>
                  <a:schemeClr val="tx2"/>
                </a:solidFill>
              </a:rPr>
              <a:t>Python</a:t>
            </a:r>
            <a:r>
              <a:rPr lang="ru-RU" sz="3200" dirty="0">
                <a:solidFill>
                  <a:schemeClr val="tx2"/>
                </a:solidFill>
              </a:rPr>
              <a:t>.</a:t>
            </a:r>
          </a:p>
          <a:p>
            <a:r>
              <a:rPr lang="ru-RU" sz="3200" dirty="0">
                <a:solidFill>
                  <a:schemeClr val="tx2"/>
                </a:solidFill>
              </a:rPr>
              <a:t>Среда разработки</a:t>
            </a:r>
            <a:r>
              <a:rPr lang="en-US" sz="3200" dirty="0">
                <a:solidFill>
                  <a:schemeClr val="tx2"/>
                </a:solidFill>
              </a:rPr>
              <a:t>: Visual Studio Code, </a:t>
            </a:r>
            <a:r>
              <a:rPr lang="en-US" sz="3200" dirty="0" err="1">
                <a:solidFill>
                  <a:schemeClr val="tx2"/>
                </a:solidFill>
              </a:rPr>
              <a:t>GitHub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70DF8DF-76FF-4F38-B6C1-F1636331891E}"/>
              </a:ext>
            </a:extLst>
          </p:cNvPr>
          <p:cNvSpPr txBox="1"/>
          <p:nvPr/>
        </p:nvSpPr>
        <p:spPr>
          <a:xfrm>
            <a:off x="1979321" y="148136"/>
            <a:ext cx="8463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</a:rPr>
              <a:t>Этапы исследования и оборудование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929EEDF-EC7A-4D55-8821-D7A68A91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39" y="4452998"/>
            <a:ext cx="2269349" cy="22693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82" y="4537784"/>
            <a:ext cx="2444920" cy="226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=""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=""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=""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6B309B2-EA45-4B08-9086-018C3C489D8F}"/>
              </a:ext>
            </a:extLst>
          </p:cNvPr>
          <p:cNvSpPr txBox="1"/>
          <p:nvPr/>
        </p:nvSpPr>
        <p:spPr>
          <a:xfrm>
            <a:off x="78950" y="1655159"/>
            <a:ext cx="613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Человек, отвечая на вопросы сможет узнать свой возможный диагноз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42C4A40-2122-41E0-BAE8-761BE54E1CBD}"/>
              </a:ext>
            </a:extLst>
          </p:cNvPr>
          <p:cNvSpPr txBox="1"/>
          <p:nvPr/>
        </p:nvSpPr>
        <p:spPr>
          <a:xfrm>
            <a:off x="6211614" y="521581"/>
            <a:ext cx="567558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Пример работы приложения</a:t>
            </a:r>
            <a:endParaRPr lang="en-US" altLang="ko-KR" sz="44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aphic 179">
            <a:extLst>
              <a:ext uri="{FF2B5EF4-FFF2-40B4-BE49-F238E27FC236}">
                <a16:creationId xmlns="" xmlns:a16="http://schemas.microsoft.com/office/drawing/2014/main" id="{D221911A-CF6B-45E9-841C-76893C2F8266}"/>
              </a:ext>
            </a:extLst>
          </p:cNvPr>
          <p:cNvGrpSpPr/>
          <p:nvPr/>
        </p:nvGrpSpPr>
        <p:grpSpPr>
          <a:xfrm>
            <a:off x="5174902" y="2461314"/>
            <a:ext cx="6844648" cy="3807335"/>
            <a:chOff x="0" y="38100"/>
            <a:chExt cx="12192000" cy="6781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DA7D805C-9121-4FDE-9BAC-1E4425BC84C8}"/>
                </a:ext>
              </a:extLst>
            </p:cNvPr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BAEA4DB-EC9E-4AD0-9CBC-21BC39B64BB5}"/>
                </a:ext>
              </a:extLst>
            </p:cNvPr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="" xmlns:a16="http://schemas.microsoft.com/office/drawing/2014/main" id="{05ADE562-83E4-4F4E-BB49-26001E38B8CA}"/>
              </a:ext>
            </a:extLst>
          </p:cNvPr>
          <p:cNvSpPr/>
          <p:nvPr/>
        </p:nvSpPr>
        <p:spPr>
          <a:xfrm>
            <a:off x="9615333" y="4240313"/>
            <a:ext cx="448003" cy="448003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B093F54A-5047-430A-BE4B-751B8A97079F}"/>
              </a:ext>
            </a:extLst>
          </p:cNvPr>
          <p:cNvGrpSpPr/>
          <p:nvPr/>
        </p:nvGrpSpPr>
        <p:grpSpPr>
          <a:xfrm rot="20857237">
            <a:off x="9024574" y="3519587"/>
            <a:ext cx="1109031" cy="1274933"/>
            <a:chOff x="8873991" y="3923317"/>
            <a:chExt cx="1109031" cy="1274933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22895FC-3765-4CEC-ACEC-0A04BDAFA5E8}"/>
                </a:ext>
              </a:extLst>
            </p:cNvPr>
            <p:cNvGrpSpPr/>
            <p:nvPr/>
          </p:nvGrpSpPr>
          <p:grpSpPr>
            <a:xfrm>
              <a:off x="8932620" y="3923317"/>
              <a:ext cx="1050402" cy="1274933"/>
              <a:chOff x="8772175" y="4670224"/>
              <a:chExt cx="1050402" cy="1274933"/>
            </a:xfrm>
            <a:solidFill>
              <a:schemeClr val="bg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940E0907-0F25-49DC-B94F-BDA5FAE3D413}"/>
                  </a:ext>
                </a:extLst>
              </p:cNvPr>
              <p:cNvSpPr/>
              <p:nvPr/>
            </p:nvSpPr>
            <p:spPr>
              <a:xfrm rot="567401">
                <a:off x="8772175" y="4670224"/>
                <a:ext cx="116160" cy="704068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B416E369-C8CC-4B34-9F95-24F901D1F5A2}"/>
                  </a:ext>
                </a:extLst>
              </p:cNvPr>
              <p:cNvSpPr/>
              <p:nvPr/>
            </p:nvSpPr>
            <p:spPr>
              <a:xfrm rot="2624473">
                <a:off x="9205359" y="5419204"/>
                <a:ext cx="175807" cy="376730"/>
              </a:xfrm>
              <a:custGeom>
                <a:avLst/>
                <a:gdLst>
                  <a:gd name="connsiteX0" fmla="*/ 0 w 144018"/>
                  <a:gd name="connsiteY0" fmla="*/ 4566 h 308610"/>
                  <a:gd name="connsiteX1" fmla="*/ 19888 w 144018"/>
                  <a:gd name="connsiteY1" fmla="*/ 7309 h 308610"/>
                  <a:gd name="connsiteX2" fmla="*/ 28804 w 144018"/>
                  <a:gd name="connsiteY2" fmla="*/ 73146 h 308610"/>
                  <a:gd name="connsiteX3" fmla="*/ 75438 w 144018"/>
                  <a:gd name="connsiteY3" fmla="*/ 239109 h 308610"/>
                  <a:gd name="connsiteX4" fmla="*/ 104242 w 144018"/>
                  <a:gd name="connsiteY4" fmla="*/ 280943 h 308610"/>
                  <a:gd name="connsiteX5" fmla="*/ 143332 w 144018"/>
                  <a:gd name="connsiteY5" fmla="*/ 297402 h 308610"/>
                  <a:gd name="connsiteX6" fmla="*/ 143332 w 144018"/>
                  <a:gd name="connsiteY6" fmla="*/ 314547 h 308610"/>
                  <a:gd name="connsiteX7" fmla="*/ 60350 w 144018"/>
                  <a:gd name="connsiteY7" fmla="*/ 243910 h 308610"/>
                  <a:gd name="connsiteX8" fmla="*/ 4115 w 144018"/>
                  <a:gd name="connsiteY8" fmla="*/ 29940 h 308610"/>
                  <a:gd name="connsiteX9" fmla="*/ 0 w 144018"/>
                  <a:gd name="connsiteY9" fmla="*/ 4566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018" h="308610">
                    <a:moveTo>
                      <a:pt x="0" y="4566"/>
                    </a:moveTo>
                    <a:cubicBezTo>
                      <a:pt x="9601" y="-3664"/>
                      <a:pt x="13716" y="451"/>
                      <a:pt x="19888" y="7309"/>
                    </a:cubicBezTo>
                    <a:cubicBezTo>
                      <a:pt x="21260" y="32684"/>
                      <a:pt x="24689" y="52572"/>
                      <a:pt x="28804" y="73146"/>
                    </a:cubicBezTo>
                    <a:cubicBezTo>
                      <a:pt x="40462" y="129381"/>
                      <a:pt x="58979" y="202762"/>
                      <a:pt x="75438" y="239109"/>
                    </a:cubicBezTo>
                    <a:cubicBezTo>
                      <a:pt x="80924" y="250082"/>
                      <a:pt x="97384" y="274085"/>
                      <a:pt x="104242" y="280943"/>
                    </a:cubicBezTo>
                    <a:cubicBezTo>
                      <a:pt x="114529" y="289173"/>
                      <a:pt x="128930" y="297402"/>
                      <a:pt x="143332" y="297402"/>
                    </a:cubicBezTo>
                    <a:cubicBezTo>
                      <a:pt x="148133" y="302889"/>
                      <a:pt x="148133" y="309061"/>
                      <a:pt x="143332" y="314547"/>
                    </a:cubicBezTo>
                    <a:cubicBezTo>
                      <a:pt x="102184" y="307004"/>
                      <a:pt x="76810" y="280257"/>
                      <a:pt x="60350" y="243910"/>
                    </a:cubicBezTo>
                    <a:cubicBezTo>
                      <a:pt x="31547" y="174644"/>
                      <a:pt x="14402" y="104007"/>
                      <a:pt x="4115" y="29940"/>
                    </a:cubicBezTo>
                    <a:cubicBezTo>
                      <a:pt x="3429" y="21711"/>
                      <a:pt x="2057" y="12110"/>
                      <a:pt x="0" y="4566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D3AC3BE8-304E-4C32-A75F-D93A0350BD78}"/>
                  </a:ext>
                </a:extLst>
              </p:cNvPr>
              <p:cNvSpPr/>
              <p:nvPr/>
            </p:nvSpPr>
            <p:spPr>
              <a:xfrm rot="2624473">
                <a:off x="9453204" y="5568427"/>
                <a:ext cx="92090" cy="376730"/>
              </a:xfrm>
              <a:custGeom>
                <a:avLst/>
                <a:gdLst>
                  <a:gd name="connsiteX0" fmla="*/ 0 w 75438"/>
                  <a:gd name="connsiteY0" fmla="*/ 9601 h 308610"/>
                  <a:gd name="connsiteX1" fmla="*/ 17145 w 75438"/>
                  <a:gd name="connsiteY1" fmla="*/ 0 h 308610"/>
                  <a:gd name="connsiteX2" fmla="*/ 75438 w 75438"/>
                  <a:gd name="connsiteY2" fmla="*/ 233858 h 308610"/>
                  <a:gd name="connsiteX3" fmla="*/ 75438 w 75438"/>
                  <a:gd name="connsiteY3" fmla="*/ 279121 h 308610"/>
                  <a:gd name="connsiteX4" fmla="*/ 65151 w 75438"/>
                  <a:gd name="connsiteY4" fmla="*/ 311353 h 308610"/>
                  <a:gd name="connsiteX5" fmla="*/ 47320 w 75438"/>
                  <a:gd name="connsiteY5" fmla="*/ 296951 h 308610"/>
                  <a:gd name="connsiteX6" fmla="*/ 61722 w 75438"/>
                  <a:gd name="connsiteY6" fmla="*/ 256489 h 308610"/>
                  <a:gd name="connsiteX7" fmla="*/ 57607 w 75438"/>
                  <a:gd name="connsiteY7" fmla="*/ 225628 h 308610"/>
                  <a:gd name="connsiteX8" fmla="*/ 5487 w 75438"/>
                  <a:gd name="connsiteY8" fmla="*/ 25375 h 308610"/>
                  <a:gd name="connsiteX9" fmla="*/ 0 w 75438"/>
                  <a:gd name="connsiteY9" fmla="*/ 9601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38" h="308610">
                    <a:moveTo>
                      <a:pt x="0" y="9601"/>
                    </a:moveTo>
                    <a:cubicBezTo>
                      <a:pt x="6172" y="3429"/>
                      <a:pt x="11659" y="6172"/>
                      <a:pt x="17145" y="0"/>
                    </a:cubicBezTo>
                    <a:cubicBezTo>
                      <a:pt x="45263" y="100127"/>
                      <a:pt x="62408" y="153619"/>
                      <a:pt x="75438" y="233858"/>
                    </a:cubicBezTo>
                    <a:cubicBezTo>
                      <a:pt x="78181" y="248945"/>
                      <a:pt x="78181" y="264033"/>
                      <a:pt x="75438" y="279121"/>
                    </a:cubicBezTo>
                    <a:cubicBezTo>
                      <a:pt x="71323" y="292837"/>
                      <a:pt x="69266" y="297637"/>
                      <a:pt x="65151" y="311353"/>
                    </a:cubicBezTo>
                    <a:cubicBezTo>
                      <a:pt x="56236" y="314782"/>
                      <a:pt x="53493" y="304495"/>
                      <a:pt x="47320" y="296951"/>
                    </a:cubicBezTo>
                    <a:cubicBezTo>
                      <a:pt x="58293" y="285979"/>
                      <a:pt x="61036" y="277749"/>
                      <a:pt x="61722" y="256489"/>
                    </a:cubicBezTo>
                    <a:cubicBezTo>
                      <a:pt x="59665" y="243459"/>
                      <a:pt x="60351" y="233172"/>
                      <a:pt x="57607" y="225628"/>
                    </a:cubicBezTo>
                    <a:cubicBezTo>
                      <a:pt x="44577" y="157734"/>
                      <a:pt x="28804" y="100127"/>
                      <a:pt x="5487" y="25375"/>
                    </a:cubicBezTo>
                    <a:cubicBezTo>
                      <a:pt x="4801" y="21946"/>
                      <a:pt x="2058" y="13030"/>
                      <a:pt x="0" y="9601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9676DCC6-A67A-4878-9059-57495BE308CD}"/>
                  </a:ext>
                </a:extLst>
              </p:cNvPr>
              <p:cNvSpPr/>
              <p:nvPr/>
            </p:nvSpPr>
            <p:spPr>
              <a:xfrm rot="2624473">
                <a:off x="9373440" y="5030162"/>
                <a:ext cx="449137" cy="527241"/>
              </a:xfrm>
              <a:custGeom>
                <a:avLst/>
                <a:gdLst>
                  <a:gd name="connsiteX0" fmla="*/ 196 w 349758"/>
                  <a:gd name="connsiteY0" fmla="*/ 0 h 445770"/>
                  <a:gd name="connsiteX1" fmla="*/ 119525 w 349758"/>
                  <a:gd name="connsiteY1" fmla="*/ 109042 h 445770"/>
                  <a:gd name="connsiteX2" fmla="*/ 153815 w 349758"/>
                  <a:gd name="connsiteY2" fmla="*/ 161163 h 445770"/>
                  <a:gd name="connsiteX3" fmla="*/ 181247 w 349758"/>
                  <a:gd name="connsiteY3" fmla="*/ 189967 h 445770"/>
                  <a:gd name="connsiteX4" fmla="*/ 226510 w 349758"/>
                  <a:gd name="connsiteY4" fmla="*/ 200254 h 445770"/>
                  <a:gd name="connsiteX5" fmla="*/ 293033 w 349758"/>
                  <a:gd name="connsiteY5" fmla="*/ 270891 h 445770"/>
                  <a:gd name="connsiteX6" fmla="*/ 351326 w 349758"/>
                  <a:gd name="connsiteY6" fmla="*/ 407365 h 445770"/>
                  <a:gd name="connsiteX7" fmla="*/ 333495 w 349758"/>
                  <a:gd name="connsiteY7" fmla="*/ 425196 h 445770"/>
                  <a:gd name="connsiteX8" fmla="*/ 274516 w 349758"/>
                  <a:gd name="connsiteY8" fmla="*/ 291465 h 445770"/>
                  <a:gd name="connsiteX9" fmla="*/ 197707 w 349758"/>
                  <a:gd name="connsiteY9" fmla="*/ 216027 h 445770"/>
                  <a:gd name="connsiteX10" fmla="*/ 146957 w 349758"/>
                  <a:gd name="connsiteY10" fmla="*/ 228371 h 445770"/>
                  <a:gd name="connsiteX11" fmla="*/ 101009 w 349758"/>
                  <a:gd name="connsiteY11" fmla="*/ 369646 h 445770"/>
                  <a:gd name="connsiteX12" fmla="*/ 114725 w 349758"/>
                  <a:gd name="connsiteY12" fmla="*/ 447142 h 445770"/>
                  <a:gd name="connsiteX13" fmla="*/ 92779 w 349758"/>
                  <a:gd name="connsiteY13" fmla="*/ 445770 h 445770"/>
                  <a:gd name="connsiteX14" fmla="*/ 71519 w 349758"/>
                  <a:gd name="connsiteY14" fmla="*/ 350444 h 445770"/>
                  <a:gd name="connsiteX15" fmla="*/ 132556 w 349758"/>
                  <a:gd name="connsiteY15" fmla="*/ 205054 h 445770"/>
                  <a:gd name="connsiteX16" fmla="*/ 128441 w 349758"/>
                  <a:gd name="connsiteY16" fmla="*/ 176251 h 445770"/>
                  <a:gd name="connsiteX17" fmla="*/ 107181 w 349758"/>
                  <a:gd name="connsiteY17" fmla="*/ 137846 h 445770"/>
                  <a:gd name="connsiteX18" fmla="*/ 35858 w 349758"/>
                  <a:gd name="connsiteY18" fmla="*/ 63779 h 445770"/>
                  <a:gd name="connsiteX19" fmla="*/ 7740 w 349758"/>
                  <a:gd name="connsiteY19" fmla="*/ 38405 h 445770"/>
                  <a:gd name="connsiteX20" fmla="*/ 196 w 349758"/>
                  <a:gd name="connsiteY20" fmla="*/ 0 h 445770"/>
                  <a:gd name="connsiteX0" fmla="*/ 9624 w 360810"/>
                  <a:gd name="connsiteY0" fmla="*/ 4565 h 454288"/>
                  <a:gd name="connsiteX1" fmla="*/ 128953 w 360810"/>
                  <a:gd name="connsiteY1" fmla="*/ 113607 h 454288"/>
                  <a:gd name="connsiteX2" fmla="*/ 163243 w 360810"/>
                  <a:gd name="connsiteY2" fmla="*/ 165728 h 454288"/>
                  <a:gd name="connsiteX3" fmla="*/ 190675 w 360810"/>
                  <a:gd name="connsiteY3" fmla="*/ 194532 h 454288"/>
                  <a:gd name="connsiteX4" fmla="*/ 235938 w 360810"/>
                  <a:gd name="connsiteY4" fmla="*/ 204819 h 454288"/>
                  <a:gd name="connsiteX5" fmla="*/ 302461 w 360810"/>
                  <a:gd name="connsiteY5" fmla="*/ 275456 h 454288"/>
                  <a:gd name="connsiteX6" fmla="*/ 360754 w 360810"/>
                  <a:gd name="connsiteY6" fmla="*/ 411930 h 454288"/>
                  <a:gd name="connsiteX7" fmla="*/ 342923 w 360810"/>
                  <a:gd name="connsiteY7" fmla="*/ 429761 h 454288"/>
                  <a:gd name="connsiteX8" fmla="*/ 283944 w 360810"/>
                  <a:gd name="connsiteY8" fmla="*/ 296030 h 454288"/>
                  <a:gd name="connsiteX9" fmla="*/ 207135 w 360810"/>
                  <a:gd name="connsiteY9" fmla="*/ 220592 h 454288"/>
                  <a:gd name="connsiteX10" fmla="*/ 156385 w 360810"/>
                  <a:gd name="connsiteY10" fmla="*/ 232936 h 454288"/>
                  <a:gd name="connsiteX11" fmla="*/ 110437 w 360810"/>
                  <a:gd name="connsiteY11" fmla="*/ 374211 h 454288"/>
                  <a:gd name="connsiteX12" fmla="*/ 124153 w 360810"/>
                  <a:gd name="connsiteY12" fmla="*/ 451707 h 454288"/>
                  <a:gd name="connsiteX13" fmla="*/ 102207 w 360810"/>
                  <a:gd name="connsiteY13" fmla="*/ 450335 h 454288"/>
                  <a:gd name="connsiteX14" fmla="*/ 80947 w 360810"/>
                  <a:gd name="connsiteY14" fmla="*/ 355009 h 454288"/>
                  <a:gd name="connsiteX15" fmla="*/ 141984 w 360810"/>
                  <a:gd name="connsiteY15" fmla="*/ 209619 h 454288"/>
                  <a:gd name="connsiteX16" fmla="*/ 137869 w 360810"/>
                  <a:gd name="connsiteY16" fmla="*/ 180816 h 454288"/>
                  <a:gd name="connsiteX17" fmla="*/ 116609 w 360810"/>
                  <a:gd name="connsiteY17" fmla="*/ 142411 h 454288"/>
                  <a:gd name="connsiteX18" fmla="*/ 45286 w 360810"/>
                  <a:gd name="connsiteY18" fmla="*/ 68344 h 454288"/>
                  <a:gd name="connsiteX19" fmla="*/ 17168 w 360810"/>
                  <a:gd name="connsiteY19" fmla="*/ 42970 h 454288"/>
                  <a:gd name="connsiteX20" fmla="*/ 8233 w 360810"/>
                  <a:gd name="connsiteY20" fmla="*/ 22698 h 454288"/>
                  <a:gd name="connsiteX21" fmla="*/ 9624 w 360810"/>
                  <a:gd name="connsiteY21" fmla="*/ 4565 h 454288"/>
                  <a:gd name="connsiteX0" fmla="*/ 17456 w 368642"/>
                  <a:gd name="connsiteY0" fmla="*/ 3522 h 453245"/>
                  <a:gd name="connsiteX1" fmla="*/ 136785 w 368642"/>
                  <a:gd name="connsiteY1" fmla="*/ 112564 h 453245"/>
                  <a:gd name="connsiteX2" fmla="*/ 171075 w 368642"/>
                  <a:gd name="connsiteY2" fmla="*/ 164685 h 453245"/>
                  <a:gd name="connsiteX3" fmla="*/ 198507 w 368642"/>
                  <a:gd name="connsiteY3" fmla="*/ 193489 h 453245"/>
                  <a:gd name="connsiteX4" fmla="*/ 243770 w 368642"/>
                  <a:gd name="connsiteY4" fmla="*/ 203776 h 453245"/>
                  <a:gd name="connsiteX5" fmla="*/ 310293 w 368642"/>
                  <a:gd name="connsiteY5" fmla="*/ 274413 h 453245"/>
                  <a:gd name="connsiteX6" fmla="*/ 368586 w 368642"/>
                  <a:gd name="connsiteY6" fmla="*/ 410887 h 453245"/>
                  <a:gd name="connsiteX7" fmla="*/ 350755 w 368642"/>
                  <a:gd name="connsiteY7" fmla="*/ 428718 h 453245"/>
                  <a:gd name="connsiteX8" fmla="*/ 291776 w 368642"/>
                  <a:gd name="connsiteY8" fmla="*/ 294987 h 453245"/>
                  <a:gd name="connsiteX9" fmla="*/ 214967 w 368642"/>
                  <a:gd name="connsiteY9" fmla="*/ 219549 h 453245"/>
                  <a:gd name="connsiteX10" fmla="*/ 164217 w 368642"/>
                  <a:gd name="connsiteY10" fmla="*/ 231893 h 453245"/>
                  <a:gd name="connsiteX11" fmla="*/ 118269 w 368642"/>
                  <a:gd name="connsiteY11" fmla="*/ 373168 h 453245"/>
                  <a:gd name="connsiteX12" fmla="*/ 131985 w 368642"/>
                  <a:gd name="connsiteY12" fmla="*/ 450664 h 453245"/>
                  <a:gd name="connsiteX13" fmla="*/ 110039 w 368642"/>
                  <a:gd name="connsiteY13" fmla="*/ 449292 h 453245"/>
                  <a:gd name="connsiteX14" fmla="*/ 88779 w 368642"/>
                  <a:gd name="connsiteY14" fmla="*/ 353966 h 453245"/>
                  <a:gd name="connsiteX15" fmla="*/ 149816 w 368642"/>
                  <a:gd name="connsiteY15" fmla="*/ 208576 h 453245"/>
                  <a:gd name="connsiteX16" fmla="*/ 145701 w 368642"/>
                  <a:gd name="connsiteY16" fmla="*/ 179773 h 453245"/>
                  <a:gd name="connsiteX17" fmla="*/ 124441 w 368642"/>
                  <a:gd name="connsiteY17" fmla="*/ 141368 h 453245"/>
                  <a:gd name="connsiteX18" fmla="*/ 53118 w 368642"/>
                  <a:gd name="connsiteY18" fmla="*/ 67301 h 453245"/>
                  <a:gd name="connsiteX19" fmla="*/ 25000 w 368642"/>
                  <a:gd name="connsiteY19" fmla="*/ 41927 h 453245"/>
                  <a:gd name="connsiteX20" fmla="*/ 761 w 368642"/>
                  <a:gd name="connsiteY20" fmla="*/ 33027 h 453245"/>
                  <a:gd name="connsiteX21" fmla="*/ 17456 w 368642"/>
                  <a:gd name="connsiteY21" fmla="*/ 3522 h 453245"/>
                  <a:gd name="connsiteX0" fmla="*/ 35749 w 367948"/>
                  <a:gd name="connsiteY0" fmla="*/ 4556 h 442990"/>
                  <a:gd name="connsiteX1" fmla="*/ 136091 w 367948"/>
                  <a:gd name="connsiteY1" fmla="*/ 102309 h 442990"/>
                  <a:gd name="connsiteX2" fmla="*/ 170381 w 367948"/>
                  <a:gd name="connsiteY2" fmla="*/ 154430 h 442990"/>
                  <a:gd name="connsiteX3" fmla="*/ 197813 w 367948"/>
                  <a:gd name="connsiteY3" fmla="*/ 183234 h 442990"/>
                  <a:gd name="connsiteX4" fmla="*/ 243076 w 367948"/>
                  <a:gd name="connsiteY4" fmla="*/ 193521 h 442990"/>
                  <a:gd name="connsiteX5" fmla="*/ 309599 w 367948"/>
                  <a:gd name="connsiteY5" fmla="*/ 264158 h 442990"/>
                  <a:gd name="connsiteX6" fmla="*/ 367892 w 367948"/>
                  <a:gd name="connsiteY6" fmla="*/ 400632 h 442990"/>
                  <a:gd name="connsiteX7" fmla="*/ 350061 w 367948"/>
                  <a:gd name="connsiteY7" fmla="*/ 418463 h 442990"/>
                  <a:gd name="connsiteX8" fmla="*/ 291082 w 367948"/>
                  <a:gd name="connsiteY8" fmla="*/ 284732 h 442990"/>
                  <a:gd name="connsiteX9" fmla="*/ 214273 w 367948"/>
                  <a:gd name="connsiteY9" fmla="*/ 209294 h 442990"/>
                  <a:gd name="connsiteX10" fmla="*/ 163523 w 367948"/>
                  <a:gd name="connsiteY10" fmla="*/ 221638 h 442990"/>
                  <a:gd name="connsiteX11" fmla="*/ 117575 w 367948"/>
                  <a:gd name="connsiteY11" fmla="*/ 362913 h 442990"/>
                  <a:gd name="connsiteX12" fmla="*/ 131291 w 367948"/>
                  <a:gd name="connsiteY12" fmla="*/ 440409 h 442990"/>
                  <a:gd name="connsiteX13" fmla="*/ 109345 w 367948"/>
                  <a:gd name="connsiteY13" fmla="*/ 439037 h 442990"/>
                  <a:gd name="connsiteX14" fmla="*/ 88085 w 367948"/>
                  <a:gd name="connsiteY14" fmla="*/ 343711 h 442990"/>
                  <a:gd name="connsiteX15" fmla="*/ 149122 w 367948"/>
                  <a:gd name="connsiteY15" fmla="*/ 198321 h 442990"/>
                  <a:gd name="connsiteX16" fmla="*/ 145007 w 367948"/>
                  <a:gd name="connsiteY16" fmla="*/ 169518 h 442990"/>
                  <a:gd name="connsiteX17" fmla="*/ 123747 w 367948"/>
                  <a:gd name="connsiteY17" fmla="*/ 131113 h 442990"/>
                  <a:gd name="connsiteX18" fmla="*/ 52424 w 367948"/>
                  <a:gd name="connsiteY18" fmla="*/ 57046 h 442990"/>
                  <a:gd name="connsiteX19" fmla="*/ 24306 w 367948"/>
                  <a:gd name="connsiteY19" fmla="*/ 31672 h 442990"/>
                  <a:gd name="connsiteX20" fmla="*/ 67 w 367948"/>
                  <a:gd name="connsiteY20" fmla="*/ 22772 h 442990"/>
                  <a:gd name="connsiteX21" fmla="*/ 35749 w 367948"/>
                  <a:gd name="connsiteY21" fmla="*/ 4556 h 442990"/>
                  <a:gd name="connsiteX0" fmla="*/ 35721 w 367920"/>
                  <a:gd name="connsiteY0" fmla="*/ 867 h 439301"/>
                  <a:gd name="connsiteX1" fmla="*/ 136063 w 367920"/>
                  <a:gd name="connsiteY1" fmla="*/ 98620 h 439301"/>
                  <a:gd name="connsiteX2" fmla="*/ 170353 w 367920"/>
                  <a:gd name="connsiteY2" fmla="*/ 150741 h 439301"/>
                  <a:gd name="connsiteX3" fmla="*/ 197785 w 367920"/>
                  <a:gd name="connsiteY3" fmla="*/ 179545 h 439301"/>
                  <a:gd name="connsiteX4" fmla="*/ 243048 w 367920"/>
                  <a:gd name="connsiteY4" fmla="*/ 189832 h 439301"/>
                  <a:gd name="connsiteX5" fmla="*/ 309571 w 367920"/>
                  <a:gd name="connsiteY5" fmla="*/ 260469 h 439301"/>
                  <a:gd name="connsiteX6" fmla="*/ 367864 w 367920"/>
                  <a:gd name="connsiteY6" fmla="*/ 396943 h 439301"/>
                  <a:gd name="connsiteX7" fmla="*/ 350033 w 367920"/>
                  <a:gd name="connsiteY7" fmla="*/ 414774 h 439301"/>
                  <a:gd name="connsiteX8" fmla="*/ 291054 w 367920"/>
                  <a:gd name="connsiteY8" fmla="*/ 281043 h 439301"/>
                  <a:gd name="connsiteX9" fmla="*/ 214245 w 367920"/>
                  <a:gd name="connsiteY9" fmla="*/ 205605 h 439301"/>
                  <a:gd name="connsiteX10" fmla="*/ 163495 w 367920"/>
                  <a:gd name="connsiteY10" fmla="*/ 217949 h 439301"/>
                  <a:gd name="connsiteX11" fmla="*/ 117547 w 367920"/>
                  <a:gd name="connsiteY11" fmla="*/ 359224 h 439301"/>
                  <a:gd name="connsiteX12" fmla="*/ 131263 w 367920"/>
                  <a:gd name="connsiteY12" fmla="*/ 436720 h 439301"/>
                  <a:gd name="connsiteX13" fmla="*/ 109317 w 367920"/>
                  <a:gd name="connsiteY13" fmla="*/ 435348 h 439301"/>
                  <a:gd name="connsiteX14" fmla="*/ 88057 w 367920"/>
                  <a:gd name="connsiteY14" fmla="*/ 340022 h 439301"/>
                  <a:gd name="connsiteX15" fmla="*/ 149094 w 367920"/>
                  <a:gd name="connsiteY15" fmla="*/ 194632 h 439301"/>
                  <a:gd name="connsiteX16" fmla="*/ 144979 w 367920"/>
                  <a:gd name="connsiteY16" fmla="*/ 165829 h 439301"/>
                  <a:gd name="connsiteX17" fmla="*/ 123719 w 367920"/>
                  <a:gd name="connsiteY17" fmla="*/ 127424 h 439301"/>
                  <a:gd name="connsiteX18" fmla="*/ 52396 w 367920"/>
                  <a:gd name="connsiteY18" fmla="*/ 53357 h 439301"/>
                  <a:gd name="connsiteX19" fmla="*/ 24278 w 367920"/>
                  <a:gd name="connsiteY19" fmla="*/ 27983 h 439301"/>
                  <a:gd name="connsiteX20" fmla="*/ 39 w 367920"/>
                  <a:gd name="connsiteY20" fmla="*/ 19083 h 439301"/>
                  <a:gd name="connsiteX21" fmla="*/ 35721 w 367920"/>
                  <a:gd name="connsiteY21" fmla="*/ 867 h 439301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43 w 367924"/>
                  <a:gd name="connsiteY0" fmla="*/ 5470 h 431907"/>
                  <a:gd name="connsiteX1" fmla="*/ 136067 w 367924"/>
                  <a:gd name="connsiteY1" fmla="*/ 91226 h 431907"/>
                  <a:gd name="connsiteX2" fmla="*/ 170357 w 367924"/>
                  <a:gd name="connsiteY2" fmla="*/ 143347 h 431907"/>
                  <a:gd name="connsiteX3" fmla="*/ 197789 w 367924"/>
                  <a:gd name="connsiteY3" fmla="*/ 172151 h 431907"/>
                  <a:gd name="connsiteX4" fmla="*/ 243052 w 367924"/>
                  <a:gd name="connsiteY4" fmla="*/ 182438 h 431907"/>
                  <a:gd name="connsiteX5" fmla="*/ 309575 w 367924"/>
                  <a:gd name="connsiteY5" fmla="*/ 253075 h 431907"/>
                  <a:gd name="connsiteX6" fmla="*/ 367868 w 367924"/>
                  <a:gd name="connsiteY6" fmla="*/ 389549 h 431907"/>
                  <a:gd name="connsiteX7" fmla="*/ 350037 w 367924"/>
                  <a:gd name="connsiteY7" fmla="*/ 407380 h 431907"/>
                  <a:gd name="connsiteX8" fmla="*/ 291058 w 367924"/>
                  <a:gd name="connsiteY8" fmla="*/ 273649 h 431907"/>
                  <a:gd name="connsiteX9" fmla="*/ 214249 w 367924"/>
                  <a:gd name="connsiteY9" fmla="*/ 198211 h 431907"/>
                  <a:gd name="connsiteX10" fmla="*/ 163499 w 367924"/>
                  <a:gd name="connsiteY10" fmla="*/ 210555 h 431907"/>
                  <a:gd name="connsiteX11" fmla="*/ 117551 w 367924"/>
                  <a:gd name="connsiteY11" fmla="*/ 351830 h 431907"/>
                  <a:gd name="connsiteX12" fmla="*/ 131267 w 367924"/>
                  <a:gd name="connsiteY12" fmla="*/ 429326 h 431907"/>
                  <a:gd name="connsiteX13" fmla="*/ 109321 w 367924"/>
                  <a:gd name="connsiteY13" fmla="*/ 427954 h 431907"/>
                  <a:gd name="connsiteX14" fmla="*/ 88061 w 367924"/>
                  <a:gd name="connsiteY14" fmla="*/ 332628 h 431907"/>
                  <a:gd name="connsiteX15" fmla="*/ 149098 w 367924"/>
                  <a:gd name="connsiteY15" fmla="*/ 187238 h 431907"/>
                  <a:gd name="connsiteX16" fmla="*/ 144983 w 367924"/>
                  <a:gd name="connsiteY16" fmla="*/ 158435 h 431907"/>
                  <a:gd name="connsiteX17" fmla="*/ 123723 w 367924"/>
                  <a:gd name="connsiteY17" fmla="*/ 120030 h 431907"/>
                  <a:gd name="connsiteX18" fmla="*/ 52400 w 367924"/>
                  <a:gd name="connsiteY18" fmla="*/ 45963 h 431907"/>
                  <a:gd name="connsiteX19" fmla="*/ 24282 w 367924"/>
                  <a:gd name="connsiteY19" fmla="*/ 20589 h 431907"/>
                  <a:gd name="connsiteX20" fmla="*/ 43 w 367924"/>
                  <a:gd name="connsiteY20" fmla="*/ 11689 h 431907"/>
                  <a:gd name="connsiteX21" fmla="*/ 48843 w 367924"/>
                  <a:gd name="connsiteY21" fmla="*/ 5470 h 43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7924" h="431907">
                    <a:moveTo>
                      <a:pt x="48843" y="5470"/>
                    </a:moveTo>
                    <a:cubicBezTo>
                      <a:pt x="79018" y="28101"/>
                      <a:pt x="115815" y="68247"/>
                      <a:pt x="136067" y="91226"/>
                    </a:cubicBezTo>
                    <a:cubicBezTo>
                      <a:pt x="156319" y="114206"/>
                      <a:pt x="159385" y="124830"/>
                      <a:pt x="170357" y="143347"/>
                    </a:cubicBezTo>
                    <a:cubicBezTo>
                      <a:pt x="179273" y="157749"/>
                      <a:pt x="179959" y="173522"/>
                      <a:pt x="197789" y="172151"/>
                    </a:cubicBezTo>
                    <a:cubicBezTo>
                      <a:pt x="214249" y="173522"/>
                      <a:pt x="232765" y="178323"/>
                      <a:pt x="243052" y="182438"/>
                    </a:cubicBezTo>
                    <a:cubicBezTo>
                      <a:pt x="273227" y="194782"/>
                      <a:pt x="296545" y="229072"/>
                      <a:pt x="309575" y="253075"/>
                    </a:cubicBezTo>
                    <a:cubicBezTo>
                      <a:pt x="333578" y="297652"/>
                      <a:pt x="352095" y="341543"/>
                      <a:pt x="367868" y="389549"/>
                    </a:cubicBezTo>
                    <a:cubicBezTo>
                      <a:pt x="368554" y="402579"/>
                      <a:pt x="363067" y="408752"/>
                      <a:pt x="350037" y="407380"/>
                    </a:cubicBezTo>
                    <a:cubicBezTo>
                      <a:pt x="326720" y="362117"/>
                      <a:pt x="320548" y="325770"/>
                      <a:pt x="291058" y="273649"/>
                    </a:cubicBezTo>
                    <a:cubicBezTo>
                      <a:pt x="274599" y="247589"/>
                      <a:pt x="264998" y="208498"/>
                      <a:pt x="214249" y="198211"/>
                    </a:cubicBezTo>
                    <a:cubicBezTo>
                      <a:pt x="201904" y="195468"/>
                      <a:pt x="173101" y="203012"/>
                      <a:pt x="163499" y="210555"/>
                    </a:cubicBezTo>
                    <a:cubicBezTo>
                      <a:pt x="120980" y="241416"/>
                      <a:pt x="105206" y="299709"/>
                      <a:pt x="117551" y="351830"/>
                    </a:cubicBezTo>
                    <a:cubicBezTo>
                      <a:pt x="123037" y="377205"/>
                      <a:pt x="128524" y="401208"/>
                      <a:pt x="131267" y="429326"/>
                    </a:cubicBezTo>
                    <a:cubicBezTo>
                      <a:pt x="129209" y="434126"/>
                      <a:pt x="116179" y="431383"/>
                      <a:pt x="109321" y="427954"/>
                    </a:cubicBezTo>
                    <a:cubicBezTo>
                      <a:pt x="101777" y="397779"/>
                      <a:pt x="90805" y="364175"/>
                      <a:pt x="88061" y="332628"/>
                    </a:cubicBezTo>
                    <a:cubicBezTo>
                      <a:pt x="83261" y="273649"/>
                      <a:pt x="105206" y="225643"/>
                      <a:pt x="149098" y="187238"/>
                    </a:cubicBezTo>
                    <a:cubicBezTo>
                      <a:pt x="158699" y="179009"/>
                      <a:pt x="151155" y="168036"/>
                      <a:pt x="144983" y="158435"/>
                    </a:cubicBezTo>
                    <a:cubicBezTo>
                      <a:pt x="144983" y="158435"/>
                      <a:pt x="134010" y="137175"/>
                      <a:pt x="123723" y="120030"/>
                    </a:cubicBezTo>
                    <a:cubicBezTo>
                      <a:pt x="111379" y="98084"/>
                      <a:pt x="84632" y="72710"/>
                      <a:pt x="52400" y="45963"/>
                    </a:cubicBezTo>
                    <a:cubicBezTo>
                      <a:pt x="44170" y="37734"/>
                      <a:pt x="32512" y="28133"/>
                      <a:pt x="24282" y="20589"/>
                    </a:cubicBezTo>
                    <a:cubicBezTo>
                      <a:pt x="18107" y="12981"/>
                      <a:pt x="1300" y="18090"/>
                      <a:pt x="43" y="11689"/>
                    </a:cubicBezTo>
                    <a:cubicBezTo>
                      <a:pt x="-1214" y="5288"/>
                      <a:pt x="25183" y="-7222"/>
                      <a:pt x="48843" y="5470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3A8997D5-2689-486D-92C5-E6B910414BDE}"/>
                </a:ext>
              </a:extLst>
            </p:cNvPr>
            <p:cNvGrpSpPr/>
            <p:nvPr/>
          </p:nvGrpSpPr>
          <p:grpSpPr>
            <a:xfrm>
              <a:off x="8873991" y="4601281"/>
              <a:ext cx="193168" cy="193168"/>
              <a:chOff x="8682887" y="5354471"/>
              <a:chExt cx="193168" cy="193168"/>
            </a:xfrm>
            <a:solidFill>
              <a:schemeClr val="bg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505049BF-2809-4FE4-8285-6009C411DCEF}"/>
                  </a:ext>
                </a:extLst>
              </p:cNvPr>
              <p:cNvSpPr/>
              <p:nvPr/>
            </p:nvSpPr>
            <p:spPr>
              <a:xfrm rot="567401">
                <a:off x="8682887" y="5354471"/>
                <a:ext cx="193168" cy="193168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1EA127B-C4C4-45B1-A9FD-B5EDF1D8B44D}"/>
                  </a:ext>
                </a:extLst>
              </p:cNvPr>
              <p:cNvSpPr/>
              <p:nvPr/>
            </p:nvSpPr>
            <p:spPr>
              <a:xfrm rot="567401">
                <a:off x="8709149" y="5384737"/>
                <a:ext cx="135933" cy="135933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095E7FD-7B7B-44E4-8A06-453B2DE65ADC}"/>
              </a:ext>
            </a:extLst>
          </p:cNvPr>
          <p:cNvGrpSpPr/>
          <p:nvPr/>
        </p:nvGrpSpPr>
        <p:grpSpPr>
          <a:xfrm>
            <a:off x="6606589" y="2414942"/>
            <a:ext cx="1131410" cy="1647126"/>
            <a:chOff x="3941816" y="1814078"/>
            <a:chExt cx="1781788" cy="2593958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226F672B-6105-44CD-A02A-52755201F559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0" name="Freeform 21">
                <a:extLst>
                  <a:ext uri="{FF2B5EF4-FFF2-40B4-BE49-F238E27FC236}">
                    <a16:creationId xmlns="" xmlns:a16="http://schemas.microsoft.com/office/drawing/2014/main" id="{7741DB12-935F-435F-9C9F-19CB56009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627D5CDD-57F7-4749-965A-8F2C78F4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="" xmlns:a16="http://schemas.microsoft.com/office/drawing/2014/main" id="{63FE7A6D-7D3A-4AB1-BA7D-BA57B40D9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D3C2747B-89E6-41B1-9867-21E7BE6CC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3720102B-5A6B-4E65-89E9-DA6E67DEA149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hevron 2">
              <a:extLst>
                <a:ext uri="{FF2B5EF4-FFF2-40B4-BE49-F238E27FC236}">
                  <a16:creationId xmlns="" xmlns:a16="http://schemas.microsoft.com/office/drawing/2014/main" id="{AFEBF79D-988A-400A-BBFC-AF2C168BE2A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Chevron 2">
              <a:extLst>
                <a:ext uri="{FF2B5EF4-FFF2-40B4-BE49-F238E27FC236}">
                  <a16:creationId xmlns="" xmlns:a16="http://schemas.microsoft.com/office/drawing/2014/main" id="{9AFD1F59-3FE0-4F5E-BA32-19DD4444A308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Chevron 2">
              <a:extLst>
                <a:ext uri="{FF2B5EF4-FFF2-40B4-BE49-F238E27FC236}">
                  <a16:creationId xmlns="" xmlns:a16="http://schemas.microsoft.com/office/drawing/2014/main" id="{CE759F55-D153-4A49-9905-B5CE12375BF8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Chevron 2">
              <a:extLst>
                <a:ext uri="{FF2B5EF4-FFF2-40B4-BE49-F238E27FC236}">
                  <a16:creationId xmlns="" xmlns:a16="http://schemas.microsoft.com/office/drawing/2014/main" id="{943ABE96-58FF-40AC-A592-4ABFDEB0594A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8" t="17030" r="1"/>
          <a:stretch/>
        </p:blipFill>
        <p:spPr>
          <a:xfrm>
            <a:off x="147045" y="2511618"/>
            <a:ext cx="4896910" cy="43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hlinkClick r:id="rId2" action="ppaction://hlinkfil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A9AA58CC-D998-41E6-8AAA-D8C9DE7E2E53}"/>
              </a:ext>
            </a:extLst>
          </p:cNvPr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9E01328-AEAB-4DE2-BAA6-3EB501357122}"/>
              </a:ext>
            </a:extLst>
          </p:cNvPr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BA83E59C-C1CC-474D-BEEA-A1186E031FA1}"/>
              </a:ext>
            </a:extLst>
          </p:cNvPr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C9543C17-3F30-4AA5-B7E2-29A037B61C8C}"/>
                </a:ext>
              </a:extLst>
            </p:cNvPr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A52D016-2DD1-48C3-B980-2203D141BEA0}"/>
                </a:ext>
              </a:extLst>
            </p:cNvPr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D3A38FA-29B8-4393-AC2A-4500F3038451}"/>
                </a:ext>
              </a:extLst>
            </p:cNvPr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5409E60-B092-48DB-B96E-1A95670F615A}"/>
                </a:ext>
              </a:extLst>
            </p:cNvPr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9033C96-48D3-4E9A-B712-D4B453F57410}"/>
                </a:ext>
              </a:extLst>
            </p:cNvPr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5A806D3-90CB-44A2-A170-D4D8C03867D0}"/>
                </a:ext>
              </a:extLst>
            </p:cNvPr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C419A77-37C0-4192-A661-24EDAE2B4184}"/>
                </a:ext>
              </a:extLst>
            </p:cNvPr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45A2AF5E-6A60-472B-B222-3F9CA8963F4E}"/>
                </a:ext>
              </a:extLst>
            </p:cNvPr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A85D74B3-A7E2-4A5F-A27D-A6ACFE2CD259}"/>
                </a:ext>
              </a:extLst>
            </p:cNvPr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818C30D5-6D94-4F34-B09C-173208E47A8B}"/>
                </a:ext>
              </a:extLst>
            </p:cNvPr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C8AC7728-3142-44A2-8342-D2678BE6445D}"/>
                </a:ext>
              </a:extLst>
            </p:cNvPr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EB8DD8F-0093-4265-9CE6-8973297F2DD7}"/>
                </a:ext>
              </a:extLst>
            </p:cNvPr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93A6EC8D-C5D3-4441-880B-1A5A596B3D2F}"/>
                </a:ext>
              </a:extLst>
            </p:cNvPr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02DB3BE-6249-4FF1-A0B0-DA4AD4DB4752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5EC9B926-FCAF-48C3-96BE-8AAAC5FED0EE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F4D2861-C21E-4320-A953-113098B78134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9839DE31-A626-438B-87E8-2AE013072D6C}"/>
                </a:ext>
              </a:extLst>
            </p:cNvPr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8FFEB45-4F2A-47B0-83BA-95CBF9DF2D66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EE645B7E-9684-4522-A3C0-684CA711CE97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EFB99FBA-5B02-475A-8377-4E6205D057BD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="" xmlns:a16="http://schemas.microsoft.com/office/drawing/2014/main" id="{969D98A7-4924-4B58-A7D7-66835124755F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="" xmlns:a16="http://schemas.microsoft.com/office/drawing/2014/main" id="{D676F80E-F139-4996-8CC8-73D3EBEB18CB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="" xmlns:a16="http://schemas.microsoft.com/office/drawing/2014/main" id="{ADA9EBB6-05E8-4651-B58C-05A4D4540AB7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1C5D83D-3F4B-4EB2-8694-5DF22971FE25}"/>
              </a:ext>
            </a:extLst>
          </p:cNvPr>
          <p:cNvSpPr txBox="1"/>
          <p:nvPr/>
        </p:nvSpPr>
        <p:spPr>
          <a:xfrm>
            <a:off x="889958" y="1975573"/>
            <a:ext cx="633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5"/>
                </a:solidFill>
              </a:rPr>
              <a:t>В проекте будет реализовано: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5"/>
                </a:solidFill>
              </a:rPr>
              <a:t>Создание вопросов для пользователя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5"/>
                </a:solidFill>
              </a:rPr>
              <a:t>Определение вероятности диагноза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5"/>
                </a:solidFill>
              </a:rPr>
              <a:t>Создание </a:t>
            </a:r>
            <a:r>
              <a:rPr lang="ru-RU" sz="3200" dirty="0" smtClean="0">
                <a:solidFill>
                  <a:schemeClr val="accent5"/>
                </a:solidFill>
              </a:rPr>
              <a:t>прототипа</a:t>
            </a:r>
            <a:endParaRPr lang="ru-RU" sz="3200" dirty="0">
              <a:solidFill>
                <a:schemeClr val="accent5"/>
              </a:solidFill>
            </a:endParaRPr>
          </a:p>
        </p:txBody>
      </p:sp>
      <p:sp>
        <p:nvSpPr>
          <p:cNvPr id="73" name="Text Placeholder 10">
            <a:extLst>
              <a:ext uri="{FF2B5EF4-FFF2-40B4-BE49-F238E27FC236}">
                <a16:creationId xmlns="" xmlns:a16="http://schemas.microsoft.com/office/drawing/2014/main" id="{F51E9CFF-E7E8-40D0-9AC1-B7D5F579276A}"/>
              </a:ext>
            </a:extLst>
          </p:cNvPr>
          <p:cNvSpPr txBox="1">
            <a:spLocks/>
          </p:cNvSpPr>
          <p:nvPr/>
        </p:nvSpPr>
        <p:spPr>
          <a:xfrm>
            <a:off x="3218258" y="1036919"/>
            <a:ext cx="26882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Итоги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0058"/>
            <a:ext cx="12192000" cy="3408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141" y="2187641"/>
            <a:ext cx="89252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Предусмотреть возможность расширения базы знаний диагнозов с возможностью самообучения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Дополнительно разработать клиентское приложение для мобильных систем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Провести консультации со специалистами для улучшения проекта</a:t>
            </a:r>
          </a:p>
          <a:p>
            <a:endParaRPr lang="ru-RU" sz="1200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4201" y="640747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5400" b="1" dirty="0">
                <a:solidFill>
                  <a:schemeClr val="bg1"/>
                </a:solidFill>
                <a:cs typeface="Arial" pitchFamily="34" charset="0"/>
              </a:rPr>
              <a:t>Перспективы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ounded Rectangle 40">
            <a:extLst>
              <a:ext uri="{FF2B5EF4-FFF2-40B4-BE49-F238E27FC236}">
                <a16:creationId xmlns="" xmlns:a16="http://schemas.microsoft.com/office/drawing/2014/main" id="{B0E346F7-EB0F-472D-91DA-552E5F840838}"/>
              </a:ext>
            </a:extLst>
          </p:cNvPr>
          <p:cNvSpPr/>
          <p:nvPr/>
        </p:nvSpPr>
        <p:spPr>
          <a:xfrm rot="2942052">
            <a:off x="11278455" y="4033822"/>
            <a:ext cx="411213" cy="437469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31">
            <a:extLst>
              <a:ext uri="{FF2B5EF4-FFF2-40B4-BE49-F238E27FC236}">
                <a16:creationId xmlns="" xmlns:a16="http://schemas.microsoft.com/office/drawing/2014/main" id="{4BBEB8E6-EED0-479C-AD3E-A5FCF198006E}"/>
              </a:ext>
            </a:extLst>
          </p:cNvPr>
          <p:cNvSpPr>
            <a:spLocks noChangeAspect="1"/>
          </p:cNvSpPr>
          <p:nvPr/>
        </p:nvSpPr>
        <p:spPr>
          <a:xfrm>
            <a:off x="10167730" y="2846892"/>
            <a:ext cx="655300" cy="931708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8997A97-E65F-4658-99C3-0D4CA9BCD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7" r="31450"/>
          <a:stretch/>
        </p:blipFill>
        <p:spPr>
          <a:xfrm>
            <a:off x="10155381" y="1304457"/>
            <a:ext cx="1731819" cy="385884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28C606A0-A217-4F76-AC4C-608F6AC6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8" t="1743" r="28901"/>
          <a:stretch/>
        </p:blipFill>
        <p:spPr>
          <a:xfrm>
            <a:off x="177078" y="1490447"/>
            <a:ext cx="1856509" cy="367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09E0F9-8236-47AA-AC12-C3AF3EF3D89C}"/>
              </a:ext>
            </a:extLst>
          </p:cNvPr>
          <p:cNvSpPr txBox="1"/>
          <p:nvPr/>
        </p:nvSpPr>
        <p:spPr>
          <a:xfrm>
            <a:off x="3886201" y="485775"/>
            <a:ext cx="437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</a:rPr>
              <a:t>Предупреждение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4FBEB1-0A98-4A71-A88B-1BF897AA97E4}"/>
              </a:ext>
            </a:extLst>
          </p:cNvPr>
          <p:cNvSpPr txBox="1"/>
          <p:nvPr/>
        </p:nvSpPr>
        <p:spPr>
          <a:xfrm>
            <a:off x="1731818" y="1746985"/>
            <a:ext cx="8783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Эта </a:t>
            </a:r>
            <a:r>
              <a:rPr lang="ru-RU" sz="2400" dirty="0"/>
              <a:t>система не предназначена для замены вам консультации у врача!</a:t>
            </a:r>
            <a:br>
              <a:rPr lang="ru-RU" sz="2400" dirty="0"/>
            </a:br>
            <a:r>
              <a:rPr lang="ru-RU" sz="2400" dirty="0"/>
              <a:t>Система, для определения заболевания, опирается на весьма ограниченное</a:t>
            </a:r>
            <a:br>
              <a:rPr lang="ru-RU" sz="2400" dirty="0"/>
            </a:br>
            <a:r>
              <a:rPr lang="ru-RU" sz="2400" dirty="0"/>
              <a:t>число симптомов, что сказывается на качестве прогнозирования. Система знает</a:t>
            </a:r>
            <a:br>
              <a:rPr lang="ru-RU" sz="2400" dirty="0"/>
            </a:br>
            <a:r>
              <a:rPr lang="ru-RU" sz="2400"/>
              <a:t>более </a:t>
            </a:r>
            <a:r>
              <a:rPr lang="ru-RU" sz="2400" smtClean="0"/>
              <a:t>девяноста </a:t>
            </a:r>
            <a:r>
              <a:rPr lang="ru-RU" sz="2400" dirty="0"/>
              <a:t>различных заболеваний, что покрывает наиболее часто встречающееся,</a:t>
            </a:r>
            <a:br>
              <a:rPr lang="ru-RU" sz="2400" dirty="0"/>
            </a:br>
            <a:r>
              <a:rPr lang="ru-RU" sz="2400" dirty="0"/>
              <a:t>но не идет ни в какое сравнение со знаниями специалиста!</a:t>
            </a:r>
            <a:br>
              <a:rPr lang="ru-RU" sz="2400" dirty="0"/>
            </a:br>
            <a:r>
              <a:rPr lang="ru-RU" sz="2400" dirty="0"/>
              <a:t>В некоторых случаях система может поставить неверный </a:t>
            </a:r>
            <a:r>
              <a:rPr lang="ru-RU" sz="2400" dirty="0" smtClean="0"/>
              <a:t>диагноз.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Консультация </a:t>
            </a:r>
            <a:r>
              <a:rPr lang="ru-RU" sz="2400" dirty="0"/>
              <a:t>у специалиста обязательна!</a:t>
            </a:r>
          </a:p>
        </p:txBody>
      </p:sp>
    </p:spTree>
    <p:extLst>
      <p:ext uri="{BB962C8B-B14F-4D97-AF65-F5344CB8AC3E}">
        <p14:creationId xmlns:p14="http://schemas.microsoft.com/office/powerpoint/2010/main" val="3152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Произвольный</PresentationFormat>
  <Paragraphs>30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2019-05-31T13:45:32Z</dcterms:created>
  <dcterms:modified xsi:type="dcterms:W3CDTF">2022-02-18T13:47:51Z</dcterms:modified>
</cp:coreProperties>
</file>