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</p:sldIdLst>
  <p:sldSz cy="5143500" cx="9144000"/>
  <p:notesSz cx="6858000" cy="9144000"/>
  <p:embeddedFontLst>
    <p:embeddedFont>
      <p:font typeface="Libre Franklin"/>
      <p:regular r:id="rId33"/>
      <p:bold r:id="rId34"/>
      <p:italic r:id="rId35"/>
      <p:boldItalic r:id="rId36"/>
    </p:embeddedFont>
    <p:embeddedFont>
      <p:font typeface="Bebas Neue"/>
      <p:regular r:id="rId37"/>
    </p:embeddedFont>
    <p:embeddedFont>
      <p:font typeface="PT Sans"/>
      <p:regular r:id="rId38"/>
      <p:bold r:id="rId39"/>
      <p:italic r:id="rId40"/>
      <p:boldItalic r:id="rId41"/>
    </p:embeddedFont>
    <p:embeddedFont>
      <p:font typeface="DM Sans"/>
      <p:regular r:id="rId42"/>
      <p:bold r:id="rId43"/>
      <p:italic r:id="rId44"/>
      <p:boldItalic r:id="rId45"/>
    </p:embeddedFont>
    <p:embeddedFont>
      <p:font typeface="Space Grotesk"/>
      <p:regular r:id="rId46"/>
      <p:bold r:id="rId4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3456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16B722D-15C9-449E-9F8F-44DD8B511493}">
  <a:tblStyle styleId="{C16B722D-15C9-449E-9F8F-44DD8B51149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456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PTSans-italic.fntdata"/><Relationship Id="rId20" Type="http://schemas.openxmlformats.org/officeDocument/2006/relationships/slide" Target="slides/slide14.xml"/><Relationship Id="rId42" Type="http://schemas.openxmlformats.org/officeDocument/2006/relationships/font" Target="fonts/DMSans-regular.fntdata"/><Relationship Id="rId41" Type="http://schemas.openxmlformats.org/officeDocument/2006/relationships/font" Target="fonts/PTSans-boldItalic.fntdata"/><Relationship Id="rId22" Type="http://schemas.openxmlformats.org/officeDocument/2006/relationships/slide" Target="slides/slide16.xml"/><Relationship Id="rId44" Type="http://schemas.openxmlformats.org/officeDocument/2006/relationships/font" Target="fonts/DMSans-italic.fntdata"/><Relationship Id="rId21" Type="http://schemas.openxmlformats.org/officeDocument/2006/relationships/slide" Target="slides/slide15.xml"/><Relationship Id="rId43" Type="http://schemas.openxmlformats.org/officeDocument/2006/relationships/font" Target="fonts/DMSans-bold.fntdata"/><Relationship Id="rId24" Type="http://schemas.openxmlformats.org/officeDocument/2006/relationships/slide" Target="slides/slide18.xml"/><Relationship Id="rId46" Type="http://schemas.openxmlformats.org/officeDocument/2006/relationships/font" Target="fonts/SpaceGrotesk-regular.fntdata"/><Relationship Id="rId23" Type="http://schemas.openxmlformats.org/officeDocument/2006/relationships/slide" Target="slides/slide17.xml"/><Relationship Id="rId45" Type="http://schemas.openxmlformats.org/officeDocument/2006/relationships/font" Target="fonts/DMSans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47" Type="http://schemas.openxmlformats.org/officeDocument/2006/relationships/font" Target="fonts/SpaceGrotesk-bold.fntdata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LibreFranklin-regular.fntdata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LibreFranklin-italic.fntdata"/><Relationship Id="rId12" Type="http://schemas.openxmlformats.org/officeDocument/2006/relationships/slide" Target="slides/slide6.xml"/><Relationship Id="rId34" Type="http://schemas.openxmlformats.org/officeDocument/2006/relationships/font" Target="fonts/LibreFranklin-bold.fntdata"/><Relationship Id="rId15" Type="http://schemas.openxmlformats.org/officeDocument/2006/relationships/slide" Target="slides/slide9.xml"/><Relationship Id="rId37" Type="http://schemas.openxmlformats.org/officeDocument/2006/relationships/font" Target="fonts/BebasNeue-regular.fntdata"/><Relationship Id="rId14" Type="http://schemas.openxmlformats.org/officeDocument/2006/relationships/slide" Target="slides/slide8.xml"/><Relationship Id="rId36" Type="http://schemas.openxmlformats.org/officeDocument/2006/relationships/font" Target="fonts/LibreFranklin-boldItalic.fntdata"/><Relationship Id="rId17" Type="http://schemas.openxmlformats.org/officeDocument/2006/relationships/slide" Target="slides/slide11.xml"/><Relationship Id="rId39" Type="http://schemas.openxmlformats.org/officeDocument/2006/relationships/font" Target="fonts/PTSans-bold.fntdata"/><Relationship Id="rId16" Type="http://schemas.openxmlformats.org/officeDocument/2006/relationships/slide" Target="slides/slide10.xml"/><Relationship Id="rId38" Type="http://schemas.openxmlformats.org/officeDocument/2006/relationships/font" Target="fonts/PTSans-regular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d431007ba2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d431007ba2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a1bc0fca3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2a1bc0fca3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2a1bc0fca35_3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2a1bc0fca35_3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2a1bc0fca35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2a1bc0fca35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2a1bc0fca35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2a1bc0fca35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2a1bc0fca35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2a1bc0fca35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2a1bc0fca35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2a1bc0fca35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2a1bc0fca35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2a1bc0fca35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1ec68cdf245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1ec68cdf245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2a1bc0fca35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2a1bc0fca35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1ec68cdf245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1ec68cdf245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d431007ba2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d431007ba2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2a1bc0fca35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2a1bc0fca35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2a1bc0fca35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2a1bc0fca35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2a1bc0fca35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2a1bc0fca35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2a1bc0fca35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2a1bc0fca35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2a1bc0fca35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2a1bc0fca35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2a1bc0fca35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2a1bc0fca35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1ec68cdf245_1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1ec68cdf245_1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161ca7da69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161ca7da69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a1bc0fca35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a1bc0fca35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a1bc0fca35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2a1bc0fca35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a1bc0fca35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2a1bc0fca35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a1bc0fca35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2a1bc0fca35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a1bc0fca35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2a1bc0fca35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a1bc0fca35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2a1bc0fca35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jpg"/><Relationship Id="rId3" Type="http://schemas.openxmlformats.org/officeDocument/2006/relationships/hyperlink" Target="https://bit.ly/3A1uf1Q" TargetMode="External"/><Relationship Id="rId4" Type="http://schemas.openxmlformats.org/officeDocument/2006/relationships/hyperlink" Target="http://bit.ly/2TyoMsr" TargetMode="External"/><Relationship Id="rId5" Type="http://schemas.openxmlformats.org/officeDocument/2006/relationships/hyperlink" Target="http://bit.ly/2TtBDfr" TargetMode="Externa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0"/>
            <a:ext cx="9144000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/>
          <p:nvPr/>
        </p:nvSpPr>
        <p:spPr>
          <a:xfrm>
            <a:off x="1032300" y="766650"/>
            <a:ext cx="7079400" cy="3610200"/>
          </a:xfrm>
          <a:prstGeom prst="rect">
            <a:avLst/>
          </a:prstGeom>
          <a:solidFill>
            <a:srgbClr val="F6FAF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1289700" y="1366288"/>
            <a:ext cx="6564600" cy="16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7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2227800" y="3301300"/>
            <a:ext cx="46884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hasCustomPrompt="1" type="title"/>
          </p:nvPr>
        </p:nvSpPr>
        <p:spPr>
          <a:xfrm>
            <a:off x="1284000" y="2898875"/>
            <a:ext cx="6576000" cy="96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/>
          <p:nvPr>
            <p:ph idx="1" type="subTitle"/>
          </p:nvPr>
        </p:nvSpPr>
        <p:spPr>
          <a:xfrm>
            <a:off x="1284000" y="4106899"/>
            <a:ext cx="65760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48" name="Google Shape;48;p11"/>
          <p:cNvSpPr/>
          <p:nvPr>
            <p:ph idx="2" type="pic"/>
          </p:nvPr>
        </p:nvSpPr>
        <p:spPr>
          <a:xfrm>
            <a:off x="0" y="0"/>
            <a:ext cx="9144000" cy="2657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subTitle"/>
          </p:nvPr>
        </p:nvSpPr>
        <p:spPr>
          <a:xfrm>
            <a:off x="713225" y="2188763"/>
            <a:ext cx="2305500" cy="61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2" type="subTitle"/>
          </p:nvPr>
        </p:nvSpPr>
        <p:spPr>
          <a:xfrm>
            <a:off x="713225" y="3991778"/>
            <a:ext cx="2305500" cy="61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3" type="subTitle"/>
          </p:nvPr>
        </p:nvSpPr>
        <p:spPr>
          <a:xfrm>
            <a:off x="3419250" y="3991778"/>
            <a:ext cx="2305500" cy="61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4" type="subTitle"/>
          </p:nvPr>
        </p:nvSpPr>
        <p:spPr>
          <a:xfrm>
            <a:off x="3419250" y="2188763"/>
            <a:ext cx="2305500" cy="61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hasCustomPrompt="1" idx="5" type="title"/>
          </p:nvPr>
        </p:nvSpPr>
        <p:spPr>
          <a:xfrm>
            <a:off x="713225" y="1200538"/>
            <a:ext cx="901200" cy="6168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7" name="Google Shape;57;p13"/>
          <p:cNvSpPr txBox="1"/>
          <p:nvPr>
            <p:ph hasCustomPrompt="1" idx="6" type="title"/>
          </p:nvPr>
        </p:nvSpPr>
        <p:spPr>
          <a:xfrm>
            <a:off x="3419250" y="2988363"/>
            <a:ext cx="901200" cy="6168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8" name="Google Shape;58;p13"/>
          <p:cNvSpPr txBox="1"/>
          <p:nvPr>
            <p:ph hasCustomPrompt="1" idx="7" type="title"/>
          </p:nvPr>
        </p:nvSpPr>
        <p:spPr>
          <a:xfrm>
            <a:off x="713225" y="2988363"/>
            <a:ext cx="901200" cy="6168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9" name="Google Shape;59;p13"/>
          <p:cNvSpPr txBox="1"/>
          <p:nvPr>
            <p:ph hasCustomPrompt="1" idx="8" type="title"/>
          </p:nvPr>
        </p:nvSpPr>
        <p:spPr>
          <a:xfrm>
            <a:off x="3419250" y="1200538"/>
            <a:ext cx="901200" cy="6168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0" name="Google Shape;60;p13"/>
          <p:cNvSpPr txBox="1"/>
          <p:nvPr>
            <p:ph idx="9" type="subTitle"/>
          </p:nvPr>
        </p:nvSpPr>
        <p:spPr>
          <a:xfrm>
            <a:off x="6125275" y="3991778"/>
            <a:ext cx="2305500" cy="61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3"/>
          <p:cNvSpPr txBox="1"/>
          <p:nvPr>
            <p:ph idx="13" type="subTitle"/>
          </p:nvPr>
        </p:nvSpPr>
        <p:spPr>
          <a:xfrm>
            <a:off x="6125275" y="2188763"/>
            <a:ext cx="2305500" cy="61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3"/>
          <p:cNvSpPr txBox="1"/>
          <p:nvPr>
            <p:ph hasCustomPrompt="1" idx="14" type="title"/>
          </p:nvPr>
        </p:nvSpPr>
        <p:spPr>
          <a:xfrm>
            <a:off x="6125275" y="2988363"/>
            <a:ext cx="901200" cy="6168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3" name="Google Shape;63;p13"/>
          <p:cNvSpPr txBox="1"/>
          <p:nvPr>
            <p:ph hasCustomPrompt="1" idx="15" type="title"/>
          </p:nvPr>
        </p:nvSpPr>
        <p:spPr>
          <a:xfrm>
            <a:off x="6125275" y="1200538"/>
            <a:ext cx="901200" cy="6168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4" name="Google Shape;64;p13"/>
          <p:cNvSpPr txBox="1"/>
          <p:nvPr>
            <p:ph idx="16" type="subTitle"/>
          </p:nvPr>
        </p:nvSpPr>
        <p:spPr>
          <a:xfrm>
            <a:off x="713225" y="1736063"/>
            <a:ext cx="2305500" cy="52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2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65" name="Google Shape;65;p13"/>
          <p:cNvSpPr txBox="1"/>
          <p:nvPr>
            <p:ph idx="17" type="subTitle"/>
          </p:nvPr>
        </p:nvSpPr>
        <p:spPr>
          <a:xfrm>
            <a:off x="713225" y="3528976"/>
            <a:ext cx="2305500" cy="52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2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66" name="Google Shape;66;p13"/>
          <p:cNvSpPr txBox="1"/>
          <p:nvPr>
            <p:ph idx="18" type="subTitle"/>
          </p:nvPr>
        </p:nvSpPr>
        <p:spPr>
          <a:xfrm>
            <a:off x="3419250" y="3528976"/>
            <a:ext cx="2305500" cy="52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2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67" name="Google Shape;67;p13"/>
          <p:cNvSpPr txBox="1"/>
          <p:nvPr>
            <p:ph idx="19" type="subTitle"/>
          </p:nvPr>
        </p:nvSpPr>
        <p:spPr>
          <a:xfrm>
            <a:off x="3419250" y="1736063"/>
            <a:ext cx="2305500" cy="52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2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68" name="Google Shape;68;p13"/>
          <p:cNvSpPr txBox="1"/>
          <p:nvPr>
            <p:ph idx="20" type="subTitle"/>
          </p:nvPr>
        </p:nvSpPr>
        <p:spPr>
          <a:xfrm>
            <a:off x="6125275" y="3528976"/>
            <a:ext cx="2305500" cy="52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2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69" name="Google Shape;69;p13"/>
          <p:cNvSpPr txBox="1"/>
          <p:nvPr>
            <p:ph idx="21" type="subTitle"/>
          </p:nvPr>
        </p:nvSpPr>
        <p:spPr>
          <a:xfrm>
            <a:off x="6125275" y="1736063"/>
            <a:ext cx="2305500" cy="52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2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70" name="Google Shape;70;p13"/>
          <p:cNvSpPr/>
          <p:nvPr/>
        </p:nvSpPr>
        <p:spPr>
          <a:xfrm>
            <a:off x="8430775" y="125"/>
            <a:ext cx="713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bg>
      <p:bgPr>
        <a:solidFill>
          <a:schemeClr val="dk1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870776" y="3942200"/>
            <a:ext cx="4560000" cy="6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27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3" name="Google Shape;73;p14"/>
          <p:cNvSpPr txBox="1"/>
          <p:nvPr>
            <p:ph idx="1" type="subTitle"/>
          </p:nvPr>
        </p:nvSpPr>
        <p:spPr>
          <a:xfrm>
            <a:off x="3870700" y="819275"/>
            <a:ext cx="4560000" cy="289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4" name="Google Shape;74;p14"/>
          <p:cNvSpPr/>
          <p:nvPr>
            <p:ph idx="2" type="pic"/>
          </p:nvPr>
        </p:nvSpPr>
        <p:spPr>
          <a:xfrm>
            <a:off x="0" y="0"/>
            <a:ext cx="3639300" cy="514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9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720000" y="539500"/>
            <a:ext cx="3870900" cy="17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7" name="Google Shape;77;p15"/>
          <p:cNvSpPr txBox="1"/>
          <p:nvPr>
            <p:ph idx="1" type="subTitle"/>
          </p:nvPr>
        </p:nvSpPr>
        <p:spPr>
          <a:xfrm>
            <a:off x="720000" y="3641350"/>
            <a:ext cx="3870900" cy="96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8" name="Google Shape;78;p15"/>
          <p:cNvSpPr/>
          <p:nvPr>
            <p:ph idx="2" type="pic"/>
          </p:nvPr>
        </p:nvSpPr>
        <p:spPr>
          <a:xfrm>
            <a:off x="5273100" y="0"/>
            <a:ext cx="3870900" cy="514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813825" y="1038088"/>
            <a:ext cx="3059100" cy="121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1" name="Google Shape;81;p16"/>
          <p:cNvSpPr txBox="1"/>
          <p:nvPr>
            <p:ph idx="1" type="subTitle"/>
          </p:nvPr>
        </p:nvSpPr>
        <p:spPr>
          <a:xfrm>
            <a:off x="813825" y="2249588"/>
            <a:ext cx="3059100" cy="11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6"/>
          <p:cNvSpPr/>
          <p:nvPr/>
        </p:nvSpPr>
        <p:spPr>
          <a:xfrm>
            <a:off x="125" y="4265450"/>
            <a:ext cx="9144000" cy="878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_1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720000" y="1211975"/>
            <a:ext cx="7498500" cy="339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6" name="Google Shape;86;p17"/>
          <p:cNvSpPr/>
          <p:nvPr/>
        </p:nvSpPr>
        <p:spPr>
          <a:xfrm>
            <a:off x="8430775" y="125"/>
            <a:ext cx="713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9" name="Google Shape;89;p18"/>
          <p:cNvSpPr txBox="1"/>
          <p:nvPr>
            <p:ph idx="1" type="subTitle"/>
          </p:nvPr>
        </p:nvSpPr>
        <p:spPr>
          <a:xfrm>
            <a:off x="720000" y="3003681"/>
            <a:ext cx="2240400" cy="10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8"/>
          <p:cNvSpPr txBox="1"/>
          <p:nvPr>
            <p:ph idx="2" type="subTitle"/>
          </p:nvPr>
        </p:nvSpPr>
        <p:spPr>
          <a:xfrm>
            <a:off x="3342970" y="3003681"/>
            <a:ext cx="2240400" cy="10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8"/>
          <p:cNvSpPr txBox="1"/>
          <p:nvPr>
            <p:ph idx="3" type="subTitle"/>
          </p:nvPr>
        </p:nvSpPr>
        <p:spPr>
          <a:xfrm>
            <a:off x="5965947" y="3003681"/>
            <a:ext cx="2240400" cy="10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8"/>
          <p:cNvSpPr txBox="1"/>
          <p:nvPr>
            <p:ph idx="4" type="subTitle"/>
          </p:nvPr>
        </p:nvSpPr>
        <p:spPr>
          <a:xfrm>
            <a:off x="720000" y="2343675"/>
            <a:ext cx="2240400" cy="66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2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93" name="Google Shape;93;p18"/>
          <p:cNvSpPr txBox="1"/>
          <p:nvPr>
            <p:ph idx="5" type="subTitle"/>
          </p:nvPr>
        </p:nvSpPr>
        <p:spPr>
          <a:xfrm>
            <a:off x="3342973" y="2343675"/>
            <a:ext cx="2240400" cy="66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2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94" name="Google Shape;94;p18"/>
          <p:cNvSpPr txBox="1"/>
          <p:nvPr>
            <p:ph idx="6" type="subTitle"/>
          </p:nvPr>
        </p:nvSpPr>
        <p:spPr>
          <a:xfrm>
            <a:off x="5965947" y="2343675"/>
            <a:ext cx="2240400" cy="66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2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95" name="Google Shape;95;p18"/>
          <p:cNvSpPr/>
          <p:nvPr/>
        </p:nvSpPr>
        <p:spPr>
          <a:xfrm>
            <a:off x="0" y="4570550"/>
            <a:ext cx="9144000" cy="572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6_1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8" name="Google Shape;98;p19"/>
          <p:cNvSpPr txBox="1"/>
          <p:nvPr>
            <p:ph idx="1" type="subTitle"/>
          </p:nvPr>
        </p:nvSpPr>
        <p:spPr>
          <a:xfrm>
            <a:off x="811650" y="1643299"/>
            <a:ext cx="7520700" cy="53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9"/>
          <p:cNvSpPr txBox="1"/>
          <p:nvPr>
            <p:ph idx="2" type="subTitle"/>
          </p:nvPr>
        </p:nvSpPr>
        <p:spPr>
          <a:xfrm>
            <a:off x="811650" y="2800792"/>
            <a:ext cx="75207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9"/>
          <p:cNvSpPr txBox="1"/>
          <p:nvPr>
            <p:ph idx="3" type="subTitle"/>
          </p:nvPr>
        </p:nvSpPr>
        <p:spPr>
          <a:xfrm>
            <a:off x="811650" y="3955604"/>
            <a:ext cx="75207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9"/>
          <p:cNvSpPr txBox="1"/>
          <p:nvPr>
            <p:ph idx="4" type="subTitle"/>
          </p:nvPr>
        </p:nvSpPr>
        <p:spPr>
          <a:xfrm>
            <a:off x="811650" y="1238175"/>
            <a:ext cx="7520700" cy="53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2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02" name="Google Shape;102;p19"/>
          <p:cNvSpPr txBox="1"/>
          <p:nvPr>
            <p:ph idx="5" type="subTitle"/>
          </p:nvPr>
        </p:nvSpPr>
        <p:spPr>
          <a:xfrm>
            <a:off x="811650" y="2397015"/>
            <a:ext cx="75207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2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03" name="Google Shape;103;p19"/>
          <p:cNvSpPr txBox="1"/>
          <p:nvPr>
            <p:ph idx="6" type="subTitle"/>
          </p:nvPr>
        </p:nvSpPr>
        <p:spPr>
          <a:xfrm>
            <a:off x="811650" y="3553176"/>
            <a:ext cx="75207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2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04" name="Google Shape;104;p19"/>
          <p:cNvSpPr/>
          <p:nvPr/>
        </p:nvSpPr>
        <p:spPr>
          <a:xfrm>
            <a:off x="8430775" y="125"/>
            <a:ext cx="713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6_1_1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07" name="Google Shape;107;p20"/>
          <p:cNvSpPr txBox="1"/>
          <p:nvPr>
            <p:ph idx="1" type="subTitle"/>
          </p:nvPr>
        </p:nvSpPr>
        <p:spPr>
          <a:xfrm>
            <a:off x="719933" y="2487413"/>
            <a:ext cx="2430600" cy="18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0"/>
          <p:cNvSpPr txBox="1"/>
          <p:nvPr>
            <p:ph idx="2" type="subTitle"/>
          </p:nvPr>
        </p:nvSpPr>
        <p:spPr>
          <a:xfrm>
            <a:off x="3356700" y="2487413"/>
            <a:ext cx="2430600" cy="18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0"/>
          <p:cNvSpPr txBox="1"/>
          <p:nvPr>
            <p:ph idx="3" type="subTitle"/>
          </p:nvPr>
        </p:nvSpPr>
        <p:spPr>
          <a:xfrm>
            <a:off x="5993460" y="2487413"/>
            <a:ext cx="2430600" cy="18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0"/>
          <p:cNvSpPr txBox="1"/>
          <p:nvPr>
            <p:ph idx="4" type="subTitle"/>
          </p:nvPr>
        </p:nvSpPr>
        <p:spPr>
          <a:xfrm>
            <a:off x="719936" y="1914713"/>
            <a:ext cx="243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b="1" sz="21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b="1" sz="2600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b="1" sz="2600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b="1" sz="2600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b="1" sz="2600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b="1" sz="2600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b="1" sz="2600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b="1" sz="2600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b="1" sz="26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11" name="Google Shape;111;p20"/>
          <p:cNvSpPr txBox="1"/>
          <p:nvPr>
            <p:ph idx="5" type="subTitle"/>
          </p:nvPr>
        </p:nvSpPr>
        <p:spPr>
          <a:xfrm>
            <a:off x="3356700" y="1914713"/>
            <a:ext cx="243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b="1" sz="21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b="1" sz="2600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b="1" sz="2600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b="1" sz="2600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b="1" sz="2600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b="1" sz="2600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b="1" sz="2600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b="1" sz="2600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b="1" sz="26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12" name="Google Shape;112;p20"/>
          <p:cNvSpPr txBox="1"/>
          <p:nvPr>
            <p:ph idx="6" type="subTitle"/>
          </p:nvPr>
        </p:nvSpPr>
        <p:spPr>
          <a:xfrm>
            <a:off x="5993460" y="1914713"/>
            <a:ext cx="243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b="1" sz="21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b="1" sz="2600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b="1" sz="2600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b="1" sz="2600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b="1" sz="2600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b="1" sz="2600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b="1" sz="2600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b="1" sz="2600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b="1" sz="26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13" name="Google Shape;113;p20"/>
          <p:cNvSpPr/>
          <p:nvPr/>
        </p:nvSpPr>
        <p:spPr>
          <a:xfrm>
            <a:off x="0" y="4570550"/>
            <a:ext cx="9144000" cy="572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563850" y="539500"/>
            <a:ext cx="8016300" cy="4064400"/>
          </a:xfrm>
          <a:prstGeom prst="rect">
            <a:avLst/>
          </a:prstGeom>
          <a:solidFill>
            <a:srgbClr val="231F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3"/>
          <p:cNvSpPr txBox="1"/>
          <p:nvPr>
            <p:ph type="title"/>
          </p:nvPr>
        </p:nvSpPr>
        <p:spPr>
          <a:xfrm>
            <a:off x="848725" y="3232175"/>
            <a:ext cx="4090500" cy="98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5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hasCustomPrompt="1" idx="2" type="title"/>
          </p:nvPr>
        </p:nvSpPr>
        <p:spPr>
          <a:xfrm>
            <a:off x="848725" y="817000"/>
            <a:ext cx="1843800" cy="13185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5670725" y="3232175"/>
            <a:ext cx="2606400" cy="98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6" name="Google Shape;116;p21"/>
          <p:cNvSpPr txBox="1"/>
          <p:nvPr>
            <p:ph idx="1" type="subTitle"/>
          </p:nvPr>
        </p:nvSpPr>
        <p:spPr>
          <a:xfrm>
            <a:off x="1643150" y="1844701"/>
            <a:ext cx="2591100" cy="87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1"/>
          <p:cNvSpPr txBox="1"/>
          <p:nvPr>
            <p:ph idx="2" type="subTitle"/>
          </p:nvPr>
        </p:nvSpPr>
        <p:spPr>
          <a:xfrm>
            <a:off x="5276401" y="1844702"/>
            <a:ext cx="2591100" cy="87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21"/>
          <p:cNvSpPr txBox="1"/>
          <p:nvPr>
            <p:ph idx="3" type="subTitle"/>
          </p:nvPr>
        </p:nvSpPr>
        <p:spPr>
          <a:xfrm>
            <a:off x="1643150" y="3612425"/>
            <a:ext cx="2591100" cy="87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21"/>
          <p:cNvSpPr txBox="1"/>
          <p:nvPr>
            <p:ph idx="4" type="subTitle"/>
          </p:nvPr>
        </p:nvSpPr>
        <p:spPr>
          <a:xfrm>
            <a:off x="5276401" y="3612429"/>
            <a:ext cx="2591100" cy="87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21"/>
          <p:cNvSpPr txBox="1"/>
          <p:nvPr>
            <p:ph idx="5" type="subTitle"/>
          </p:nvPr>
        </p:nvSpPr>
        <p:spPr>
          <a:xfrm>
            <a:off x="1643150" y="1415300"/>
            <a:ext cx="2591100" cy="50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2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21" name="Google Shape;121;p21"/>
          <p:cNvSpPr txBox="1"/>
          <p:nvPr>
            <p:ph idx="6" type="subTitle"/>
          </p:nvPr>
        </p:nvSpPr>
        <p:spPr>
          <a:xfrm>
            <a:off x="1643150" y="3183128"/>
            <a:ext cx="2591100" cy="50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2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22" name="Google Shape;122;p21"/>
          <p:cNvSpPr txBox="1"/>
          <p:nvPr>
            <p:ph idx="7" type="subTitle"/>
          </p:nvPr>
        </p:nvSpPr>
        <p:spPr>
          <a:xfrm>
            <a:off x="5276397" y="1415300"/>
            <a:ext cx="2591100" cy="50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2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23" name="Google Shape;123;p21"/>
          <p:cNvSpPr txBox="1"/>
          <p:nvPr>
            <p:ph idx="8" type="subTitle"/>
          </p:nvPr>
        </p:nvSpPr>
        <p:spPr>
          <a:xfrm>
            <a:off x="5276397" y="3183130"/>
            <a:ext cx="2591100" cy="50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2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24" name="Google Shape;124;p21"/>
          <p:cNvSpPr/>
          <p:nvPr/>
        </p:nvSpPr>
        <p:spPr>
          <a:xfrm>
            <a:off x="8424000" y="-250"/>
            <a:ext cx="720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_1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7" name="Google Shape;127;p22"/>
          <p:cNvSpPr txBox="1"/>
          <p:nvPr>
            <p:ph idx="1" type="subTitle"/>
          </p:nvPr>
        </p:nvSpPr>
        <p:spPr>
          <a:xfrm>
            <a:off x="914575" y="1987801"/>
            <a:ext cx="2097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22"/>
          <p:cNvSpPr txBox="1"/>
          <p:nvPr>
            <p:ph idx="2" type="subTitle"/>
          </p:nvPr>
        </p:nvSpPr>
        <p:spPr>
          <a:xfrm>
            <a:off x="3523204" y="1987801"/>
            <a:ext cx="2097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22"/>
          <p:cNvSpPr txBox="1"/>
          <p:nvPr>
            <p:ph idx="3" type="subTitle"/>
          </p:nvPr>
        </p:nvSpPr>
        <p:spPr>
          <a:xfrm>
            <a:off x="914575" y="3493350"/>
            <a:ext cx="2097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2"/>
          <p:cNvSpPr txBox="1"/>
          <p:nvPr>
            <p:ph idx="4" type="subTitle"/>
          </p:nvPr>
        </p:nvSpPr>
        <p:spPr>
          <a:xfrm>
            <a:off x="3523204" y="3493350"/>
            <a:ext cx="2097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2"/>
          <p:cNvSpPr txBox="1"/>
          <p:nvPr>
            <p:ph idx="5" type="subTitle"/>
          </p:nvPr>
        </p:nvSpPr>
        <p:spPr>
          <a:xfrm>
            <a:off x="6131832" y="1987801"/>
            <a:ext cx="2097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22"/>
          <p:cNvSpPr txBox="1"/>
          <p:nvPr>
            <p:ph idx="6" type="subTitle"/>
          </p:nvPr>
        </p:nvSpPr>
        <p:spPr>
          <a:xfrm>
            <a:off x="6131832" y="3493350"/>
            <a:ext cx="2097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22"/>
          <p:cNvSpPr txBox="1"/>
          <p:nvPr>
            <p:ph idx="7" type="subTitle"/>
          </p:nvPr>
        </p:nvSpPr>
        <p:spPr>
          <a:xfrm>
            <a:off x="918694" y="1571400"/>
            <a:ext cx="20895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2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34" name="Google Shape;134;p22"/>
          <p:cNvSpPr txBox="1"/>
          <p:nvPr>
            <p:ph idx="8" type="subTitle"/>
          </p:nvPr>
        </p:nvSpPr>
        <p:spPr>
          <a:xfrm>
            <a:off x="3527323" y="1571400"/>
            <a:ext cx="20895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2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35" name="Google Shape;135;p22"/>
          <p:cNvSpPr txBox="1"/>
          <p:nvPr>
            <p:ph idx="9" type="subTitle"/>
          </p:nvPr>
        </p:nvSpPr>
        <p:spPr>
          <a:xfrm>
            <a:off x="6135951" y="1571400"/>
            <a:ext cx="20895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2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36" name="Google Shape;136;p22"/>
          <p:cNvSpPr txBox="1"/>
          <p:nvPr>
            <p:ph idx="13" type="subTitle"/>
          </p:nvPr>
        </p:nvSpPr>
        <p:spPr>
          <a:xfrm>
            <a:off x="918694" y="3076925"/>
            <a:ext cx="20895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2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37" name="Google Shape;137;p22"/>
          <p:cNvSpPr txBox="1"/>
          <p:nvPr>
            <p:ph idx="14" type="subTitle"/>
          </p:nvPr>
        </p:nvSpPr>
        <p:spPr>
          <a:xfrm>
            <a:off x="3527323" y="3076925"/>
            <a:ext cx="20895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2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38" name="Google Shape;138;p22"/>
          <p:cNvSpPr txBox="1"/>
          <p:nvPr>
            <p:ph idx="15" type="subTitle"/>
          </p:nvPr>
        </p:nvSpPr>
        <p:spPr>
          <a:xfrm>
            <a:off x="6135951" y="3076925"/>
            <a:ext cx="20895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2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39" name="Google Shape;139;p22"/>
          <p:cNvSpPr/>
          <p:nvPr/>
        </p:nvSpPr>
        <p:spPr>
          <a:xfrm>
            <a:off x="0" y="4570550"/>
            <a:ext cx="9144000" cy="572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_1">
    <p:bg>
      <p:bgPr>
        <a:solidFill>
          <a:schemeClr val="dk1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"/>
          <p:cNvSpPr txBox="1"/>
          <p:nvPr>
            <p:ph hasCustomPrompt="1" type="title"/>
          </p:nvPr>
        </p:nvSpPr>
        <p:spPr>
          <a:xfrm>
            <a:off x="713225" y="539500"/>
            <a:ext cx="39336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2" name="Google Shape;142;p23"/>
          <p:cNvSpPr txBox="1"/>
          <p:nvPr>
            <p:ph idx="1" type="subTitle"/>
          </p:nvPr>
        </p:nvSpPr>
        <p:spPr>
          <a:xfrm>
            <a:off x="713225" y="1308396"/>
            <a:ext cx="3933600" cy="38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43" name="Google Shape;143;p23"/>
          <p:cNvSpPr txBox="1"/>
          <p:nvPr>
            <p:ph hasCustomPrompt="1" idx="2" type="title"/>
          </p:nvPr>
        </p:nvSpPr>
        <p:spPr>
          <a:xfrm>
            <a:off x="713225" y="1995622"/>
            <a:ext cx="39336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4" name="Google Shape;144;p23"/>
          <p:cNvSpPr txBox="1"/>
          <p:nvPr>
            <p:ph idx="3" type="subTitle"/>
          </p:nvPr>
        </p:nvSpPr>
        <p:spPr>
          <a:xfrm>
            <a:off x="713225" y="2764514"/>
            <a:ext cx="3933600" cy="38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45" name="Google Shape;145;p23"/>
          <p:cNvSpPr txBox="1"/>
          <p:nvPr>
            <p:ph hasCustomPrompt="1" idx="4" type="title"/>
          </p:nvPr>
        </p:nvSpPr>
        <p:spPr>
          <a:xfrm>
            <a:off x="713225" y="3451720"/>
            <a:ext cx="39336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6" name="Google Shape;146;p23"/>
          <p:cNvSpPr txBox="1"/>
          <p:nvPr>
            <p:ph idx="5" type="subTitle"/>
          </p:nvPr>
        </p:nvSpPr>
        <p:spPr>
          <a:xfrm>
            <a:off x="713225" y="4220600"/>
            <a:ext cx="3933600" cy="38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47" name="Google Shape;147;p23"/>
          <p:cNvSpPr/>
          <p:nvPr>
            <p:ph idx="6" type="pic"/>
          </p:nvPr>
        </p:nvSpPr>
        <p:spPr>
          <a:xfrm>
            <a:off x="5322000" y="151"/>
            <a:ext cx="3822000" cy="514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0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50" name="Google Shape;150;p24"/>
          <p:cNvSpPr/>
          <p:nvPr/>
        </p:nvSpPr>
        <p:spPr>
          <a:xfrm>
            <a:off x="8424000" y="-250"/>
            <a:ext cx="720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0_1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53" name="Google Shape;153;p25"/>
          <p:cNvSpPr/>
          <p:nvPr/>
        </p:nvSpPr>
        <p:spPr>
          <a:xfrm>
            <a:off x="0" y="4570550"/>
            <a:ext cx="9144000" cy="572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26"/>
          <p:cNvPicPr preferRelativeResize="0"/>
          <p:nvPr/>
        </p:nvPicPr>
        <p:blipFill rotWithShape="1">
          <a:blip r:embed="rId2">
            <a:alphaModFix/>
          </a:blip>
          <a:srcRect b="1045" l="631" r="622" t="15293"/>
          <a:stretch/>
        </p:blipFill>
        <p:spPr>
          <a:xfrm>
            <a:off x="0" y="-12925"/>
            <a:ext cx="9143997" cy="5156427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6"/>
          <p:cNvSpPr/>
          <p:nvPr/>
        </p:nvSpPr>
        <p:spPr>
          <a:xfrm>
            <a:off x="563850" y="539500"/>
            <a:ext cx="8016300" cy="4064400"/>
          </a:xfrm>
          <a:prstGeom prst="rect">
            <a:avLst/>
          </a:prstGeom>
          <a:solidFill>
            <a:srgbClr val="231F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6"/>
          <p:cNvSpPr txBox="1"/>
          <p:nvPr>
            <p:ph type="title"/>
          </p:nvPr>
        </p:nvSpPr>
        <p:spPr>
          <a:xfrm>
            <a:off x="2347938" y="539500"/>
            <a:ext cx="44481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6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58" name="Google Shape;158;p26"/>
          <p:cNvSpPr txBox="1"/>
          <p:nvPr>
            <p:ph idx="1" type="subTitle"/>
          </p:nvPr>
        </p:nvSpPr>
        <p:spPr>
          <a:xfrm>
            <a:off x="2347900" y="1598200"/>
            <a:ext cx="4448100" cy="130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26"/>
          <p:cNvSpPr txBox="1"/>
          <p:nvPr/>
        </p:nvSpPr>
        <p:spPr>
          <a:xfrm>
            <a:off x="2099100" y="3848675"/>
            <a:ext cx="49458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CREDITS:</a:t>
            </a:r>
            <a:r>
              <a:rPr lang="en" sz="12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This presentation template was created by </a:t>
            </a:r>
            <a:r>
              <a:rPr b="1" lang="en" sz="1200" u="sng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, and includes icons by </a:t>
            </a:r>
            <a:r>
              <a:rPr b="1" lang="en" sz="1200" u="sng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, and infographics &amp; images by </a:t>
            </a:r>
            <a:r>
              <a:rPr b="1" lang="en" sz="1200" u="sng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200" u="sng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endParaRPr b="1" sz="1200" u="sng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7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1" name="Google Shape;161;p27"/>
          <p:cNvCxnSpPr/>
          <p:nvPr/>
        </p:nvCxnSpPr>
        <p:spPr>
          <a:xfrm>
            <a:off x="2825550" y="539500"/>
            <a:ext cx="3492900" cy="0"/>
          </a:xfrm>
          <a:prstGeom prst="straightConnector1">
            <a:avLst/>
          </a:prstGeom>
          <a:noFill/>
          <a:ln cap="flat" cmpd="sng" w="28575">
            <a:solidFill>
              <a:srgbClr val="231F3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2" name="Google Shape;162;p27"/>
          <p:cNvCxnSpPr/>
          <p:nvPr/>
        </p:nvCxnSpPr>
        <p:spPr>
          <a:xfrm>
            <a:off x="2825550" y="4604000"/>
            <a:ext cx="3492900" cy="0"/>
          </a:xfrm>
          <a:prstGeom prst="straightConnector1">
            <a:avLst/>
          </a:prstGeom>
          <a:noFill/>
          <a:ln cap="flat" cmpd="sng" w="28575">
            <a:solidFill>
              <a:srgbClr val="231F38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8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4" name="Google Shape;164;p28"/>
          <p:cNvCxnSpPr/>
          <p:nvPr/>
        </p:nvCxnSpPr>
        <p:spPr>
          <a:xfrm rot="10800000">
            <a:off x="713225" y="539475"/>
            <a:ext cx="0" cy="4061700"/>
          </a:xfrm>
          <a:prstGeom prst="straightConnector1">
            <a:avLst/>
          </a:prstGeom>
          <a:noFill/>
          <a:ln cap="flat" cmpd="sng" w="28575">
            <a:solidFill>
              <a:srgbClr val="231F3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5" name="Google Shape;165;p28"/>
          <p:cNvSpPr/>
          <p:nvPr/>
        </p:nvSpPr>
        <p:spPr>
          <a:xfrm>
            <a:off x="7545225" y="-250"/>
            <a:ext cx="1598700" cy="5143500"/>
          </a:xfrm>
          <a:prstGeom prst="rect">
            <a:avLst/>
          </a:prstGeom>
          <a:solidFill>
            <a:srgbClr val="231F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720000" y="1017725"/>
            <a:ext cx="7704000" cy="36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/>
        </p:txBody>
      </p:sp>
      <p:sp>
        <p:nvSpPr>
          <p:cNvPr id="21" name="Google Shape;21;p4"/>
          <p:cNvSpPr/>
          <p:nvPr/>
        </p:nvSpPr>
        <p:spPr>
          <a:xfrm>
            <a:off x="8430775" y="125"/>
            <a:ext cx="713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subTitle"/>
          </p:nvPr>
        </p:nvSpPr>
        <p:spPr>
          <a:xfrm>
            <a:off x="4725927" y="1760327"/>
            <a:ext cx="3698100" cy="27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sz="14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9pPr>
          </a:lstStyle>
          <a:p/>
        </p:txBody>
      </p:sp>
      <p:sp>
        <p:nvSpPr>
          <p:cNvPr id="25" name="Google Shape;25;p5"/>
          <p:cNvSpPr txBox="1"/>
          <p:nvPr>
            <p:ph idx="2" type="subTitle"/>
          </p:nvPr>
        </p:nvSpPr>
        <p:spPr>
          <a:xfrm>
            <a:off x="720000" y="1760327"/>
            <a:ext cx="3698100" cy="27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sz="14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800"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800"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800"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800"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800"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800"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800"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800"/>
            </a:lvl9pPr>
          </a:lstStyle>
          <a:p/>
        </p:txBody>
      </p:sp>
      <p:sp>
        <p:nvSpPr>
          <p:cNvPr id="26" name="Google Shape;26;p5"/>
          <p:cNvSpPr txBox="1"/>
          <p:nvPr>
            <p:ph idx="3" type="subTitle"/>
          </p:nvPr>
        </p:nvSpPr>
        <p:spPr>
          <a:xfrm>
            <a:off x="720000" y="1187525"/>
            <a:ext cx="36981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2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b="1">
                <a:latin typeface="DM Sans"/>
                <a:ea typeface="DM Sans"/>
                <a:cs typeface="DM Sans"/>
                <a:sym typeface="DM Sa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b="1">
                <a:latin typeface="DM Sans"/>
                <a:ea typeface="DM Sans"/>
                <a:cs typeface="DM Sans"/>
                <a:sym typeface="DM Sa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b="1">
                <a:latin typeface="DM Sans"/>
                <a:ea typeface="DM Sans"/>
                <a:cs typeface="DM Sans"/>
                <a:sym typeface="DM Sa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b="1">
                <a:latin typeface="DM Sans"/>
                <a:ea typeface="DM Sans"/>
                <a:cs typeface="DM Sans"/>
                <a:sym typeface="DM Sa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b="1">
                <a:latin typeface="DM Sans"/>
                <a:ea typeface="DM Sans"/>
                <a:cs typeface="DM Sans"/>
                <a:sym typeface="DM Sa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b="1">
                <a:latin typeface="DM Sans"/>
                <a:ea typeface="DM Sans"/>
                <a:cs typeface="DM Sans"/>
                <a:sym typeface="DM Sa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b="1">
                <a:latin typeface="DM Sans"/>
                <a:ea typeface="DM Sans"/>
                <a:cs typeface="DM Sans"/>
                <a:sym typeface="DM Sa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b="1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7" name="Google Shape;27;p5"/>
          <p:cNvSpPr txBox="1"/>
          <p:nvPr>
            <p:ph idx="4" type="subTitle"/>
          </p:nvPr>
        </p:nvSpPr>
        <p:spPr>
          <a:xfrm>
            <a:off x="4725927" y="1187525"/>
            <a:ext cx="36981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2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b="1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8" name="Google Shape;28;p5"/>
          <p:cNvSpPr/>
          <p:nvPr/>
        </p:nvSpPr>
        <p:spPr>
          <a:xfrm>
            <a:off x="0" y="4570550"/>
            <a:ext cx="9144000" cy="572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1438800" y="445025"/>
            <a:ext cx="626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7"/>
          <p:cNvSpPr txBox="1"/>
          <p:nvPr>
            <p:ph idx="1" type="subTitle"/>
          </p:nvPr>
        </p:nvSpPr>
        <p:spPr>
          <a:xfrm>
            <a:off x="1438800" y="1456075"/>
            <a:ext cx="6266400" cy="266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/>
        </p:txBody>
      </p:sp>
      <p:sp>
        <p:nvSpPr>
          <p:cNvPr id="34" name="Google Shape;34;p7"/>
          <p:cNvSpPr/>
          <p:nvPr/>
        </p:nvSpPr>
        <p:spPr>
          <a:xfrm>
            <a:off x="0" y="4312400"/>
            <a:ext cx="9144000" cy="831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713225" y="3598300"/>
            <a:ext cx="7717500" cy="100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/>
          <p:nvPr>
            <p:ph idx="2" type="pic"/>
          </p:nvPr>
        </p:nvSpPr>
        <p:spPr>
          <a:xfrm>
            <a:off x="-25" y="0"/>
            <a:ext cx="9144000" cy="33186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/>
          <p:nvPr>
            <p:ph type="title"/>
          </p:nvPr>
        </p:nvSpPr>
        <p:spPr>
          <a:xfrm>
            <a:off x="720000" y="1413525"/>
            <a:ext cx="4294800" cy="209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720000" y="3508800"/>
            <a:ext cx="4294800" cy="100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9"/>
          <p:cNvSpPr/>
          <p:nvPr/>
        </p:nvSpPr>
        <p:spPr>
          <a:xfrm>
            <a:off x="7294600" y="-100"/>
            <a:ext cx="18495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/>
          <p:nvPr>
            <p:ph idx="2" type="pic"/>
          </p:nvPr>
        </p:nvSpPr>
        <p:spPr>
          <a:xfrm>
            <a:off x="-25" y="-13725"/>
            <a:ext cx="9144000" cy="5157300"/>
          </a:xfrm>
          <a:prstGeom prst="rect">
            <a:avLst/>
          </a:prstGeom>
          <a:noFill/>
          <a:ln>
            <a:noFill/>
          </a:ln>
        </p:spPr>
      </p:sp>
      <p:sp>
        <p:nvSpPr>
          <p:cNvPr id="44" name="Google Shape;44;p10"/>
          <p:cNvSpPr txBox="1"/>
          <p:nvPr>
            <p:ph type="title"/>
          </p:nvPr>
        </p:nvSpPr>
        <p:spPr>
          <a:xfrm>
            <a:off x="720000" y="3983525"/>
            <a:ext cx="7704000" cy="6036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theme" Target="../theme/theme2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pace Grotesk"/>
              <a:buNone/>
              <a:defRPr b="1" sz="35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b="1" sz="3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b="1" sz="3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b="1" sz="3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b="1" sz="3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b="1" sz="3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b="1" sz="3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b="1" sz="3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b="1" sz="3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40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●"/>
              <a:defRPr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○"/>
              <a:defRPr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■"/>
              <a:defRPr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●"/>
              <a:defRPr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○"/>
              <a:defRPr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■"/>
              <a:defRPr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●"/>
              <a:defRPr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○"/>
              <a:defRPr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■"/>
              <a:defRPr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Relationship Id="rId4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8.png"/><Relationship Id="rId6" Type="http://schemas.openxmlformats.org/officeDocument/2006/relationships/image" Target="../media/image7.png"/><Relationship Id="rId7" Type="http://schemas.openxmlformats.org/officeDocument/2006/relationships/image" Target="../media/image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00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9"/>
          <p:cNvSpPr txBox="1"/>
          <p:nvPr>
            <p:ph type="ctrTitle"/>
          </p:nvPr>
        </p:nvSpPr>
        <p:spPr>
          <a:xfrm>
            <a:off x="1289700" y="1366288"/>
            <a:ext cx="6564600" cy="16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Streaming Service Data Analysis and Strategy Recommendations</a:t>
            </a:r>
            <a:endParaRPr sz="4200"/>
          </a:p>
        </p:txBody>
      </p:sp>
      <p:sp>
        <p:nvSpPr>
          <p:cNvPr id="171" name="Google Shape;171;p29"/>
          <p:cNvSpPr txBox="1"/>
          <p:nvPr>
            <p:ph idx="1" type="subTitle"/>
          </p:nvPr>
        </p:nvSpPr>
        <p:spPr>
          <a:xfrm>
            <a:off x="2048400" y="3301450"/>
            <a:ext cx="50472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BA472 Course Project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2" name="Google Shape;172;p29"/>
          <p:cNvCxnSpPr/>
          <p:nvPr/>
        </p:nvCxnSpPr>
        <p:spPr>
          <a:xfrm>
            <a:off x="3352800" y="3172963"/>
            <a:ext cx="24384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8"/>
          <p:cNvSpPr txBox="1"/>
          <p:nvPr>
            <p:ph type="title"/>
          </p:nvPr>
        </p:nvSpPr>
        <p:spPr>
          <a:xfrm>
            <a:off x="848725" y="3232175"/>
            <a:ext cx="4090500" cy="98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Questions</a:t>
            </a:r>
            <a:endParaRPr/>
          </a:p>
        </p:txBody>
      </p:sp>
      <p:sp>
        <p:nvSpPr>
          <p:cNvPr id="263" name="Google Shape;263;p38"/>
          <p:cNvSpPr txBox="1"/>
          <p:nvPr>
            <p:ph idx="2" type="title"/>
          </p:nvPr>
        </p:nvSpPr>
        <p:spPr>
          <a:xfrm>
            <a:off x="848725" y="817000"/>
            <a:ext cx="1843800" cy="131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pic>
        <p:nvPicPr>
          <p:cNvPr id="264" name="Google Shape;26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79308" y="4819622"/>
            <a:ext cx="603200" cy="2275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9"/>
          <p:cNvSpPr txBox="1"/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 in Our Tests</a:t>
            </a:r>
            <a:endParaRPr/>
          </a:p>
        </p:txBody>
      </p:sp>
      <p:sp>
        <p:nvSpPr>
          <p:cNvPr id="270" name="Google Shape;270;p39"/>
          <p:cNvSpPr txBox="1"/>
          <p:nvPr>
            <p:ph idx="4294967295" type="subTitle"/>
          </p:nvPr>
        </p:nvSpPr>
        <p:spPr>
          <a:xfrm>
            <a:off x="415133" y="2792213"/>
            <a:ext cx="2430600" cy="18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</a:pPr>
            <a:r>
              <a:rPr lang="en"/>
              <a:t>Subscription Type (Ads v No Ads)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</a:pPr>
            <a:r>
              <a:rPr lang="en"/>
              <a:t>Duration of Free Trial (Short v Long)</a:t>
            </a:r>
            <a:endParaRPr/>
          </a:p>
        </p:txBody>
      </p:sp>
      <p:sp>
        <p:nvSpPr>
          <p:cNvPr id="271" name="Google Shape;271;p39"/>
          <p:cNvSpPr txBox="1"/>
          <p:nvPr>
            <p:ph idx="4294967295" type="subTitle"/>
          </p:nvPr>
        </p:nvSpPr>
        <p:spPr>
          <a:xfrm>
            <a:off x="3051900" y="2792225"/>
            <a:ext cx="2588700" cy="18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</a:pPr>
            <a:r>
              <a:rPr lang="en"/>
              <a:t>Hours Streamed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</a:pPr>
            <a:r>
              <a:rPr lang="en"/>
              <a:t>User Satisfaction Score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</a:pPr>
            <a:r>
              <a:rPr lang="en"/>
              <a:t>Renewal Status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39"/>
          <p:cNvSpPr txBox="1"/>
          <p:nvPr>
            <p:ph idx="4294967295" type="subTitle"/>
          </p:nvPr>
        </p:nvSpPr>
        <p:spPr>
          <a:xfrm>
            <a:off x="5688660" y="2792213"/>
            <a:ext cx="2430600" cy="18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Customer Age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Shops Online or Not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Annual Income</a:t>
            </a:r>
            <a:endParaRPr/>
          </a:p>
        </p:txBody>
      </p:sp>
      <p:sp>
        <p:nvSpPr>
          <p:cNvPr id="273" name="Google Shape;273;p39"/>
          <p:cNvSpPr txBox="1"/>
          <p:nvPr>
            <p:ph idx="4294967295" type="subTitle"/>
          </p:nvPr>
        </p:nvSpPr>
        <p:spPr>
          <a:xfrm>
            <a:off x="415136" y="2219513"/>
            <a:ext cx="243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Treatment Variables</a:t>
            </a:r>
            <a:endParaRPr b="1" sz="1500"/>
          </a:p>
        </p:txBody>
      </p:sp>
      <p:sp>
        <p:nvSpPr>
          <p:cNvPr id="274" name="Google Shape;274;p39"/>
          <p:cNvSpPr txBox="1"/>
          <p:nvPr>
            <p:ph idx="4294967295" type="subTitle"/>
          </p:nvPr>
        </p:nvSpPr>
        <p:spPr>
          <a:xfrm>
            <a:off x="3051900" y="2219513"/>
            <a:ext cx="243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Performance Measures</a:t>
            </a:r>
            <a:endParaRPr b="1" sz="1500"/>
          </a:p>
        </p:txBody>
      </p:sp>
      <p:sp>
        <p:nvSpPr>
          <p:cNvPr id="275" name="Google Shape;275;p39"/>
          <p:cNvSpPr txBox="1"/>
          <p:nvPr>
            <p:ph idx="4294967295" type="subTitle"/>
          </p:nvPr>
        </p:nvSpPr>
        <p:spPr>
          <a:xfrm>
            <a:off x="5688660" y="2219513"/>
            <a:ext cx="243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Covariates Used</a:t>
            </a:r>
            <a:endParaRPr b="1" sz="1500"/>
          </a:p>
        </p:txBody>
      </p:sp>
      <p:cxnSp>
        <p:nvCxnSpPr>
          <p:cNvPr id="276" name="Google Shape;276;p39"/>
          <p:cNvCxnSpPr/>
          <p:nvPr/>
        </p:nvCxnSpPr>
        <p:spPr>
          <a:xfrm>
            <a:off x="1345288" y="2117663"/>
            <a:ext cx="5703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7" name="Google Shape;277;p39"/>
          <p:cNvCxnSpPr/>
          <p:nvPr/>
        </p:nvCxnSpPr>
        <p:spPr>
          <a:xfrm>
            <a:off x="3981988" y="2117663"/>
            <a:ext cx="5703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8" name="Google Shape;278;p39"/>
          <p:cNvCxnSpPr/>
          <p:nvPr/>
        </p:nvCxnSpPr>
        <p:spPr>
          <a:xfrm>
            <a:off x="6618688" y="2117663"/>
            <a:ext cx="5703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9" name="Google Shape;279;p39"/>
          <p:cNvSpPr/>
          <p:nvPr/>
        </p:nvSpPr>
        <p:spPr>
          <a:xfrm>
            <a:off x="1490915" y="1665110"/>
            <a:ext cx="352803" cy="350719"/>
          </a:xfrm>
          <a:custGeom>
            <a:rect b="b" l="l" r="r" t="t"/>
            <a:pathLst>
              <a:path extrusionOk="0" h="11776" w="11846">
                <a:moveTo>
                  <a:pt x="9074" y="2261"/>
                </a:moveTo>
                <a:lnTo>
                  <a:pt x="9546" y="2733"/>
                </a:lnTo>
                <a:lnTo>
                  <a:pt x="9011" y="3300"/>
                </a:lnTo>
                <a:lnTo>
                  <a:pt x="8538" y="2828"/>
                </a:lnTo>
                <a:lnTo>
                  <a:pt x="9074" y="2261"/>
                </a:lnTo>
                <a:close/>
                <a:moveTo>
                  <a:pt x="6333" y="3489"/>
                </a:moveTo>
                <a:lnTo>
                  <a:pt x="8286" y="5474"/>
                </a:lnTo>
                <a:lnTo>
                  <a:pt x="7782" y="5978"/>
                </a:lnTo>
                <a:lnTo>
                  <a:pt x="7026" y="5222"/>
                </a:lnTo>
                <a:cubicBezTo>
                  <a:pt x="6963" y="5159"/>
                  <a:pt x="6876" y="5128"/>
                  <a:pt x="6789" y="5128"/>
                </a:cubicBezTo>
                <a:cubicBezTo>
                  <a:pt x="6703" y="5128"/>
                  <a:pt x="6616" y="5159"/>
                  <a:pt x="6553" y="5222"/>
                </a:cubicBezTo>
                <a:cubicBezTo>
                  <a:pt x="6427" y="5348"/>
                  <a:pt x="6427" y="5569"/>
                  <a:pt x="6553" y="5695"/>
                </a:cubicBezTo>
                <a:lnTo>
                  <a:pt x="7309" y="6451"/>
                </a:lnTo>
                <a:lnTo>
                  <a:pt x="6837" y="6924"/>
                </a:lnTo>
                <a:lnTo>
                  <a:pt x="4883" y="4939"/>
                </a:lnTo>
                <a:lnTo>
                  <a:pt x="6333" y="3489"/>
                </a:lnTo>
                <a:close/>
                <a:moveTo>
                  <a:pt x="2647" y="8688"/>
                </a:moveTo>
                <a:lnTo>
                  <a:pt x="3119" y="9160"/>
                </a:lnTo>
                <a:lnTo>
                  <a:pt x="2899" y="9412"/>
                </a:lnTo>
                <a:cubicBezTo>
                  <a:pt x="2836" y="9460"/>
                  <a:pt x="2749" y="9483"/>
                  <a:pt x="2662" y="9483"/>
                </a:cubicBezTo>
                <a:cubicBezTo>
                  <a:pt x="2576" y="9483"/>
                  <a:pt x="2489" y="9460"/>
                  <a:pt x="2426" y="9412"/>
                </a:cubicBezTo>
                <a:cubicBezTo>
                  <a:pt x="2300" y="9286"/>
                  <a:pt x="2300" y="9034"/>
                  <a:pt x="2426" y="8940"/>
                </a:cubicBezTo>
                <a:lnTo>
                  <a:pt x="2647" y="8688"/>
                </a:lnTo>
                <a:close/>
                <a:moveTo>
                  <a:pt x="9294" y="0"/>
                </a:moveTo>
                <a:cubicBezTo>
                  <a:pt x="9026" y="0"/>
                  <a:pt x="8758" y="103"/>
                  <a:pt x="8569" y="308"/>
                </a:cubicBezTo>
                <a:cubicBezTo>
                  <a:pt x="8160" y="686"/>
                  <a:pt x="8097" y="1410"/>
                  <a:pt x="8538" y="1820"/>
                </a:cubicBezTo>
                <a:lnTo>
                  <a:pt x="8065" y="2292"/>
                </a:lnTo>
                <a:lnTo>
                  <a:pt x="7089" y="1316"/>
                </a:lnTo>
                <a:cubicBezTo>
                  <a:pt x="6884" y="1127"/>
                  <a:pt x="6616" y="1032"/>
                  <a:pt x="6348" y="1032"/>
                </a:cubicBezTo>
                <a:cubicBezTo>
                  <a:pt x="6081" y="1032"/>
                  <a:pt x="5813" y="1127"/>
                  <a:pt x="5608" y="1316"/>
                </a:cubicBezTo>
                <a:cubicBezTo>
                  <a:pt x="5230" y="1725"/>
                  <a:pt x="5230" y="2387"/>
                  <a:pt x="5608" y="2765"/>
                </a:cubicBezTo>
                <a:lnTo>
                  <a:pt x="5860" y="3017"/>
                </a:lnTo>
                <a:lnTo>
                  <a:pt x="2678" y="6199"/>
                </a:lnTo>
                <a:cubicBezTo>
                  <a:pt x="2142" y="6734"/>
                  <a:pt x="2048" y="7428"/>
                  <a:pt x="2268" y="8058"/>
                </a:cubicBezTo>
                <a:lnTo>
                  <a:pt x="1922" y="8404"/>
                </a:lnTo>
                <a:cubicBezTo>
                  <a:pt x="1607" y="8719"/>
                  <a:pt x="1512" y="9192"/>
                  <a:pt x="1733" y="9601"/>
                </a:cubicBezTo>
                <a:lnTo>
                  <a:pt x="95" y="11208"/>
                </a:lnTo>
                <a:cubicBezTo>
                  <a:pt x="0" y="11334"/>
                  <a:pt x="0" y="11555"/>
                  <a:pt x="95" y="11681"/>
                </a:cubicBezTo>
                <a:cubicBezTo>
                  <a:pt x="158" y="11744"/>
                  <a:pt x="252" y="11775"/>
                  <a:pt x="343" y="11775"/>
                </a:cubicBezTo>
                <a:cubicBezTo>
                  <a:pt x="433" y="11775"/>
                  <a:pt x="520" y="11744"/>
                  <a:pt x="567" y="11681"/>
                </a:cubicBezTo>
                <a:lnTo>
                  <a:pt x="2174" y="10074"/>
                </a:lnTo>
                <a:cubicBezTo>
                  <a:pt x="2318" y="10136"/>
                  <a:pt x="2465" y="10164"/>
                  <a:pt x="2609" y="10164"/>
                </a:cubicBezTo>
                <a:cubicBezTo>
                  <a:pt x="2904" y="10164"/>
                  <a:pt x="3180" y="10044"/>
                  <a:pt x="3371" y="9853"/>
                </a:cubicBezTo>
                <a:lnTo>
                  <a:pt x="3718" y="9507"/>
                </a:lnTo>
                <a:cubicBezTo>
                  <a:pt x="3930" y="9598"/>
                  <a:pt x="4148" y="9640"/>
                  <a:pt x="4363" y="9640"/>
                </a:cubicBezTo>
                <a:cubicBezTo>
                  <a:pt x="4818" y="9640"/>
                  <a:pt x="5255" y="9450"/>
                  <a:pt x="5576" y="9129"/>
                </a:cubicBezTo>
                <a:lnTo>
                  <a:pt x="5797" y="8877"/>
                </a:lnTo>
                <a:lnTo>
                  <a:pt x="4820" y="7900"/>
                </a:lnTo>
                <a:cubicBezTo>
                  <a:pt x="4694" y="7774"/>
                  <a:pt x="4694" y="7554"/>
                  <a:pt x="4820" y="7428"/>
                </a:cubicBezTo>
                <a:cubicBezTo>
                  <a:pt x="4883" y="7365"/>
                  <a:pt x="4970" y="7333"/>
                  <a:pt x="5057" y="7333"/>
                </a:cubicBezTo>
                <a:cubicBezTo>
                  <a:pt x="5143" y="7333"/>
                  <a:pt x="5230" y="7365"/>
                  <a:pt x="5293" y="7428"/>
                </a:cubicBezTo>
                <a:lnTo>
                  <a:pt x="6270" y="8404"/>
                </a:lnTo>
                <a:lnTo>
                  <a:pt x="8727" y="5978"/>
                </a:lnTo>
                <a:lnTo>
                  <a:pt x="8948" y="6199"/>
                </a:lnTo>
                <a:cubicBezTo>
                  <a:pt x="9152" y="6404"/>
                  <a:pt x="9420" y="6506"/>
                  <a:pt x="9688" y="6506"/>
                </a:cubicBezTo>
                <a:cubicBezTo>
                  <a:pt x="9956" y="6506"/>
                  <a:pt x="10223" y="6404"/>
                  <a:pt x="10428" y="6199"/>
                </a:cubicBezTo>
                <a:cubicBezTo>
                  <a:pt x="10806" y="5821"/>
                  <a:pt x="10806" y="5159"/>
                  <a:pt x="10428" y="4750"/>
                </a:cubicBezTo>
                <a:lnTo>
                  <a:pt x="9420" y="3773"/>
                </a:lnTo>
                <a:lnTo>
                  <a:pt x="9987" y="3206"/>
                </a:lnTo>
                <a:cubicBezTo>
                  <a:pt x="10176" y="3411"/>
                  <a:pt x="10444" y="3513"/>
                  <a:pt x="10712" y="3513"/>
                </a:cubicBezTo>
                <a:cubicBezTo>
                  <a:pt x="10980" y="3513"/>
                  <a:pt x="11247" y="3411"/>
                  <a:pt x="11436" y="3206"/>
                </a:cubicBezTo>
                <a:cubicBezTo>
                  <a:pt x="11846" y="2828"/>
                  <a:pt x="11846" y="2166"/>
                  <a:pt x="11436" y="1757"/>
                </a:cubicBezTo>
                <a:lnTo>
                  <a:pt x="10019" y="308"/>
                </a:lnTo>
                <a:cubicBezTo>
                  <a:pt x="9830" y="103"/>
                  <a:pt x="9562" y="0"/>
                  <a:pt x="929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0" name="Google Shape;280;p39"/>
          <p:cNvGrpSpPr/>
          <p:nvPr/>
        </p:nvGrpSpPr>
        <p:grpSpPr>
          <a:xfrm>
            <a:off x="4102068" y="1656822"/>
            <a:ext cx="366364" cy="367290"/>
            <a:chOff x="-61783350" y="3743950"/>
            <a:chExt cx="316650" cy="317450"/>
          </a:xfrm>
        </p:grpSpPr>
        <p:sp>
          <p:nvSpPr>
            <p:cNvPr id="281" name="Google Shape;281;p39"/>
            <p:cNvSpPr/>
            <p:nvPr/>
          </p:nvSpPr>
          <p:spPr>
            <a:xfrm>
              <a:off x="-61783350" y="3743950"/>
              <a:ext cx="316650" cy="317450"/>
            </a:xfrm>
            <a:custGeom>
              <a:rect b="b" l="l" r="r" t="t"/>
              <a:pathLst>
                <a:path extrusionOk="0" h="12698" w="12666">
                  <a:moveTo>
                    <a:pt x="379" y="1"/>
                  </a:moveTo>
                  <a:cubicBezTo>
                    <a:pt x="158" y="1"/>
                    <a:pt x="1" y="190"/>
                    <a:pt x="1" y="410"/>
                  </a:cubicBezTo>
                  <a:lnTo>
                    <a:pt x="1" y="12256"/>
                  </a:lnTo>
                  <a:cubicBezTo>
                    <a:pt x="1" y="12508"/>
                    <a:pt x="190" y="12697"/>
                    <a:pt x="379" y="12697"/>
                  </a:cubicBezTo>
                  <a:lnTo>
                    <a:pt x="12256" y="12697"/>
                  </a:lnTo>
                  <a:cubicBezTo>
                    <a:pt x="12477" y="12697"/>
                    <a:pt x="12666" y="12508"/>
                    <a:pt x="12666" y="12256"/>
                  </a:cubicBezTo>
                  <a:cubicBezTo>
                    <a:pt x="12634" y="12067"/>
                    <a:pt x="12477" y="11878"/>
                    <a:pt x="12256" y="11878"/>
                  </a:cubicBezTo>
                  <a:lnTo>
                    <a:pt x="820" y="11878"/>
                  </a:lnTo>
                  <a:lnTo>
                    <a:pt x="820" y="410"/>
                  </a:lnTo>
                  <a:cubicBezTo>
                    <a:pt x="820" y="158"/>
                    <a:pt x="631" y="1"/>
                    <a:pt x="3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39"/>
            <p:cNvSpPr/>
            <p:nvPr/>
          </p:nvSpPr>
          <p:spPr>
            <a:xfrm>
              <a:off x="-61739225" y="3833750"/>
              <a:ext cx="272525" cy="149675"/>
            </a:xfrm>
            <a:custGeom>
              <a:rect b="b" l="l" r="r" t="t"/>
              <a:pathLst>
                <a:path extrusionOk="0" h="5987" w="10901">
                  <a:moveTo>
                    <a:pt x="9641" y="0"/>
                  </a:moveTo>
                  <a:cubicBezTo>
                    <a:pt x="8979" y="0"/>
                    <a:pt x="8444" y="536"/>
                    <a:pt x="8444" y="1229"/>
                  </a:cubicBezTo>
                  <a:cubicBezTo>
                    <a:pt x="8444" y="1418"/>
                    <a:pt x="8475" y="1575"/>
                    <a:pt x="8538" y="1733"/>
                  </a:cubicBezTo>
                  <a:lnTo>
                    <a:pt x="6900" y="3403"/>
                  </a:lnTo>
                  <a:cubicBezTo>
                    <a:pt x="6742" y="3308"/>
                    <a:pt x="6553" y="3277"/>
                    <a:pt x="6396" y="3277"/>
                  </a:cubicBezTo>
                  <a:cubicBezTo>
                    <a:pt x="6238" y="3277"/>
                    <a:pt x="6018" y="3308"/>
                    <a:pt x="5860" y="3403"/>
                  </a:cubicBezTo>
                  <a:lnTo>
                    <a:pt x="5041" y="2552"/>
                  </a:lnTo>
                  <a:cubicBezTo>
                    <a:pt x="5136" y="2395"/>
                    <a:pt x="5167" y="2206"/>
                    <a:pt x="5167" y="2048"/>
                  </a:cubicBezTo>
                  <a:cubicBezTo>
                    <a:pt x="5167" y="1386"/>
                    <a:pt x="4600" y="819"/>
                    <a:pt x="3938" y="819"/>
                  </a:cubicBezTo>
                  <a:cubicBezTo>
                    <a:pt x="3277" y="819"/>
                    <a:pt x="2710" y="1386"/>
                    <a:pt x="2710" y="2048"/>
                  </a:cubicBezTo>
                  <a:cubicBezTo>
                    <a:pt x="2710" y="2237"/>
                    <a:pt x="2773" y="2395"/>
                    <a:pt x="2836" y="2552"/>
                  </a:cubicBezTo>
                  <a:lnTo>
                    <a:pt x="1733" y="3655"/>
                  </a:lnTo>
                  <a:cubicBezTo>
                    <a:pt x="1575" y="3592"/>
                    <a:pt x="1386" y="3560"/>
                    <a:pt x="1229" y="3560"/>
                  </a:cubicBezTo>
                  <a:cubicBezTo>
                    <a:pt x="567" y="3560"/>
                    <a:pt x="0" y="4096"/>
                    <a:pt x="0" y="4757"/>
                  </a:cubicBezTo>
                  <a:cubicBezTo>
                    <a:pt x="0" y="5451"/>
                    <a:pt x="567" y="5986"/>
                    <a:pt x="1229" y="5986"/>
                  </a:cubicBezTo>
                  <a:cubicBezTo>
                    <a:pt x="1891" y="5986"/>
                    <a:pt x="2458" y="5451"/>
                    <a:pt x="2458" y="4757"/>
                  </a:cubicBezTo>
                  <a:cubicBezTo>
                    <a:pt x="2458" y="4568"/>
                    <a:pt x="2395" y="4411"/>
                    <a:pt x="2332" y="4253"/>
                  </a:cubicBezTo>
                  <a:lnTo>
                    <a:pt x="3434" y="3151"/>
                  </a:lnTo>
                  <a:cubicBezTo>
                    <a:pt x="3592" y="3214"/>
                    <a:pt x="3781" y="3277"/>
                    <a:pt x="3938" y="3277"/>
                  </a:cubicBezTo>
                  <a:cubicBezTo>
                    <a:pt x="4096" y="3277"/>
                    <a:pt x="4285" y="3214"/>
                    <a:pt x="4442" y="3151"/>
                  </a:cubicBezTo>
                  <a:lnTo>
                    <a:pt x="5293" y="3970"/>
                  </a:lnTo>
                  <a:cubicBezTo>
                    <a:pt x="5199" y="4127"/>
                    <a:pt x="5167" y="4348"/>
                    <a:pt x="5167" y="4505"/>
                  </a:cubicBezTo>
                  <a:cubicBezTo>
                    <a:pt x="5167" y="5167"/>
                    <a:pt x="5703" y="5703"/>
                    <a:pt x="6396" y="5703"/>
                  </a:cubicBezTo>
                  <a:cubicBezTo>
                    <a:pt x="7057" y="5703"/>
                    <a:pt x="7593" y="5167"/>
                    <a:pt x="7593" y="4505"/>
                  </a:cubicBezTo>
                  <a:cubicBezTo>
                    <a:pt x="7593" y="4285"/>
                    <a:pt x="7561" y="4127"/>
                    <a:pt x="7498" y="3970"/>
                  </a:cubicBezTo>
                  <a:lnTo>
                    <a:pt x="9137" y="2332"/>
                  </a:lnTo>
                  <a:cubicBezTo>
                    <a:pt x="9294" y="2395"/>
                    <a:pt x="9483" y="2458"/>
                    <a:pt x="9641" y="2458"/>
                  </a:cubicBezTo>
                  <a:cubicBezTo>
                    <a:pt x="10334" y="2458"/>
                    <a:pt x="10901" y="1890"/>
                    <a:pt x="10901" y="1229"/>
                  </a:cubicBezTo>
                  <a:cubicBezTo>
                    <a:pt x="10901" y="536"/>
                    <a:pt x="10334" y="0"/>
                    <a:pt x="96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3" name="Google Shape;283;p39"/>
          <p:cNvGrpSpPr/>
          <p:nvPr/>
        </p:nvGrpSpPr>
        <p:grpSpPr>
          <a:xfrm>
            <a:off x="6726776" y="1661474"/>
            <a:ext cx="354341" cy="354341"/>
            <a:chOff x="-49027775" y="3183175"/>
            <a:chExt cx="299325" cy="299325"/>
          </a:xfrm>
        </p:grpSpPr>
        <p:sp>
          <p:nvSpPr>
            <p:cNvPr id="284" name="Google Shape;284;p39"/>
            <p:cNvSpPr/>
            <p:nvPr/>
          </p:nvSpPr>
          <p:spPr>
            <a:xfrm>
              <a:off x="-48870250" y="3183175"/>
              <a:ext cx="141800" cy="185900"/>
            </a:xfrm>
            <a:custGeom>
              <a:rect b="b" l="l" r="r" t="t"/>
              <a:pathLst>
                <a:path extrusionOk="0" h="7436" w="5672">
                  <a:moveTo>
                    <a:pt x="1" y="0"/>
                  </a:moveTo>
                  <a:lnTo>
                    <a:pt x="1" y="1796"/>
                  </a:lnTo>
                  <a:lnTo>
                    <a:pt x="32" y="1796"/>
                  </a:lnTo>
                  <a:cubicBezTo>
                    <a:pt x="158" y="1765"/>
                    <a:pt x="284" y="1765"/>
                    <a:pt x="379" y="1765"/>
                  </a:cubicBezTo>
                  <a:cubicBezTo>
                    <a:pt x="1166" y="1765"/>
                    <a:pt x="1828" y="2395"/>
                    <a:pt x="1828" y="3182"/>
                  </a:cubicBezTo>
                  <a:cubicBezTo>
                    <a:pt x="1828" y="3970"/>
                    <a:pt x="1166" y="4600"/>
                    <a:pt x="379" y="4600"/>
                  </a:cubicBezTo>
                  <a:cubicBezTo>
                    <a:pt x="284" y="4600"/>
                    <a:pt x="158" y="4600"/>
                    <a:pt x="32" y="4568"/>
                  </a:cubicBezTo>
                  <a:lnTo>
                    <a:pt x="32" y="5671"/>
                  </a:lnTo>
                  <a:lnTo>
                    <a:pt x="1702" y="5671"/>
                  </a:lnTo>
                  <a:cubicBezTo>
                    <a:pt x="2017" y="5671"/>
                    <a:pt x="2175" y="6018"/>
                    <a:pt x="1954" y="6270"/>
                  </a:cubicBezTo>
                  <a:cubicBezTo>
                    <a:pt x="1860" y="6364"/>
                    <a:pt x="1765" y="6585"/>
                    <a:pt x="1765" y="6742"/>
                  </a:cubicBezTo>
                  <a:cubicBezTo>
                    <a:pt x="1765" y="7120"/>
                    <a:pt x="2080" y="7435"/>
                    <a:pt x="2490" y="7435"/>
                  </a:cubicBezTo>
                  <a:cubicBezTo>
                    <a:pt x="2868" y="7435"/>
                    <a:pt x="3183" y="7120"/>
                    <a:pt x="3183" y="6742"/>
                  </a:cubicBezTo>
                  <a:cubicBezTo>
                    <a:pt x="3183" y="6585"/>
                    <a:pt x="3120" y="6364"/>
                    <a:pt x="2994" y="6270"/>
                  </a:cubicBezTo>
                  <a:cubicBezTo>
                    <a:pt x="2805" y="6018"/>
                    <a:pt x="2962" y="5671"/>
                    <a:pt x="3277" y="5671"/>
                  </a:cubicBezTo>
                  <a:lnTo>
                    <a:pt x="5672" y="5671"/>
                  </a:lnTo>
                  <a:lnTo>
                    <a:pt x="5672" y="1765"/>
                  </a:lnTo>
                  <a:cubicBezTo>
                    <a:pt x="5672" y="788"/>
                    <a:pt x="4884" y="0"/>
                    <a:pt x="39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39"/>
            <p:cNvSpPr/>
            <p:nvPr/>
          </p:nvSpPr>
          <p:spPr>
            <a:xfrm>
              <a:off x="-49027775" y="3183175"/>
              <a:ext cx="185900" cy="141800"/>
            </a:xfrm>
            <a:custGeom>
              <a:rect b="b" l="l" r="r" t="t"/>
              <a:pathLst>
                <a:path extrusionOk="0" h="5672" w="7436">
                  <a:moveTo>
                    <a:pt x="1765" y="0"/>
                  </a:moveTo>
                  <a:cubicBezTo>
                    <a:pt x="788" y="0"/>
                    <a:pt x="1" y="788"/>
                    <a:pt x="1" y="1765"/>
                  </a:cubicBezTo>
                  <a:lnTo>
                    <a:pt x="1" y="5671"/>
                  </a:lnTo>
                  <a:lnTo>
                    <a:pt x="1828" y="5671"/>
                  </a:lnTo>
                  <a:lnTo>
                    <a:pt x="1828" y="5640"/>
                  </a:lnTo>
                  <a:cubicBezTo>
                    <a:pt x="1765" y="5514"/>
                    <a:pt x="1765" y="5388"/>
                    <a:pt x="1765" y="5262"/>
                  </a:cubicBezTo>
                  <a:cubicBezTo>
                    <a:pt x="1765" y="4474"/>
                    <a:pt x="2395" y="3844"/>
                    <a:pt x="3183" y="3844"/>
                  </a:cubicBezTo>
                  <a:cubicBezTo>
                    <a:pt x="3970" y="3844"/>
                    <a:pt x="4600" y="4474"/>
                    <a:pt x="4600" y="5262"/>
                  </a:cubicBezTo>
                  <a:cubicBezTo>
                    <a:pt x="4600" y="5388"/>
                    <a:pt x="4569" y="5514"/>
                    <a:pt x="4569" y="5640"/>
                  </a:cubicBezTo>
                  <a:lnTo>
                    <a:pt x="5672" y="5640"/>
                  </a:lnTo>
                  <a:lnTo>
                    <a:pt x="5672" y="3970"/>
                  </a:lnTo>
                  <a:cubicBezTo>
                    <a:pt x="5672" y="3748"/>
                    <a:pt x="5843" y="3605"/>
                    <a:pt x="6032" y="3605"/>
                  </a:cubicBezTo>
                  <a:cubicBezTo>
                    <a:pt x="6112" y="3605"/>
                    <a:pt x="6195" y="3630"/>
                    <a:pt x="6270" y="3686"/>
                  </a:cubicBezTo>
                  <a:cubicBezTo>
                    <a:pt x="6396" y="3812"/>
                    <a:pt x="6585" y="3907"/>
                    <a:pt x="6743" y="3907"/>
                  </a:cubicBezTo>
                  <a:cubicBezTo>
                    <a:pt x="7121" y="3907"/>
                    <a:pt x="7436" y="3592"/>
                    <a:pt x="7436" y="3182"/>
                  </a:cubicBezTo>
                  <a:cubicBezTo>
                    <a:pt x="7436" y="2804"/>
                    <a:pt x="7121" y="2489"/>
                    <a:pt x="6743" y="2489"/>
                  </a:cubicBezTo>
                  <a:cubicBezTo>
                    <a:pt x="6585" y="2489"/>
                    <a:pt x="6396" y="2552"/>
                    <a:pt x="6270" y="2678"/>
                  </a:cubicBezTo>
                  <a:cubicBezTo>
                    <a:pt x="6195" y="2734"/>
                    <a:pt x="6112" y="2760"/>
                    <a:pt x="6032" y="2760"/>
                  </a:cubicBezTo>
                  <a:cubicBezTo>
                    <a:pt x="5843" y="2760"/>
                    <a:pt x="5672" y="2616"/>
                    <a:pt x="5672" y="2395"/>
                  </a:cubicBezTo>
                  <a:lnTo>
                    <a:pt x="56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39"/>
            <p:cNvSpPr/>
            <p:nvPr/>
          </p:nvSpPr>
          <p:spPr>
            <a:xfrm>
              <a:off x="-49027775" y="3295800"/>
              <a:ext cx="141800" cy="186700"/>
            </a:xfrm>
            <a:custGeom>
              <a:rect b="b" l="l" r="r" t="t"/>
              <a:pathLst>
                <a:path extrusionOk="0" h="7468" w="5672">
                  <a:moveTo>
                    <a:pt x="3183" y="0"/>
                  </a:moveTo>
                  <a:cubicBezTo>
                    <a:pt x="2805" y="0"/>
                    <a:pt x="2490" y="315"/>
                    <a:pt x="2490" y="725"/>
                  </a:cubicBezTo>
                  <a:cubicBezTo>
                    <a:pt x="2490" y="883"/>
                    <a:pt x="2553" y="1072"/>
                    <a:pt x="2679" y="1198"/>
                  </a:cubicBezTo>
                  <a:cubicBezTo>
                    <a:pt x="2868" y="1418"/>
                    <a:pt x="2710" y="1796"/>
                    <a:pt x="2395" y="1796"/>
                  </a:cubicBezTo>
                  <a:lnTo>
                    <a:pt x="1" y="1796"/>
                  </a:lnTo>
                  <a:lnTo>
                    <a:pt x="1" y="5671"/>
                  </a:lnTo>
                  <a:cubicBezTo>
                    <a:pt x="1" y="6679"/>
                    <a:pt x="788" y="7467"/>
                    <a:pt x="1765" y="7467"/>
                  </a:cubicBezTo>
                  <a:lnTo>
                    <a:pt x="5672" y="7467"/>
                  </a:lnTo>
                  <a:lnTo>
                    <a:pt x="5672" y="5640"/>
                  </a:lnTo>
                  <a:lnTo>
                    <a:pt x="5640" y="5640"/>
                  </a:lnTo>
                  <a:cubicBezTo>
                    <a:pt x="5514" y="5703"/>
                    <a:pt x="5388" y="5703"/>
                    <a:pt x="5294" y="5703"/>
                  </a:cubicBezTo>
                  <a:cubicBezTo>
                    <a:pt x="4506" y="5703"/>
                    <a:pt x="3844" y="5041"/>
                    <a:pt x="3844" y="4254"/>
                  </a:cubicBezTo>
                  <a:cubicBezTo>
                    <a:pt x="3844" y="3466"/>
                    <a:pt x="4506" y="2867"/>
                    <a:pt x="5294" y="2867"/>
                  </a:cubicBezTo>
                  <a:cubicBezTo>
                    <a:pt x="5388" y="2867"/>
                    <a:pt x="5514" y="2867"/>
                    <a:pt x="5640" y="2899"/>
                  </a:cubicBezTo>
                  <a:lnTo>
                    <a:pt x="5640" y="1796"/>
                  </a:lnTo>
                  <a:lnTo>
                    <a:pt x="3970" y="1796"/>
                  </a:lnTo>
                  <a:cubicBezTo>
                    <a:pt x="3655" y="1796"/>
                    <a:pt x="3498" y="1418"/>
                    <a:pt x="3718" y="1198"/>
                  </a:cubicBezTo>
                  <a:cubicBezTo>
                    <a:pt x="3813" y="1072"/>
                    <a:pt x="3907" y="883"/>
                    <a:pt x="3907" y="725"/>
                  </a:cubicBezTo>
                  <a:cubicBezTo>
                    <a:pt x="3907" y="315"/>
                    <a:pt x="3592" y="0"/>
                    <a:pt x="31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39"/>
            <p:cNvSpPr/>
            <p:nvPr/>
          </p:nvSpPr>
          <p:spPr>
            <a:xfrm>
              <a:off x="-48914350" y="3340700"/>
              <a:ext cx="185900" cy="141800"/>
            </a:xfrm>
            <a:custGeom>
              <a:rect b="b" l="l" r="r" t="t"/>
              <a:pathLst>
                <a:path extrusionOk="0" h="5672" w="7436">
                  <a:moveTo>
                    <a:pt x="5608" y="0"/>
                  </a:moveTo>
                  <a:lnTo>
                    <a:pt x="5608" y="32"/>
                  </a:lnTo>
                  <a:cubicBezTo>
                    <a:pt x="5671" y="158"/>
                    <a:pt x="5671" y="284"/>
                    <a:pt x="5671" y="378"/>
                  </a:cubicBezTo>
                  <a:cubicBezTo>
                    <a:pt x="5671" y="1166"/>
                    <a:pt x="5041" y="1796"/>
                    <a:pt x="4254" y="1796"/>
                  </a:cubicBezTo>
                  <a:cubicBezTo>
                    <a:pt x="3466" y="1796"/>
                    <a:pt x="2836" y="1166"/>
                    <a:pt x="2836" y="378"/>
                  </a:cubicBezTo>
                  <a:cubicBezTo>
                    <a:pt x="2836" y="284"/>
                    <a:pt x="2867" y="158"/>
                    <a:pt x="2867" y="32"/>
                  </a:cubicBezTo>
                  <a:lnTo>
                    <a:pt x="1765" y="32"/>
                  </a:lnTo>
                  <a:lnTo>
                    <a:pt x="1765" y="1670"/>
                  </a:lnTo>
                  <a:cubicBezTo>
                    <a:pt x="1765" y="1907"/>
                    <a:pt x="1602" y="2041"/>
                    <a:pt x="1419" y="2041"/>
                  </a:cubicBezTo>
                  <a:cubicBezTo>
                    <a:pt x="1334" y="2041"/>
                    <a:pt x="1245" y="2013"/>
                    <a:pt x="1166" y="1954"/>
                  </a:cubicBezTo>
                  <a:cubicBezTo>
                    <a:pt x="1040" y="1827"/>
                    <a:pt x="851" y="1764"/>
                    <a:pt x="694" y="1764"/>
                  </a:cubicBezTo>
                  <a:cubicBezTo>
                    <a:pt x="315" y="1764"/>
                    <a:pt x="0" y="2080"/>
                    <a:pt x="0" y="2458"/>
                  </a:cubicBezTo>
                  <a:cubicBezTo>
                    <a:pt x="0" y="2867"/>
                    <a:pt x="315" y="3182"/>
                    <a:pt x="694" y="3182"/>
                  </a:cubicBezTo>
                  <a:cubicBezTo>
                    <a:pt x="851" y="3182"/>
                    <a:pt x="1040" y="3119"/>
                    <a:pt x="1166" y="2993"/>
                  </a:cubicBezTo>
                  <a:cubicBezTo>
                    <a:pt x="1247" y="2933"/>
                    <a:pt x="1337" y="2904"/>
                    <a:pt x="1423" y="2904"/>
                  </a:cubicBezTo>
                  <a:cubicBezTo>
                    <a:pt x="1605" y="2904"/>
                    <a:pt x="1765" y="3031"/>
                    <a:pt x="1765" y="3245"/>
                  </a:cubicBezTo>
                  <a:lnTo>
                    <a:pt x="1765" y="5671"/>
                  </a:lnTo>
                  <a:lnTo>
                    <a:pt x="5671" y="5671"/>
                  </a:lnTo>
                  <a:cubicBezTo>
                    <a:pt x="6648" y="5671"/>
                    <a:pt x="7436" y="4883"/>
                    <a:pt x="7436" y="3907"/>
                  </a:cubicBezTo>
                  <a:lnTo>
                    <a:pt x="74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88" name="Google Shape;288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79308" y="4819622"/>
            <a:ext cx="603200" cy="2275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Treatment Variable: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Subscription Type</a:t>
            </a:r>
            <a:endParaRPr/>
          </a:p>
        </p:txBody>
      </p:sp>
      <p:sp>
        <p:nvSpPr>
          <p:cNvPr id="294" name="Google Shape;294;p40"/>
          <p:cNvSpPr txBox="1"/>
          <p:nvPr>
            <p:ph idx="1" type="body"/>
          </p:nvPr>
        </p:nvSpPr>
        <p:spPr>
          <a:xfrm>
            <a:off x="612625" y="1665925"/>
            <a:ext cx="7704000" cy="36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How does Subscription Type influence </a:t>
            </a:r>
            <a:r>
              <a:rPr b="1" lang="en"/>
              <a:t>Hours Streamed</a:t>
            </a:r>
            <a:r>
              <a:rPr lang="en"/>
              <a:t>?</a:t>
            </a:r>
            <a:endParaRPr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How does </a:t>
            </a:r>
            <a:r>
              <a:rPr lang="en"/>
              <a:t>including</a:t>
            </a:r>
            <a:r>
              <a:rPr lang="en"/>
              <a:t> ads in a user’s subscription impact hours streamed?</a:t>
            </a:r>
            <a:endParaRPr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Less → viewer annoyance</a:t>
            </a:r>
            <a:endParaRPr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More → ads increase stream time</a:t>
            </a:r>
            <a:endParaRPr/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How does Subscription Type influence </a:t>
            </a:r>
            <a:r>
              <a:rPr b="1" lang="en"/>
              <a:t>User Satisfaction Score</a:t>
            </a:r>
            <a:r>
              <a:rPr lang="en"/>
              <a:t>?</a:t>
            </a:r>
            <a:endParaRPr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Does reducing ads result in higher user satisfaction?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How does Subscription Type influence </a:t>
            </a:r>
            <a:r>
              <a:rPr b="1" lang="en"/>
              <a:t>Renewal Status</a:t>
            </a:r>
            <a:r>
              <a:rPr lang="en"/>
              <a:t>?</a:t>
            </a:r>
            <a:endParaRPr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Does including ads reduce user conversion post-trial?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Why We Care </a:t>
            </a:r>
            <a:r>
              <a:rPr lang="en"/>
              <a:t>→ We want to see if CineFlix should be reducing ads</a:t>
            </a:r>
            <a:endParaRPr/>
          </a:p>
        </p:txBody>
      </p:sp>
      <p:pic>
        <p:nvPicPr>
          <p:cNvPr id="295" name="Google Shape;295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79308" y="4819622"/>
            <a:ext cx="603200" cy="2275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1"/>
          <p:cNvSpPr txBox="1"/>
          <p:nvPr>
            <p:ph idx="1" type="body"/>
          </p:nvPr>
        </p:nvSpPr>
        <p:spPr>
          <a:xfrm>
            <a:off x="625900" y="1701400"/>
            <a:ext cx="7704000" cy="36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How does Duration of Free Trial influence </a:t>
            </a:r>
            <a:r>
              <a:rPr b="1" lang="en"/>
              <a:t>Hours Streamed</a:t>
            </a:r>
            <a:r>
              <a:rPr lang="en"/>
              <a:t>?</a:t>
            </a:r>
            <a:endParaRPr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Does a longer trial lead to users streaming more?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How does Duration of Free Trial influence </a:t>
            </a:r>
            <a:r>
              <a:rPr b="1" lang="en"/>
              <a:t>User Satisfaction Score</a:t>
            </a:r>
            <a:r>
              <a:rPr lang="en"/>
              <a:t>?</a:t>
            </a:r>
            <a:endParaRPr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Does a longer trial lead to users being more satisfied with their experience?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How does Duration of Free Trial influence </a:t>
            </a:r>
            <a:r>
              <a:rPr b="1" lang="en"/>
              <a:t>Renewal Status</a:t>
            </a:r>
            <a:r>
              <a:rPr lang="en"/>
              <a:t>?</a:t>
            </a:r>
            <a:endParaRPr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Does a longer trial result in more users renewing with CineFlix?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Why We Care </a:t>
            </a:r>
            <a:r>
              <a:rPr lang="en"/>
              <a:t>→ We want to see if CineFlix users respond better to a shorter or longer trial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4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Treatment Variable: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Duration of Free Trial</a:t>
            </a:r>
            <a:endParaRPr sz="3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02" name="Google Shape;302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79308" y="4819622"/>
            <a:ext cx="603200" cy="2275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2"/>
          <p:cNvSpPr txBox="1"/>
          <p:nvPr>
            <p:ph type="title"/>
          </p:nvPr>
        </p:nvSpPr>
        <p:spPr>
          <a:xfrm>
            <a:off x="848725" y="3232175"/>
            <a:ext cx="4090500" cy="98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Experiments</a:t>
            </a:r>
            <a:endParaRPr/>
          </a:p>
        </p:txBody>
      </p:sp>
      <p:sp>
        <p:nvSpPr>
          <p:cNvPr id="308" name="Google Shape;308;p42"/>
          <p:cNvSpPr txBox="1"/>
          <p:nvPr>
            <p:ph idx="2" type="title"/>
          </p:nvPr>
        </p:nvSpPr>
        <p:spPr>
          <a:xfrm>
            <a:off x="848725" y="817000"/>
            <a:ext cx="1843800" cy="131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pic>
        <p:nvPicPr>
          <p:cNvPr id="309" name="Google Shape;309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79308" y="4819622"/>
            <a:ext cx="603200" cy="2275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Hypothesis Test on Means</a:t>
            </a:r>
            <a:endParaRPr/>
          </a:p>
        </p:txBody>
      </p:sp>
      <p:sp>
        <p:nvSpPr>
          <p:cNvPr id="315" name="Google Shape;315;p43"/>
          <p:cNvSpPr txBox="1"/>
          <p:nvPr>
            <p:ph idx="1" type="body"/>
          </p:nvPr>
        </p:nvSpPr>
        <p:spPr>
          <a:xfrm>
            <a:off x="632525" y="1208575"/>
            <a:ext cx="7704000" cy="36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  How does Subscription Type influence </a:t>
            </a:r>
            <a:r>
              <a:rPr b="1" lang="en"/>
              <a:t>Hours Streamed</a:t>
            </a:r>
            <a:r>
              <a:rPr lang="en"/>
              <a:t>?</a:t>
            </a:r>
            <a:endParaRPr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Mean hours streamed for subscription type with ads = 36.77 hours</a:t>
            </a:r>
            <a:endParaRPr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Mean hours streamed for subscription type without ads = 38.26 hours</a:t>
            </a:r>
            <a:endParaRPr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P-Value = .1365</a:t>
            </a:r>
            <a:endParaRPr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Insight: Removal of ads actually increases hours streamed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  How does Subscription Type influence </a:t>
            </a:r>
            <a:r>
              <a:rPr b="1" lang="en"/>
              <a:t>User Satisfaction Score</a:t>
            </a:r>
            <a:r>
              <a:rPr lang="en"/>
              <a:t>?</a:t>
            </a:r>
            <a:endParaRPr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Mean user satisfaction score for subscription type with ads = 4.36</a:t>
            </a:r>
            <a:endParaRPr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Mean user satisfaction score for subscription type without ads = 4.41</a:t>
            </a:r>
            <a:endParaRPr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P-Value = .1979</a:t>
            </a:r>
            <a:endParaRPr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Insight: Removal of ads leads to a higher satisfaction score</a:t>
            </a:r>
            <a:endParaRPr/>
          </a:p>
        </p:txBody>
      </p:sp>
      <p:pic>
        <p:nvPicPr>
          <p:cNvPr id="316" name="Google Shape;316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79308" y="4819622"/>
            <a:ext cx="603200" cy="2275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Hypothesis</a:t>
            </a:r>
            <a:r>
              <a:rPr lang="en"/>
              <a:t> Test on Means</a:t>
            </a:r>
            <a:endParaRPr/>
          </a:p>
        </p:txBody>
      </p:sp>
      <p:sp>
        <p:nvSpPr>
          <p:cNvPr id="322" name="Google Shape;322;p44"/>
          <p:cNvSpPr txBox="1"/>
          <p:nvPr>
            <p:ph idx="1" type="body"/>
          </p:nvPr>
        </p:nvSpPr>
        <p:spPr>
          <a:xfrm>
            <a:off x="632525" y="1208550"/>
            <a:ext cx="7704000" cy="36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  </a:t>
            </a:r>
            <a:r>
              <a:rPr lang="en"/>
              <a:t>How does Duration of Free Trial influence </a:t>
            </a:r>
            <a:r>
              <a:rPr b="1" lang="en"/>
              <a:t>Hours Streamed</a:t>
            </a:r>
            <a:r>
              <a:rPr lang="en"/>
              <a:t>?</a:t>
            </a:r>
            <a:endParaRPr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Mean hours streamed for short trial = 30.01 hours</a:t>
            </a:r>
            <a:endParaRPr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Mean hours streamed for long trial = 43.68 hours</a:t>
            </a:r>
            <a:endParaRPr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P-Value = 0.00</a:t>
            </a:r>
            <a:endParaRPr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Insight: confirms that people with longer duration trials are utilizing the platform while they have access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     How does Duration of Free Trial influence </a:t>
            </a:r>
            <a:r>
              <a:rPr b="1" lang="en"/>
              <a:t>User Satisfaction Score</a:t>
            </a:r>
            <a:r>
              <a:rPr lang="en"/>
              <a:t>?</a:t>
            </a:r>
            <a:endParaRPr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Mean user satisfaction score for short trial = 4.34</a:t>
            </a:r>
            <a:endParaRPr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Mean user satisfaction score for long trial = 4.40</a:t>
            </a:r>
            <a:endParaRPr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P-Value = 0.09</a:t>
            </a:r>
            <a:endParaRPr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Insight: users with longer duration trials have higher satisfaction scores post-trial on average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3" name="Google Shape;323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79308" y="4819622"/>
            <a:ext cx="603200" cy="2275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Hypothesis Test on Proportions</a:t>
            </a:r>
            <a:endParaRPr/>
          </a:p>
        </p:txBody>
      </p:sp>
      <p:sp>
        <p:nvSpPr>
          <p:cNvPr id="329" name="Google Shape;329;p45"/>
          <p:cNvSpPr txBox="1"/>
          <p:nvPr>
            <p:ph idx="1" type="body"/>
          </p:nvPr>
        </p:nvSpPr>
        <p:spPr>
          <a:xfrm>
            <a:off x="632525" y="1221825"/>
            <a:ext cx="7704000" cy="36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r>
              <a:rPr lang="en"/>
              <a:t>.   How does Subscription Type influence </a:t>
            </a:r>
            <a:r>
              <a:rPr b="1" lang="en"/>
              <a:t>Renewal Status</a:t>
            </a:r>
            <a:r>
              <a:rPr lang="en"/>
              <a:t>?</a:t>
            </a:r>
            <a:endParaRPr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Conversion rate for </a:t>
            </a:r>
            <a:r>
              <a:rPr lang="en"/>
              <a:t>subscription type with ads</a:t>
            </a:r>
            <a:r>
              <a:rPr lang="en"/>
              <a:t> = 65.18%</a:t>
            </a:r>
            <a:endParaRPr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Conversion rate for subscription type without ads= 66.22%</a:t>
            </a:r>
            <a:endParaRPr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P-Value = 0.7545</a:t>
            </a:r>
            <a:endParaRPr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Insight: Removing ads does not have an impact on trial renewal rate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6.      How does Duration of Free Trial influence </a:t>
            </a:r>
            <a:r>
              <a:rPr b="1" lang="en"/>
              <a:t>Renewal Status</a:t>
            </a:r>
            <a:r>
              <a:rPr lang="en"/>
              <a:t>?</a:t>
            </a:r>
            <a:endParaRPr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Conversion rate for short trial = 54.25%</a:t>
            </a:r>
            <a:endParaRPr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Conversion rate for long trial = 75.51%</a:t>
            </a:r>
            <a:endParaRPr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P-Value = 0.00</a:t>
            </a:r>
            <a:endParaRPr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Insight: Users with a longer duration of free trial are much more likely to renew after the trial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45"/>
          <p:cNvSpPr/>
          <p:nvPr/>
        </p:nvSpPr>
        <p:spPr>
          <a:xfrm>
            <a:off x="806675" y="2628800"/>
            <a:ext cx="7355700" cy="1899000"/>
          </a:xfrm>
          <a:prstGeom prst="rect">
            <a:avLst/>
          </a:prstGeom>
          <a:noFill/>
          <a:ln cap="flat" cmpd="sng" w="3810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331" name="Google Shape;331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79308" y="4819622"/>
            <a:ext cx="603200" cy="2275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6"/>
          <p:cNvSpPr txBox="1"/>
          <p:nvPr>
            <p:ph type="title"/>
          </p:nvPr>
        </p:nvSpPr>
        <p:spPr>
          <a:xfrm>
            <a:off x="720000" y="45165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Regression Analysis</a:t>
            </a:r>
            <a:endParaRPr/>
          </a:p>
        </p:txBody>
      </p:sp>
      <p:pic>
        <p:nvPicPr>
          <p:cNvPr id="337" name="Google Shape;337;p46"/>
          <p:cNvPicPr preferRelativeResize="0"/>
          <p:nvPr/>
        </p:nvPicPr>
        <p:blipFill rotWithShape="1">
          <a:blip r:embed="rId3">
            <a:alphaModFix/>
          </a:blip>
          <a:srcRect b="258" l="0" r="0" t="248"/>
          <a:stretch/>
        </p:blipFill>
        <p:spPr>
          <a:xfrm>
            <a:off x="1427400" y="1631050"/>
            <a:ext cx="5490249" cy="3194325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p46"/>
          <p:cNvSpPr txBox="1"/>
          <p:nvPr/>
        </p:nvSpPr>
        <p:spPr>
          <a:xfrm>
            <a:off x="1391925" y="1230850"/>
            <a:ext cx="504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How does Subscription Type influence </a:t>
            </a:r>
            <a:r>
              <a:rPr b="1" lang="en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Hours Streamed</a:t>
            </a:r>
            <a:r>
              <a:rPr lang="en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?</a:t>
            </a:r>
            <a:endParaRPr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39" name="Google Shape;339;p46"/>
          <p:cNvSpPr/>
          <p:nvPr/>
        </p:nvSpPr>
        <p:spPr>
          <a:xfrm>
            <a:off x="5813025" y="2231250"/>
            <a:ext cx="623100" cy="1656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40" name="Google Shape;340;p46"/>
          <p:cNvSpPr txBox="1"/>
          <p:nvPr/>
        </p:nvSpPr>
        <p:spPr>
          <a:xfrm>
            <a:off x="6513525" y="2072850"/>
            <a:ext cx="13257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FF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NOT Statistically Significant</a:t>
            </a:r>
            <a:endParaRPr b="1" sz="1100">
              <a:solidFill>
                <a:srgbClr val="FF00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41" name="Google Shape;341;p46"/>
          <p:cNvSpPr/>
          <p:nvPr/>
        </p:nvSpPr>
        <p:spPr>
          <a:xfrm>
            <a:off x="1318900" y="3522900"/>
            <a:ext cx="2207100" cy="1656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42" name="Google Shape;342;p46"/>
          <p:cNvSpPr txBox="1"/>
          <p:nvPr/>
        </p:nvSpPr>
        <p:spPr>
          <a:xfrm>
            <a:off x="101700" y="3239475"/>
            <a:ext cx="1325700" cy="9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FF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Users with NO  ads are likely to stream 1.46 more hours</a:t>
            </a:r>
            <a:endParaRPr b="1" sz="1100">
              <a:solidFill>
                <a:srgbClr val="FF00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343" name="Google Shape;343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79308" y="4819622"/>
            <a:ext cx="603200" cy="2275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Conditional Average Treatment Effect</a:t>
            </a:r>
            <a:endParaRPr/>
          </a:p>
        </p:txBody>
      </p:sp>
      <p:sp>
        <p:nvSpPr>
          <p:cNvPr id="349" name="Google Shape;349;p47"/>
          <p:cNvSpPr txBox="1"/>
          <p:nvPr/>
        </p:nvSpPr>
        <p:spPr>
          <a:xfrm>
            <a:off x="598725" y="1763625"/>
            <a:ext cx="7374900" cy="9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Conditional on: </a:t>
            </a:r>
            <a:r>
              <a:rPr b="1" lang="en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Shops Online or Not</a:t>
            </a:r>
            <a:endParaRPr b="1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 Light"/>
              <a:buChar char="●"/>
            </a:pPr>
            <a:r>
              <a:rPr lang="en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Hypothesize that shopping online may influence user behavior</a:t>
            </a:r>
            <a:endParaRPr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How does Subscription Type influence </a:t>
            </a:r>
            <a:r>
              <a:rPr b="1" lang="en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Hours Streamed</a:t>
            </a:r>
            <a:r>
              <a:rPr lang="en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?</a:t>
            </a:r>
            <a:endParaRPr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 Light"/>
              <a:buChar char="●"/>
            </a:pPr>
            <a:r>
              <a:rPr lang="en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CATE for user not shopping online = 0.56</a:t>
            </a:r>
            <a:endParaRPr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 Light"/>
              <a:buChar char="●"/>
            </a:pPr>
            <a:r>
              <a:rPr lang="en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CATE for user shopping online = 2.38</a:t>
            </a:r>
            <a:endParaRPr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 Light"/>
              <a:buChar char="●"/>
            </a:pPr>
            <a:r>
              <a:rPr lang="en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P-value = 0.11 → insignificant</a:t>
            </a:r>
            <a:endParaRPr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 Light"/>
              <a:buChar char="●"/>
            </a:pPr>
            <a:r>
              <a:rPr lang="en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Insight: users who shop online are likely to stream for more hours</a:t>
            </a:r>
            <a:endParaRPr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350" name="Google Shape;350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79308" y="4819622"/>
            <a:ext cx="603200" cy="2275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Overview</a:t>
            </a:r>
            <a:endParaRPr/>
          </a:p>
        </p:txBody>
      </p:sp>
      <p:sp>
        <p:nvSpPr>
          <p:cNvPr id="178" name="Google Shape;178;p30"/>
          <p:cNvSpPr txBox="1"/>
          <p:nvPr>
            <p:ph idx="5" type="title"/>
          </p:nvPr>
        </p:nvSpPr>
        <p:spPr>
          <a:xfrm>
            <a:off x="713225" y="1200538"/>
            <a:ext cx="901200" cy="61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79" name="Google Shape;179;p30"/>
          <p:cNvSpPr txBox="1"/>
          <p:nvPr>
            <p:ph idx="6" type="title"/>
          </p:nvPr>
        </p:nvSpPr>
        <p:spPr>
          <a:xfrm>
            <a:off x="3419250" y="2988363"/>
            <a:ext cx="901200" cy="61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180" name="Google Shape;180;p30"/>
          <p:cNvSpPr txBox="1"/>
          <p:nvPr>
            <p:ph idx="7" type="title"/>
          </p:nvPr>
        </p:nvSpPr>
        <p:spPr>
          <a:xfrm>
            <a:off x="713225" y="2988363"/>
            <a:ext cx="901200" cy="61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81" name="Google Shape;181;p30"/>
          <p:cNvSpPr txBox="1"/>
          <p:nvPr>
            <p:ph idx="8" type="title"/>
          </p:nvPr>
        </p:nvSpPr>
        <p:spPr>
          <a:xfrm>
            <a:off x="3419250" y="1200538"/>
            <a:ext cx="901200" cy="61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82" name="Google Shape;182;p30"/>
          <p:cNvSpPr txBox="1"/>
          <p:nvPr>
            <p:ph idx="14" type="title"/>
          </p:nvPr>
        </p:nvSpPr>
        <p:spPr>
          <a:xfrm>
            <a:off x="6125275" y="2988363"/>
            <a:ext cx="901200" cy="61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183" name="Google Shape;183;p30"/>
          <p:cNvSpPr txBox="1"/>
          <p:nvPr>
            <p:ph idx="15" type="title"/>
          </p:nvPr>
        </p:nvSpPr>
        <p:spPr>
          <a:xfrm>
            <a:off x="6125275" y="1200538"/>
            <a:ext cx="901200" cy="61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84" name="Google Shape;184;p30"/>
          <p:cNvSpPr txBox="1"/>
          <p:nvPr>
            <p:ph idx="16" type="subTitle"/>
          </p:nvPr>
        </p:nvSpPr>
        <p:spPr>
          <a:xfrm>
            <a:off x="713225" y="1736063"/>
            <a:ext cx="2305500" cy="52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/>
              <a:t>Introduction</a:t>
            </a:r>
            <a:endParaRPr b="0"/>
          </a:p>
        </p:txBody>
      </p:sp>
      <p:sp>
        <p:nvSpPr>
          <p:cNvPr id="185" name="Google Shape;185;p30"/>
          <p:cNvSpPr txBox="1"/>
          <p:nvPr>
            <p:ph idx="17" type="subTitle"/>
          </p:nvPr>
        </p:nvSpPr>
        <p:spPr>
          <a:xfrm>
            <a:off x="713225" y="3528976"/>
            <a:ext cx="2305500" cy="52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/>
              <a:t>Experiments</a:t>
            </a:r>
            <a:endParaRPr b="0"/>
          </a:p>
        </p:txBody>
      </p:sp>
      <p:sp>
        <p:nvSpPr>
          <p:cNvPr id="186" name="Google Shape;186;p30"/>
          <p:cNvSpPr txBox="1"/>
          <p:nvPr>
            <p:ph idx="18" type="subTitle"/>
          </p:nvPr>
        </p:nvSpPr>
        <p:spPr>
          <a:xfrm>
            <a:off x="3401200" y="3528975"/>
            <a:ext cx="2837700" cy="85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/>
              <a:t>Key Findings &amp; Recommendations</a:t>
            </a:r>
            <a:endParaRPr b="0"/>
          </a:p>
        </p:txBody>
      </p:sp>
      <p:sp>
        <p:nvSpPr>
          <p:cNvPr id="187" name="Google Shape;187;p30"/>
          <p:cNvSpPr txBox="1"/>
          <p:nvPr>
            <p:ph idx="19" type="subTitle"/>
          </p:nvPr>
        </p:nvSpPr>
        <p:spPr>
          <a:xfrm>
            <a:off x="3410250" y="1736075"/>
            <a:ext cx="2323500" cy="82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/>
              <a:t>Data Preparation</a:t>
            </a:r>
            <a:endParaRPr b="0"/>
          </a:p>
        </p:txBody>
      </p:sp>
      <p:sp>
        <p:nvSpPr>
          <p:cNvPr id="188" name="Google Shape;188;p30"/>
          <p:cNvSpPr txBox="1"/>
          <p:nvPr>
            <p:ph idx="20" type="subTitle"/>
          </p:nvPr>
        </p:nvSpPr>
        <p:spPr>
          <a:xfrm>
            <a:off x="6125275" y="3528976"/>
            <a:ext cx="2305500" cy="52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/>
              <a:t>Questions?</a:t>
            </a:r>
            <a:endParaRPr b="0"/>
          </a:p>
        </p:txBody>
      </p:sp>
      <p:sp>
        <p:nvSpPr>
          <p:cNvPr id="189" name="Google Shape;189;p30"/>
          <p:cNvSpPr txBox="1"/>
          <p:nvPr>
            <p:ph idx="21" type="subTitle"/>
          </p:nvPr>
        </p:nvSpPr>
        <p:spPr>
          <a:xfrm>
            <a:off x="6125275" y="1789131"/>
            <a:ext cx="2305500" cy="82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/>
              <a:t>Research Questions</a:t>
            </a:r>
            <a:endParaRPr b="0"/>
          </a:p>
        </p:txBody>
      </p:sp>
      <p:cxnSp>
        <p:nvCxnSpPr>
          <p:cNvPr id="190" name="Google Shape;190;p30"/>
          <p:cNvCxnSpPr/>
          <p:nvPr/>
        </p:nvCxnSpPr>
        <p:spPr>
          <a:xfrm>
            <a:off x="722525" y="1276300"/>
            <a:ext cx="0" cy="14631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1" name="Google Shape;191;p30"/>
          <p:cNvCxnSpPr/>
          <p:nvPr/>
        </p:nvCxnSpPr>
        <p:spPr>
          <a:xfrm>
            <a:off x="722525" y="3061875"/>
            <a:ext cx="0" cy="14631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2" name="Google Shape;192;p30"/>
          <p:cNvCxnSpPr/>
          <p:nvPr/>
        </p:nvCxnSpPr>
        <p:spPr>
          <a:xfrm>
            <a:off x="3401200" y="1276300"/>
            <a:ext cx="0" cy="14631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3" name="Google Shape;193;p30"/>
          <p:cNvCxnSpPr/>
          <p:nvPr/>
        </p:nvCxnSpPr>
        <p:spPr>
          <a:xfrm>
            <a:off x="3401200" y="3061875"/>
            <a:ext cx="0" cy="14631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4" name="Google Shape;194;p30"/>
          <p:cNvCxnSpPr/>
          <p:nvPr/>
        </p:nvCxnSpPr>
        <p:spPr>
          <a:xfrm>
            <a:off x="6125275" y="1276300"/>
            <a:ext cx="0" cy="14631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5" name="Google Shape;195;p30"/>
          <p:cNvCxnSpPr/>
          <p:nvPr/>
        </p:nvCxnSpPr>
        <p:spPr>
          <a:xfrm>
            <a:off x="6125275" y="3061875"/>
            <a:ext cx="0" cy="14631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96" name="Google Shape;19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79308" y="4819622"/>
            <a:ext cx="603200" cy="2275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DoWhy Analysis</a:t>
            </a:r>
            <a:endParaRPr/>
          </a:p>
        </p:txBody>
      </p:sp>
      <p:pic>
        <p:nvPicPr>
          <p:cNvPr id="356" name="Google Shape;356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0175" y="3089744"/>
            <a:ext cx="4224950" cy="1731056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57" name="Google Shape;357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57863" y="3084794"/>
            <a:ext cx="2831675" cy="1740956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p48"/>
          <p:cNvSpPr txBox="1"/>
          <p:nvPr/>
        </p:nvSpPr>
        <p:spPr>
          <a:xfrm>
            <a:off x="7084200" y="1398325"/>
            <a:ext cx="1339800" cy="14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FF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Treatment: </a:t>
            </a:r>
            <a:r>
              <a:rPr lang="en" sz="1100">
                <a:solidFill>
                  <a:srgbClr val="FF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Duration of Free Trial</a:t>
            </a:r>
            <a:endParaRPr sz="1100">
              <a:solidFill>
                <a:srgbClr val="FF00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FF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Outcome:</a:t>
            </a:r>
            <a:endParaRPr b="1" sz="1100">
              <a:solidFill>
                <a:srgbClr val="FF00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Hours Streamed</a:t>
            </a:r>
            <a:endParaRPr sz="1100">
              <a:solidFill>
                <a:srgbClr val="FF00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59" name="Google Shape;359;p48"/>
          <p:cNvSpPr txBox="1"/>
          <p:nvPr/>
        </p:nvSpPr>
        <p:spPr>
          <a:xfrm>
            <a:off x="0" y="3185075"/>
            <a:ext cx="1339800" cy="14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FF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Treatment: </a:t>
            </a:r>
            <a:r>
              <a:rPr lang="en" sz="1100">
                <a:solidFill>
                  <a:srgbClr val="FF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Duration of Free Trial</a:t>
            </a:r>
            <a:endParaRPr sz="1100">
              <a:solidFill>
                <a:srgbClr val="FF00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FF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Outcome:</a:t>
            </a:r>
            <a:endParaRPr b="1" sz="1100">
              <a:solidFill>
                <a:srgbClr val="FF00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User Satisfaction Score</a:t>
            </a:r>
            <a:endParaRPr sz="1100">
              <a:solidFill>
                <a:srgbClr val="FF0000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360" name="Google Shape;360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61638" y="1280850"/>
            <a:ext cx="2772777" cy="173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" name="Google Shape;361;p4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70450" y="1280837"/>
            <a:ext cx="3879724" cy="1731066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62" name="Google Shape;362;p4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479308" y="4819622"/>
            <a:ext cx="603200" cy="2275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4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Difference in Differences</a:t>
            </a:r>
            <a:endParaRPr/>
          </a:p>
        </p:txBody>
      </p:sp>
      <p:sp>
        <p:nvSpPr>
          <p:cNvPr id="368" name="Google Shape;368;p49"/>
          <p:cNvSpPr txBox="1"/>
          <p:nvPr>
            <p:ph idx="1" type="body"/>
          </p:nvPr>
        </p:nvSpPr>
        <p:spPr>
          <a:xfrm>
            <a:off x="632525" y="1129025"/>
            <a:ext cx="7102500" cy="36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We did </a:t>
            </a:r>
            <a:r>
              <a:rPr b="1" lang="en"/>
              <a:t>NOT</a:t>
            </a:r>
            <a:r>
              <a:rPr lang="en"/>
              <a:t> perform DiD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Reasons: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DiD assumes that the treatment effect is constant across all units and time periods. If treatment effects vary across units or over time, this assumption may not hold.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Our data set does NOT have a controlled set of variables → we don’t have a proper control to compare to our treatment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 time period in which we enacted a certain </a:t>
            </a:r>
            <a:r>
              <a:rPr lang="en"/>
              <a:t>treatment</a:t>
            </a:r>
            <a:r>
              <a:rPr lang="en"/>
              <a:t> on one group instead of another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69" name="Google Shape;369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79308" y="4819622"/>
            <a:ext cx="603200" cy="2275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50"/>
          <p:cNvSpPr txBox="1"/>
          <p:nvPr>
            <p:ph type="title"/>
          </p:nvPr>
        </p:nvSpPr>
        <p:spPr>
          <a:xfrm>
            <a:off x="848725" y="3232175"/>
            <a:ext cx="6230100" cy="98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Findings &amp; Recommendations</a:t>
            </a:r>
            <a:endParaRPr/>
          </a:p>
        </p:txBody>
      </p:sp>
      <p:sp>
        <p:nvSpPr>
          <p:cNvPr id="375" name="Google Shape;375;p50"/>
          <p:cNvSpPr txBox="1"/>
          <p:nvPr>
            <p:ph idx="2" type="title"/>
          </p:nvPr>
        </p:nvSpPr>
        <p:spPr>
          <a:xfrm>
            <a:off x="848725" y="817000"/>
            <a:ext cx="1843800" cy="131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pic>
        <p:nvPicPr>
          <p:cNvPr id="376" name="Google Shape;376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79308" y="4819622"/>
            <a:ext cx="603200" cy="2275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5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Takeaways</a:t>
            </a:r>
            <a:endParaRPr/>
          </a:p>
        </p:txBody>
      </p:sp>
      <p:sp>
        <p:nvSpPr>
          <p:cNvPr id="382" name="Google Shape;382;p51"/>
          <p:cNvSpPr txBox="1"/>
          <p:nvPr>
            <p:ph idx="1" type="body"/>
          </p:nvPr>
        </p:nvSpPr>
        <p:spPr>
          <a:xfrm>
            <a:off x="632525" y="1129025"/>
            <a:ext cx="7493700" cy="36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en"/>
              <a:t>Longer durations of free trials </a:t>
            </a:r>
            <a:r>
              <a:rPr b="1" lang="en"/>
              <a:t>increases the conversion rate</a:t>
            </a:r>
            <a:r>
              <a:rPr lang="en"/>
              <a:t> of renewals by about 21%.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Prior to our analysis we </a:t>
            </a:r>
            <a:r>
              <a:rPr lang="en"/>
              <a:t>considered</a:t>
            </a:r>
            <a:r>
              <a:rPr lang="en"/>
              <a:t> that a longer free trial could create customer fatigue with our platform’s content but this was not the case. 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As customers have </a:t>
            </a:r>
            <a:r>
              <a:rPr b="1" lang="en"/>
              <a:t>more time to engage with our content</a:t>
            </a:r>
            <a:r>
              <a:rPr lang="en"/>
              <a:t> in the free trial period, </a:t>
            </a:r>
            <a:r>
              <a:rPr b="1" lang="en"/>
              <a:t>they are more likely to become paying customers</a:t>
            </a:r>
            <a:r>
              <a:rPr lang="en"/>
              <a:t>. 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2) 	</a:t>
            </a:r>
            <a:r>
              <a:rPr lang="en"/>
              <a:t>Streaming plans with ads </a:t>
            </a:r>
            <a:r>
              <a:rPr b="1" lang="en"/>
              <a:t>may reduce </a:t>
            </a:r>
            <a:r>
              <a:rPr b="1" lang="en"/>
              <a:t>total</a:t>
            </a:r>
            <a:r>
              <a:rPr b="1" lang="en"/>
              <a:t> customer time streamed.</a:t>
            </a:r>
            <a:endParaRPr b="1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When ads run while they are streaming, they less likely to continue watching. 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ads themselves make up streaming streaming time. However, the effect of more watch time from ads is </a:t>
            </a:r>
            <a:r>
              <a:rPr lang="en"/>
              <a:t>offsetted</a:t>
            </a:r>
            <a:r>
              <a:rPr lang="en"/>
              <a:t> by negative effect of ads causing customers to stop watching.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83" name="Google Shape;383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79308" y="4819622"/>
            <a:ext cx="603200" cy="2275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5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Recommendations</a:t>
            </a:r>
            <a:endParaRPr/>
          </a:p>
        </p:txBody>
      </p:sp>
      <p:sp>
        <p:nvSpPr>
          <p:cNvPr id="389" name="Google Shape;389;p52"/>
          <p:cNvSpPr txBox="1"/>
          <p:nvPr>
            <p:ph idx="1" type="body"/>
          </p:nvPr>
        </p:nvSpPr>
        <p:spPr>
          <a:xfrm>
            <a:off x="632525" y="1129025"/>
            <a:ext cx="7500300" cy="36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We recommend our free trial strategy for new customers sets a </a:t>
            </a:r>
            <a:r>
              <a:rPr b="1" lang="en"/>
              <a:t>duration for the free trial period</a:t>
            </a:r>
            <a:r>
              <a:rPr lang="en"/>
              <a:t> </a:t>
            </a:r>
            <a:r>
              <a:rPr b="1" lang="en"/>
              <a:t>of 11 or more days.</a:t>
            </a:r>
            <a:endParaRPr b="1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This more attractive trial period </a:t>
            </a:r>
            <a:r>
              <a:rPr lang="en"/>
              <a:t>will drive customer engagement with our content and convert them into paying users.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This free trial period is longer than </a:t>
            </a:r>
            <a:r>
              <a:rPr lang="en"/>
              <a:t>many</a:t>
            </a:r>
            <a:r>
              <a:rPr lang="en"/>
              <a:t> </a:t>
            </a:r>
            <a:r>
              <a:rPr lang="en"/>
              <a:t>competitors</a:t>
            </a:r>
            <a:r>
              <a:rPr lang="en"/>
              <a:t> ( zero to seven days) and serves as a </a:t>
            </a:r>
            <a:r>
              <a:rPr lang="en"/>
              <a:t>differentiating</a:t>
            </a:r>
            <a:r>
              <a:rPr lang="en"/>
              <a:t> factor.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Our product team should be </a:t>
            </a:r>
            <a:r>
              <a:rPr b="1" lang="en"/>
              <a:t>cautious with the use of ads</a:t>
            </a:r>
            <a:r>
              <a:rPr lang="en"/>
              <a:t> and look for the ways to introduce them to customers in </a:t>
            </a:r>
            <a:r>
              <a:rPr b="1" lang="en"/>
              <a:t>less </a:t>
            </a:r>
            <a:r>
              <a:rPr b="1" lang="en"/>
              <a:t>obtrusive</a:t>
            </a:r>
            <a:r>
              <a:rPr b="1" lang="en"/>
              <a:t> ways.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90" name="Google Shape;390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79308" y="4819622"/>
            <a:ext cx="603200" cy="2275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5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Steps</a:t>
            </a:r>
            <a:endParaRPr/>
          </a:p>
        </p:txBody>
      </p:sp>
      <p:sp>
        <p:nvSpPr>
          <p:cNvPr id="396" name="Google Shape;396;p53"/>
          <p:cNvSpPr txBox="1"/>
          <p:nvPr>
            <p:ph idx="1" type="body"/>
          </p:nvPr>
        </p:nvSpPr>
        <p:spPr>
          <a:xfrm>
            <a:off x="632525" y="1129025"/>
            <a:ext cx="7314600" cy="36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In the future, our team aims to conduct further analysis testing on the Duration of Free Trial for </a:t>
            </a:r>
            <a:r>
              <a:rPr b="1" lang="en"/>
              <a:t>periods above 14 days</a:t>
            </a:r>
            <a:r>
              <a:rPr lang="en"/>
              <a:t> as our data set and testing had a maximum of 14 days.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 will aim to find the exact number of days for the best customer renewal </a:t>
            </a:r>
            <a:r>
              <a:rPr lang="en"/>
              <a:t>rates</a:t>
            </a:r>
            <a:r>
              <a:rPr lang="en"/>
              <a:t> and overall satisfaction. 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We also suggest conducting further analysis on the effect of ads on our consumer metrics.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Ideally, we would like to collect data across several different types of ads to optimize our ad strategy while maintaining customer engagement. </a:t>
            </a:r>
            <a:endParaRPr/>
          </a:p>
        </p:txBody>
      </p:sp>
      <p:pic>
        <p:nvPicPr>
          <p:cNvPr id="397" name="Google Shape;397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79308" y="4819622"/>
            <a:ext cx="603200" cy="2275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54"/>
          <p:cNvSpPr txBox="1"/>
          <p:nvPr>
            <p:ph type="title"/>
          </p:nvPr>
        </p:nvSpPr>
        <p:spPr>
          <a:xfrm>
            <a:off x="848725" y="3232175"/>
            <a:ext cx="6230100" cy="98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Any Questions?</a:t>
            </a:r>
            <a:endParaRPr/>
          </a:p>
        </p:txBody>
      </p:sp>
      <p:sp>
        <p:nvSpPr>
          <p:cNvPr id="403" name="Google Shape;403;p54"/>
          <p:cNvSpPr txBox="1"/>
          <p:nvPr>
            <p:ph idx="2" type="title"/>
          </p:nvPr>
        </p:nvSpPr>
        <p:spPr>
          <a:xfrm>
            <a:off x="848725" y="817000"/>
            <a:ext cx="1843800" cy="131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pic>
        <p:nvPicPr>
          <p:cNvPr id="404" name="Google Shape;404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79308" y="4819622"/>
            <a:ext cx="603200" cy="2275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1"/>
          <p:cNvSpPr txBox="1"/>
          <p:nvPr>
            <p:ph type="title"/>
          </p:nvPr>
        </p:nvSpPr>
        <p:spPr>
          <a:xfrm>
            <a:off x="848725" y="3232175"/>
            <a:ext cx="4090500" cy="98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202" name="Google Shape;202;p31"/>
          <p:cNvSpPr txBox="1"/>
          <p:nvPr>
            <p:ph idx="2" type="title"/>
          </p:nvPr>
        </p:nvSpPr>
        <p:spPr>
          <a:xfrm>
            <a:off x="848725" y="817000"/>
            <a:ext cx="1843800" cy="131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pic>
        <p:nvPicPr>
          <p:cNvPr id="203" name="Google Shape;203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79308" y="4819622"/>
            <a:ext cx="603200" cy="2275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Company Overview</a:t>
            </a:r>
            <a:endParaRPr/>
          </a:p>
        </p:txBody>
      </p:sp>
      <p:sp>
        <p:nvSpPr>
          <p:cNvPr id="209" name="Google Shape;209;p32"/>
          <p:cNvSpPr txBox="1"/>
          <p:nvPr>
            <p:ph idx="1" type="body"/>
          </p:nvPr>
        </p:nvSpPr>
        <p:spPr>
          <a:xfrm>
            <a:off x="322300" y="1236425"/>
            <a:ext cx="7704000" cy="291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We are a research team at a n</a:t>
            </a:r>
            <a:r>
              <a:rPr lang="en" sz="1500"/>
              <a:t>ew m</a:t>
            </a:r>
            <a:r>
              <a:rPr lang="en" sz="1500"/>
              <a:t>edia streaming platform called CineFlix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CineFlix has built up a great </a:t>
            </a:r>
            <a:r>
              <a:rPr lang="en" sz="1500"/>
              <a:t>library</a:t>
            </a:r>
            <a:r>
              <a:rPr lang="en" sz="1500"/>
              <a:t> of content, and now is looking for the best ways to drive </a:t>
            </a:r>
            <a:r>
              <a:rPr lang="en" sz="1500"/>
              <a:t>revenue</a:t>
            </a:r>
            <a:r>
              <a:rPr lang="en" sz="1500"/>
              <a:t> </a:t>
            </a:r>
            <a:r>
              <a:rPr lang="en" sz="1500"/>
              <a:t>growth</a:t>
            </a:r>
            <a:r>
              <a:rPr lang="en" sz="1500"/>
              <a:t> by attract new customers.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Our team collected a data set </a:t>
            </a:r>
            <a:r>
              <a:rPr lang="en" sz="1500"/>
              <a:t>involving</a:t>
            </a:r>
            <a:r>
              <a:rPr lang="en" sz="1500"/>
              <a:t> customer demographics, service usage, and plan options to analyze.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 </a:t>
            </a:r>
            <a:r>
              <a:rPr lang="en" sz="1500"/>
              <a:t>Now we look to answer the q</a:t>
            </a:r>
            <a:r>
              <a:rPr lang="en" sz="1500"/>
              <a:t>uestion</a:t>
            </a:r>
            <a:r>
              <a:rPr lang="en" sz="1500"/>
              <a:t>: </a:t>
            </a:r>
            <a:endParaRPr sz="15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How can we extract insights from our streaming trial data set and apply them to inform the strategy of the entire company?</a:t>
            </a:r>
            <a:endParaRPr b="1" sz="1500"/>
          </a:p>
        </p:txBody>
      </p:sp>
      <p:pic>
        <p:nvPicPr>
          <p:cNvPr id="210" name="Google Shape;21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6149" y="4104125"/>
            <a:ext cx="2276325" cy="85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3"/>
          <p:cNvSpPr txBox="1"/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Problem: Entering a Saturated Streaming Market</a:t>
            </a:r>
            <a:endParaRPr/>
          </a:p>
        </p:txBody>
      </p:sp>
      <p:sp>
        <p:nvSpPr>
          <p:cNvPr id="216" name="Google Shape;216;p33"/>
          <p:cNvSpPr txBox="1"/>
          <p:nvPr>
            <p:ph idx="1" type="body"/>
          </p:nvPr>
        </p:nvSpPr>
        <p:spPr>
          <a:xfrm>
            <a:off x="567600" y="1585000"/>
            <a:ext cx="7704000" cy="2946300"/>
          </a:xfrm>
          <a:prstGeom prst="rect">
            <a:avLst/>
          </a:prstGeom>
          <a:solidFill>
            <a:srgbClr val="FFFFFF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Our streaming platform must quickly build an effective strategy to attract customers in a fast evolving industry.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Many established players with leading brand already control a large market share.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Including </a:t>
            </a:r>
            <a:r>
              <a:rPr lang="en"/>
              <a:t>Disney+, Netflix, Hulu, HBO Max, Prime Video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Customers are fatigued by the number of streaming options, new content releases, and plan types.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This poses a challenge as well as an opportunity for a newer, more customer-centered streaming service to enter the market.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7" name="Google Shape;21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5300" y="4279238"/>
            <a:ext cx="3679017" cy="76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54321" y="4327800"/>
            <a:ext cx="3879403" cy="78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79308" y="4819622"/>
            <a:ext cx="603200" cy="2275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4"/>
          <p:cNvSpPr txBox="1"/>
          <p:nvPr>
            <p:ph type="title"/>
          </p:nvPr>
        </p:nvSpPr>
        <p:spPr>
          <a:xfrm>
            <a:off x="720000" y="37875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 Measures of Customer Satisfaction</a:t>
            </a:r>
            <a:endParaRPr/>
          </a:p>
        </p:txBody>
      </p:sp>
      <p:sp>
        <p:nvSpPr>
          <p:cNvPr id="225" name="Google Shape;225;p34"/>
          <p:cNvSpPr txBox="1"/>
          <p:nvPr>
            <p:ph idx="1" type="body"/>
          </p:nvPr>
        </p:nvSpPr>
        <p:spPr>
          <a:xfrm>
            <a:off x="720000" y="1704850"/>
            <a:ext cx="7704000" cy="36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We are focused </a:t>
            </a:r>
            <a:r>
              <a:rPr lang="en"/>
              <a:t>on improving customer retention → customer satisfaction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More satisfied = more likely to become a paying customer following their trial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What variables in our data set indicate positive or negative customer satisfaction?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Hours Streamed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User Satisfaction Score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Renewal After Trial 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What do we have control over to drive customer satisfaction?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Monthly Subscription Cost*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Subscription Type*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Duration of Free Trial</a:t>
            </a:r>
            <a:endParaRPr/>
          </a:p>
        </p:txBody>
      </p:sp>
      <p:pic>
        <p:nvPicPr>
          <p:cNvPr id="226" name="Google Shape;22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79308" y="4819622"/>
            <a:ext cx="603200" cy="2275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5"/>
          <p:cNvSpPr txBox="1"/>
          <p:nvPr>
            <p:ph type="title"/>
          </p:nvPr>
        </p:nvSpPr>
        <p:spPr>
          <a:xfrm>
            <a:off x="848725" y="3232175"/>
            <a:ext cx="4090500" cy="98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Preparation</a:t>
            </a:r>
            <a:endParaRPr/>
          </a:p>
        </p:txBody>
      </p:sp>
      <p:sp>
        <p:nvSpPr>
          <p:cNvPr id="232" name="Google Shape;232;p35"/>
          <p:cNvSpPr txBox="1"/>
          <p:nvPr>
            <p:ph idx="2" type="title"/>
          </p:nvPr>
        </p:nvSpPr>
        <p:spPr>
          <a:xfrm>
            <a:off x="848725" y="817000"/>
            <a:ext cx="1843800" cy="131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pic>
        <p:nvPicPr>
          <p:cNvPr id="233" name="Google Shape;23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79308" y="4819622"/>
            <a:ext cx="603200" cy="2275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Raw Data Post-Collection</a:t>
            </a:r>
            <a:endParaRPr/>
          </a:p>
        </p:txBody>
      </p:sp>
      <p:sp>
        <p:nvSpPr>
          <p:cNvPr id="239" name="Google Shape;239;p36"/>
          <p:cNvSpPr txBox="1"/>
          <p:nvPr>
            <p:ph idx="1" type="body"/>
          </p:nvPr>
        </p:nvSpPr>
        <p:spPr>
          <a:xfrm>
            <a:off x="870000" y="3680525"/>
            <a:ext cx="6199800" cy="33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13 attributes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Null values found in 6 attributes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Includes numeric and categorical variables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Necessitated dummying in next stage of data </a:t>
            </a:r>
            <a:r>
              <a:rPr lang="en"/>
              <a:t>transformation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36"/>
          <p:cNvSpPr/>
          <p:nvPr/>
        </p:nvSpPr>
        <p:spPr>
          <a:xfrm>
            <a:off x="1511700" y="1078475"/>
            <a:ext cx="4922400" cy="2602200"/>
          </a:xfrm>
          <a:prstGeom prst="rect">
            <a:avLst/>
          </a:prstGeom>
          <a:solidFill>
            <a:srgbClr val="231F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1" name="Google Shape;24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6250" y="1187874"/>
            <a:ext cx="4667301" cy="2369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79308" y="4819622"/>
            <a:ext cx="603200" cy="2275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7"/>
          <p:cNvSpPr txBox="1"/>
          <p:nvPr>
            <p:ph type="title"/>
          </p:nvPr>
        </p:nvSpPr>
        <p:spPr>
          <a:xfrm>
            <a:off x="1753000" y="445025"/>
            <a:ext cx="5163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Transformation</a:t>
            </a:r>
            <a:endParaRPr/>
          </a:p>
        </p:txBody>
      </p:sp>
      <p:graphicFrame>
        <p:nvGraphicFramePr>
          <p:cNvPr id="248" name="Google Shape;248;p37"/>
          <p:cNvGraphicFramePr/>
          <p:nvPr/>
        </p:nvGraphicFramePr>
        <p:xfrm>
          <a:off x="2200575" y="3528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{C16B722D-15C9-449E-9F8F-44DD8B511493}</a:tableStyleId>
              </a:tblPr>
              <a:tblGrid>
                <a:gridCol w="2440700"/>
                <a:gridCol w="1333425"/>
              </a:tblGrid>
              <a:tr h="3677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rgbClr val="FFFFFF"/>
                          </a:solidFill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Duration of Free Trial</a:t>
                      </a:r>
                      <a:endParaRPr b="1" sz="1300">
                        <a:solidFill>
                          <a:srgbClr val="FFFFFF"/>
                        </a:solidFill>
                        <a:latin typeface="Libre Franklin"/>
                        <a:ea typeface="Libre Franklin"/>
                        <a:cs typeface="Libre Franklin"/>
                        <a:sym typeface="Libre Franklin"/>
                      </a:endParaRPr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  <a:tc hMerge="1"/>
              </a:tr>
              <a:tr h="367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Short Trial: &lt;= 10 days</a:t>
                      </a:r>
                      <a:endParaRPr sz="1300">
                        <a:solidFill>
                          <a:schemeClr val="dk2"/>
                        </a:solidFill>
                        <a:latin typeface="Libre Franklin"/>
                        <a:ea typeface="Libre Franklin"/>
                        <a:cs typeface="Libre Franklin"/>
                        <a:sym typeface="Libre Frankli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435</a:t>
                      </a:r>
                      <a:endParaRPr sz="1300">
                        <a:solidFill>
                          <a:schemeClr val="dk2"/>
                        </a:solidFill>
                        <a:latin typeface="Libre Franklin"/>
                        <a:ea typeface="Libre Franklin"/>
                        <a:cs typeface="Libre Franklin"/>
                        <a:sym typeface="Libre Franklin"/>
                      </a:endParaRPr>
                    </a:p>
                  </a:txBody>
                  <a:tcPr marT="91425" marB="91425" marR="91425" marL="91425"/>
                </a:tc>
              </a:tr>
              <a:tr h="544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Long Trial: &gt; 10 days </a:t>
                      </a:r>
                      <a:endParaRPr sz="1300">
                        <a:solidFill>
                          <a:schemeClr val="dk2"/>
                        </a:solidFill>
                        <a:latin typeface="Libre Franklin"/>
                        <a:ea typeface="Libre Franklin"/>
                        <a:cs typeface="Libre Franklin"/>
                        <a:sym typeface="Libre Franklin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*up to 14 days longest trial option</a:t>
                      </a:r>
                      <a:endParaRPr sz="1100">
                        <a:solidFill>
                          <a:schemeClr val="dk2"/>
                        </a:solidFill>
                        <a:latin typeface="Libre Franklin"/>
                        <a:ea typeface="Libre Franklin"/>
                        <a:cs typeface="Libre Franklin"/>
                        <a:sym typeface="Libre Frankli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490</a:t>
                      </a:r>
                      <a:endParaRPr sz="1300">
                        <a:solidFill>
                          <a:schemeClr val="dk2"/>
                        </a:solidFill>
                        <a:latin typeface="Libre Franklin"/>
                        <a:ea typeface="Libre Franklin"/>
                        <a:cs typeface="Libre Franklin"/>
                        <a:sym typeface="Libre Franklin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49" name="Google Shape;249;p37"/>
          <p:cNvSpPr/>
          <p:nvPr/>
        </p:nvSpPr>
        <p:spPr>
          <a:xfrm>
            <a:off x="163850" y="1239050"/>
            <a:ext cx="2036700" cy="6822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Data Cleaning</a:t>
            </a:r>
            <a:endParaRPr b="1">
              <a:solidFill>
                <a:srgbClr val="FFFFFF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50" name="Google Shape;250;p37"/>
          <p:cNvSpPr/>
          <p:nvPr/>
        </p:nvSpPr>
        <p:spPr>
          <a:xfrm>
            <a:off x="2200566" y="1253990"/>
            <a:ext cx="2036700" cy="6522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Variable Analysis</a:t>
            </a:r>
            <a:endParaRPr b="1">
              <a:solidFill>
                <a:srgbClr val="FFFFFF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51" name="Google Shape;251;p37"/>
          <p:cNvSpPr/>
          <p:nvPr/>
        </p:nvSpPr>
        <p:spPr>
          <a:xfrm>
            <a:off x="4237283" y="1253990"/>
            <a:ext cx="2036700" cy="6522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Forming Questions</a:t>
            </a:r>
            <a:endParaRPr b="1">
              <a:solidFill>
                <a:srgbClr val="FFFFFF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52" name="Google Shape;252;p37"/>
          <p:cNvSpPr/>
          <p:nvPr/>
        </p:nvSpPr>
        <p:spPr>
          <a:xfrm>
            <a:off x="6273999" y="1239050"/>
            <a:ext cx="2036700" cy="6522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Dummy Variables</a:t>
            </a:r>
            <a:endParaRPr b="1">
              <a:solidFill>
                <a:srgbClr val="FFFFFF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53" name="Google Shape;253;p37"/>
          <p:cNvSpPr txBox="1"/>
          <p:nvPr/>
        </p:nvSpPr>
        <p:spPr>
          <a:xfrm>
            <a:off x="0" y="1921250"/>
            <a:ext cx="2127600" cy="13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Libre Franklin"/>
              <a:buChar char="●"/>
            </a:pPr>
            <a:r>
              <a:rPr lang="en" sz="13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Removed null values </a:t>
            </a:r>
            <a:endParaRPr sz="1300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Libre Franklin"/>
              <a:buChar char="●"/>
            </a:pPr>
            <a:r>
              <a:rPr lang="en" sz="13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Checked for duplicate records </a:t>
            </a:r>
            <a:endParaRPr sz="1300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54" name="Google Shape;254;p37"/>
          <p:cNvSpPr txBox="1"/>
          <p:nvPr/>
        </p:nvSpPr>
        <p:spPr>
          <a:xfrm>
            <a:off x="2052075" y="1921250"/>
            <a:ext cx="2127600" cy="18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Libre Franklin"/>
              <a:buChar char="●"/>
            </a:pPr>
            <a:r>
              <a:rPr lang="en" sz="13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Determined variable types and ranges</a:t>
            </a:r>
            <a:endParaRPr sz="1300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Libre Franklin"/>
              <a:buChar char="●"/>
            </a:pPr>
            <a:r>
              <a:rPr lang="en" sz="13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Renamed variables for uniformity </a:t>
            </a:r>
            <a:endParaRPr sz="1300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55" name="Google Shape;255;p37"/>
          <p:cNvSpPr txBox="1"/>
          <p:nvPr/>
        </p:nvSpPr>
        <p:spPr>
          <a:xfrm>
            <a:off x="4088775" y="1921250"/>
            <a:ext cx="2127600" cy="18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Libre Franklin"/>
              <a:buChar char="●"/>
            </a:pPr>
            <a:r>
              <a:rPr lang="en" sz="13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Selected treatment &amp; response variables</a:t>
            </a:r>
            <a:endParaRPr sz="1300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Libre Franklin"/>
              <a:buChar char="●"/>
            </a:pPr>
            <a:r>
              <a:rPr lang="en" sz="13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Formed 6 research questions</a:t>
            </a:r>
            <a:endParaRPr sz="1300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56" name="Google Shape;256;p37"/>
          <p:cNvSpPr txBox="1"/>
          <p:nvPr/>
        </p:nvSpPr>
        <p:spPr>
          <a:xfrm>
            <a:off x="6125500" y="1891250"/>
            <a:ext cx="2127600" cy="18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Libre Franklin"/>
              <a:buChar char="●"/>
            </a:pPr>
            <a:r>
              <a:rPr lang="en" sz="13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Subscription Type: ads or no ads</a:t>
            </a:r>
            <a:endParaRPr sz="1300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Libre Franklin"/>
              <a:buChar char="●"/>
            </a:pPr>
            <a:r>
              <a:rPr lang="en" sz="13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Shops Online or Not: no or yes</a:t>
            </a:r>
            <a:endParaRPr sz="1300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Libre Franklin"/>
              <a:buChar char="●"/>
            </a:pPr>
            <a:r>
              <a:rPr lang="en" sz="13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Renew After Trial: no or yes</a:t>
            </a:r>
            <a:endParaRPr sz="1300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Libre Franklin"/>
              <a:buChar char="●"/>
            </a:pPr>
            <a:r>
              <a:rPr lang="en" sz="13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Duration of Free Trial: &lt;=10 days, &gt;10 days</a:t>
            </a:r>
            <a:endParaRPr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257" name="Google Shape;25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79308" y="4819622"/>
            <a:ext cx="603200" cy="2275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JFK's Political Legacy Thesis Defense by Slidesgo">
  <a:themeElements>
    <a:clrScheme name="Simple Light">
      <a:dk1>
        <a:srgbClr val="231F38"/>
      </a:dk1>
      <a:lt1>
        <a:srgbClr val="FEFEFE"/>
      </a:lt1>
      <a:dk2>
        <a:srgbClr val="434343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