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  <p:embeddedFont>
      <p:font typeface="Fira Sans Extra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F99D9D-D479-479F-AE0D-40C5CDB10B97}">
  <a:tblStyle styleId="{6FF99D9D-D479-479F-AE0D-40C5CDB10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.fntdata"/><Relationship Id="rId20" Type="http://schemas.openxmlformats.org/officeDocument/2006/relationships/slide" Target="slides/slide13.xml"/><Relationship Id="rId42" Type="http://schemas.openxmlformats.org/officeDocument/2006/relationships/font" Target="fonts/FiraSansExtraCondensed-boldItalic.fntdata"/><Relationship Id="rId41" Type="http://schemas.openxmlformats.org/officeDocument/2006/relationships/font" Target="fonts/FiraSansExtraCondensed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8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0.xml"/><Relationship Id="rId39" Type="http://schemas.openxmlformats.org/officeDocument/2006/relationships/font" Target="fonts/FiraSansExtraCondensed-regular.fntdata"/><Relationship Id="rId16" Type="http://schemas.openxmlformats.org/officeDocument/2006/relationships/slide" Target="slides/slide9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5be35203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5be35203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05be35203_0_2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d05be35203_0_27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05be3520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d05be35203_4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05be35203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d05be35203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05be35203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d05be35203_4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05be35203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d05be35203_4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05be3520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05be35203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098af31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d098af31f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05be35203_0_2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05be35203_0_2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5be35203_0_2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d05be35203_0_2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5be35203_0_2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d05be35203_0_2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05be35203_0_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d05be35203_0_2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5be35203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d05be35203_0_2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05be35203_0_2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05be35203_0_2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05be35203_0_2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- Response demographics (# of treatment, # of gender, # of education, etc…) → this was randomization checked</a:t>
            </a:r>
            <a:endParaRPr/>
          </a:p>
        </p:txBody>
      </p:sp>
      <p:sp>
        <p:nvSpPr>
          <p:cNvPr id="179" name="Google Shape;179;g2d05be35203_0_2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05be3520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- Response demographics (# of treatment, # of gender, # of education, etc…) → this was randomization checked</a:t>
            </a:r>
            <a:endParaRPr/>
          </a:p>
        </p:txBody>
      </p:sp>
      <p:sp>
        <p:nvSpPr>
          <p:cNvPr id="188" name="Google Shape;188;g2d05be35203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05be35203_0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d05be35203_0_27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" name="Google Shape;83;p23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ctrTitle"/>
          </p:nvPr>
        </p:nvSpPr>
        <p:spPr>
          <a:xfrm>
            <a:off x="122925" y="2063350"/>
            <a:ext cx="58809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People Prefer Flights With Lower Emission Rates?</a:t>
            </a:r>
            <a:endParaRPr/>
          </a:p>
        </p:txBody>
      </p:sp>
      <p:sp>
        <p:nvSpPr>
          <p:cNvPr id="90" name="Google Shape;90;p25"/>
          <p:cNvSpPr txBox="1"/>
          <p:nvPr>
            <p:ph idx="1" type="subTitle"/>
          </p:nvPr>
        </p:nvSpPr>
        <p:spPr>
          <a:xfrm>
            <a:off x="195075" y="3986850"/>
            <a:ext cx="5402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Experimental Survey Results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BA472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Anna Chigrinova, Anaïs Chevalier, Noah Greif, Hayley Baron, Shimon, Wasay</a:t>
            </a:r>
            <a:endParaRPr sz="1400"/>
          </a:p>
        </p:txBody>
      </p:sp>
      <p:pic>
        <p:nvPicPr>
          <p:cNvPr id="91" name="Google Shape;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925" y="1011675"/>
            <a:ext cx="4785075" cy="22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T-Test &amp; P-Value Indicate Significance of Results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4"/>
          <p:cNvSpPr txBox="1"/>
          <p:nvPr/>
        </p:nvSpPr>
        <p:spPr>
          <a:xfrm>
            <a:off x="147450" y="1361100"/>
            <a:ext cx="73977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T-Test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performed to determine if there is any statistically significant difference between the means of 2 groups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P-value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probability of observing the data assuming the null hypothesis is true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7178700" y="1227350"/>
            <a:ext cx="1807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245A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3.17</a:t>
            </a:r>
            <a:endParaRPr sz="2900">
              <a:solidFill>
                <a:srgbClr val="3245A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T-stat &gt; 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7178700" y="2179638"/>
            <a:ext cx="1807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245A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0.002</a:t>
            </a:r>
            <a:endParaRPr sz="2900">
              <a:solidFill>
                <a:srgbClr val="3245A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P-value &lt; 0.05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606150" y="4058550"/>
            <a:ext cx="7607400" cy="856500"/>
          </a:xfrm>
          <a:prstGeom prst="rect">
            <a:avLst/>
          </a:prstGeom>
          <a:solidFill>
            <a:srgbClr val="D2DEFF">
              <a:alpha val="36710"/>
            </a:srgbClr>
          </a:solidFill>
          <a:ln cap="flat" cmpd="sng" w="19050">
            <a:solidFill>
              <a:srgbClr val="3245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reject the null hypothesis that emissions information won’t make a statistically significant positive difference in influencing people’s flight choices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7178700" y="3043800"/>
            <a:ext cx="1807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245A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88.6%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 of Regression of Treatment on Choice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35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23" name="Google Shape;223;p35"/>
          <p:cNvGraphicFramePr/>
          <p:nvPr/>
        </p:nvGraphicFramePr>
        <p:xfrm>
          <a:off x="232713" y="19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2427750"/>
                <a:gridCol w="911625"/>
              </a:tblGrid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0.371***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(0.017)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0.075***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(0.024)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5"/>
          <p:cNvSpPr txBox="1"/>
          <p:nvPr/>
        </p:nvSpPr>
        <p:spPr>
          <a:xfrm>
            <a:off x="232750" y="3181300"/>
            <a:ext cx="3339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***p &lt; 0.01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3776450" y="1286400"/>
            <a:ext cx="5140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a respondent was not exposed to the treatment, there is a 37.1% baseline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choosing the eco-friendly flight option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Treatment Effect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exposure to the eco-friendly label increases the probability of choosing the eco-friendly flight by </a:t>
            </a:r>
            <a:r>
              <a:rPr b="1" lang="en" sz="2300">
                <a:solidFill>
                  <a:srgbClr val="3245A5"/>
                </a:solidFill>
                <a:latin typeface="Montserrat"/>
                <a:ea typeface="Montserrat"/>
                <a:cs typeface="Montserrat"/>
                <a:sym typeface="Montserrat"/>
              </a:rPr>
              <a:t>7.5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percentage points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 of Regression with Demographic Covariates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36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2" name="Google Shape;232;p36"/>
          <p:cNvGraphicFramePr/>
          <p:nvPr/>
        </p:nvGraphicFramePr>
        <p:xfrm>
          <a:off x="232700" y="11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2427750"/>
                <a:gridCol w="911625"/>
              </a:tblGrid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Age: 18-24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(0.042)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Education: 4 Year Degree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-0.004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(0.024)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Gender: Female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0.026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(0.024)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Income: 120,000+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0.005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(0.027)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0.302***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(0.048)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0.072***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(0.024)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6"/>
          <p:cNvSpPr txBox="1"/>
          <p:nvPr/>
        </p:nvSpPr>
        <p:spPr>
          <a:xfrm>
            <a:off x="232725" y="4763700"/>
            <a:ext cx="3339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***p &lt; 0.01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3845700" y="1063150"/>
            <a:ext cx="51405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Eco-Labeling Effect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eco-friendly labels increase the likelihood of choosing eco-friendly flights by </a:t>
            </a:r>
            <a:r>
              <a:rPr b="1" lang="en" sz="2300">
                <a:solidFill>
                  <a:srgbClr val="3245A5"/>
                </a:solidFill>
                <a:latin typeface="Montserrat"/>
                <a:ea typeface="Montserrat"/>
                <a:cs typeface="Montserrat"/>
                <a:sym typeface="Montserrat"/>
              </a:rPr>
              <a:t>7.2</a:t>
            </a:r>
            <a:r>
              <a:rPr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percentage points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confirming the effectiveness of eco-labels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Factors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age, education, gender, and income levels did not show a significant impact on eco-friendly flight selection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Insights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model has a low explanatory power (R² = 0.008), suggesting additional variables may influence eco-friendly flight choice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 of Regression with Demographic and Flight Info Covariates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37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7"/>
          <p:cNvSpPr txBox="1"/>
          <p:nvPr/>
        </p:nvSpPr>
        <p:spPr>
          <a:xfrm>
            <a:off x="399425" y="960400"/>
            <a:ext cx="8212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Dummy-coded each airline (4) &amp; each airport (14)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comparisons to American Airlines &amp; Boston Logan Airport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2" name="Google Shape;242;p37"/>
          <p:cNvGraphicFramePr/>
          <p:nvPr/>
        </p:nvGraphicFramePr>
        <p:xfrm>
          <a:off x="157050" y="16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1643050"/>
                <a:gridCol w="1336250"/>
              </a:tblGrid>
              <a:tr h="50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Eco Flight Length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0.011***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(0.003)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0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Eco Flight Price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(0.001)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0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-1.693***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(0.578)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0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0.072***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(0.019)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37"/>
          <p:cNvSpPr txBox="1"/>
          <p:nvPr/>
        </p:nvSpPr>
        <p:spPr>
          <a:xfrm>
            <a:off x="157049" y="4780550"/>
            <a:ext cx="2979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***p &lt; 0.01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3136350" y="1956050"/>
            <a:ext cx="60075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Airlines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United has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300">
                <a:solidFill>
                  <a:srgbClr val="3245A5"/>
                </a:solidFill>
                <a:latin typeface="Montserrat"/>
                <a:ea typeface="Montserrat"/>
                <a:cs typeface="Montserrat"/>
                <a:sym typeface="Montserrat"/>
              </a:rPr>
              <a:t>41.3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percentage point </a:t>
            </a:r>
            <a:r>
              <a:rPr lang="en" sz="17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choice of eco-friendly flights compared to American Airlines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Airports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London has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300">
                <a:solidFill>
                  <a:srgbClr val="3245A5"/>
                </a:solidFill>
                <a:latin typeface="Montserrat"/>
                <a:ea typeface="Montserrat"/>
                <a:cs typeface="Montserrat"/>
                <a:sym typeface="Montserrat"/>
              </a:rPr>
              <a:t>308.6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percentage point </a:t>
            </a:r>
            <a:r>
              <a:rPr lang="en" sz="17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decrease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choice of eco-friendly flights compared to Boston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Potentially due to initially higher price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309449" y="4170950"/>
            <a:ext cx="2979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Also included, same demographics, airline of the eco flight, and arrival/departure airport of eco flight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 of Heterogeneous Treatment Effects For Gender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38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2" name="Google Shape;252;p38"/>
          <p:cNvGraphicFramePr/>
          <p:nvPr/>
        </p:nvGraphicFramePr>
        <p:xfrm>
          <a:off x="232700" y="137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2427750"/>
                <a:gridCol w="911625"/>
              </a:tblGrid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Gender: Female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-0.021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(0.034)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0.381***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(0.023)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0.022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(0.035)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Treatment:Gender_Female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0.092*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(0.048)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38"/>
          <p:cNvSpPr txBox="1"/>
          <p:nvPr/>
        </p:nvSpPr>
        <p:spPr>
          <a:xfrm>
            <a:off x="232738" y="3857100"/>
            <a:ext cx="3339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*p &lt; 0.1,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***p &lt; 0.01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3776450" y="1286400"/>
            <a:ext cx="51405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Gender-Specific Impact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presence of an eco-friendly label is </a:t>
            </a:r>
            <a:r>
              <a:rPr b="1" lang="en" sz="2300">
                <a:solidFill>
                  <a:srgbClr val="3245A5"/>
                </a:solidFill>
                <a:latin typeface="Montserrat"/>
                <a:ea typeface="Montserrat"/>
                <a:cs typeface="Montserrat"/>
                <a:sym typeface="Montserrat"/>
              </a:rPr>
              <a:t>9.2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percentage points more effective in influencing women to choose eco-friendly flight options compared to other genders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Interaction Effect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interaction between gender and eco-friendly labeling highlights the importance of targeted environmental messaging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 of Heterogeneous Treatment Effects For Airline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39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1" name="Google Shape;261;p39"/>
          <p:cNvGraphicFramePr/>
          <p:nvPr/>
        </p:nvGraphicFramePr>
        <p:xfrm>
          <a:off x="232700" y="137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2427750"/>
                <a:gridCol w="911625"/>
              </a:tblGrid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0.330***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(0.032)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-0.034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(0.043)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Treatment:Delta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0.197***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(0.057)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Treatment:JetBlue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0.066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(0.060)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Treatment:United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0.095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(0.063)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FF">
                        <a:alpha val="36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9"/>
          <p:cNvSpPr txBox="1"/>
          <p:nvPr/>
        </p:nvSpPr>
        <p:spPr>
          <a:xfrm>
            <a:off x="232738" y="4639050"/>
            <a:ext cx="3339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***p &lt; 0.01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731150" y="1723138"/>
            <a:ext cx="5140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Airline-Specific Responses: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Interaction with Delta shows a significant </a:t>
            </a:r>
            <a:r>
              <a:rPr b="1" lang="en" sz="2300">
                <a:solidFill>
                  <a:srgbClr val="3245A5"/>
                </a:solidFill>
                <a:latin typeface="Montserrat"/>
                <a:ea typeface="Montserrat"/>
                <a:cs typeface="Montserrat"/>
                <a:sym typeface="Montserrat"/>
              </a:rPr>
              <a:t>19.7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percentage points increase in choosing eco-friendly flights when the label is present, indicating tailored effectiveness of the eco-labeling.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508090" y="1901095"/>
            <a:ext cx="236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6769849" y="2372749"/>
            <a:ext cx="89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0" name="Google Shape;270;p40"/>
          <p:cNvSpPr txBox="1"/>
          <p:nvPr/>
        </p:nvSpPr>
        <p:spPr>
          <a:xfrm>
            <a:off x="5264246" y="3890305"/>
            <a:ext cx="957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1" name="Google Shape;271;p40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2" name="Google Shape;272;p40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40"/>
          <p:cNvSpPr txBox="1"/>
          <p:nvPr/>
        </p:nvSpPr>
        <p:spPr>
          <a:xfrm>
            <a:off x="3183297" y="1901094"/>
            <a:ext cx="2091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40"/>
          <p:cNvGrpSpPr/>
          <p:nvPr/>
        </p:nvGrpSpPr>
        <p:grpSpPr>
          <a:xfrm>
            <a:off x="3017700" y="1301250"/>
            <a:ext cx="2474479" cy="3352275"/>
            <a:chOff x="1118234" y="283725"/>
            <a:chExt cx="2090814" cy="3682200"/>
          </a:xfrm>
        </p:grpSpPr>
        <p:sp>
          <p:nvSpPr>
            <p:cNvPr id="275" name="Google Shape;275;p40"/>
            <p:cNvSpPr/>
            <p:nvPr/>
          </p:nvSpPr>
          <p:spPr>
            <a:xfrm>
              <a:off x="1178648" y="283725"/>
              <a:ext cx="2030400" cy="36822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1118234" y="341749"/>
              <a:ext cx="2048100" cy="79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24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1225925" y="552408"/>
              <a:ext cx="1815000" cy="31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245A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Dataset Structure</a:t>
              </a:r>
              <a:endParaRPr b="1" sz="1600">
                <a:solidFill>
                  <a:srgbClr val="3245A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8" name="Google Shape;278;p40"/>
            <p:cNvSpPr/>
            <p:nvPr/>
          </p:nvSpPr>
          <p:spPr>
            <a:xfrm rot="5400000">
              <a:off x="1938882" y="11163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1225944" y="1521807"/>
              <a:ext cx="1922700" cy="20556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Randomization was conducted by person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Dataset is structured by individual person response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80" name="Google Shape;280;p40"/>
          <p:cNvGrpSpPr/>
          <p:nvPr/>
        </p:nvGrpSpPr>
        <p:grpSpPr>
          <a:xfrm>
            <a:off x="5635674" y="1301250"/>
            <a:ext cx="3187446" cy="3352275"/>
            <a:chOff x="1118234" y="283725"/>
            <a:chExt cx="2090814" cy="3682200"/>
          </a:xfrm>
        </p:grpSpPr>
        <p:sp>
          <p:nvSpPr>
            <p:cNvPr id="281" name="Google Shape;281;p40"/>
            <p:cNvSpPr/>
            <p:nvPr/>
          </p:nvSpPr>
          <p:spPr>
            <a:xfrm>
              <a:off x="1178648" y="283725"/>
              <a:ext cx="2030400" cy="36822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1118234" y="341749"/>
              <a:ext cx="2048100" cy="79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24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1225925" y="552408"/>
              <a:ext cx="1815000" cy="31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3245A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Effect of Other Variables</a:t>
              </a:r>
              <a:endParaRPr b="1" sz="1500">
                <a:solidFill>
                  <a:srgbClr val="3245A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4" name="Google Shape;284;p40"/>
            <p:cNvSpPr/>
            <p:nvPr/>
          </p:nvSpPr>
          <p:spPr>
            <a:xfrm rot="5400000">
              <a:off x="1938882" y="11163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1225942" y="1521807"/>
              <a:ext cx="1922700" cy="21006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Although randomization was conducted, potential other variables could have effect on choice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Price, airline, time, etc. 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86" name="Google Shape;286;p40"/>
          <p:cNvGrpSpPr/>
          <p:nvPr/>
        </p:nvGrpSpPr>
        <p:grpSpPr>
          <a:xfrm>
            <a:off x="320865" y="1301250"/>
            <a:ext cx="2553310" cy="3352275"/>
            <a:chOff x="1118234" y="283725"/>
            <a:chExt cx="2090820" cy="3682200"/>
          </a:xfrm>
        </p:grpSpPr>
        <p:sp>
          <p:nvSpPr>
            <p:cNvPr id="287" name="Google Shape;287;p40"/>
            <p:cNvSpPr/>
            <p:nvPr/>
          </p:nvSpPr>
          <p:spPr>
            <a:xfrm>
              <a:off x="1178654" y="283725"/>
              <a:ext cx="2030400" cy="36822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1118234" y="341749"/>
              <a:ext cx="2048100" cy="79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24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1225925" y="552408"/>
              <a:ext cx="1815000" cy="31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245A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Randomization</a:t>
              </a:r>
              <a:endParaRPr b="1" sz="1600">
                <a:solidFill>
                  <a:srgbClr val="3245A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225944" y="1521807"/>
              <a:ext cx="1922700" cy="21303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Randomization checks were statistically significant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Result of sending survey to people we know (college students aged 18-24)</a:t>
              </a:r>
              <a:endPara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40"/>
            <p:cNvSpPr/>
            <p:nvPr/>
          </p:nvSpPr>
          <p:spPr>
            <a:xfrm rot="5400000">
              <a:off x="1938882" y="11163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ctrTitle"/>
          </p:nvPr>
        </p:nvSpPr>
        <p:spPr>
          <a:xfrm>
            <a:off x="811450" y="1354225"/>
            <a:ext cx="58809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575" y="1678425"/>
            <a:ext cx="4785075" cy="22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/>
        </p:nvSpPr>
        <p:spPr>
          <a:xfrm>
            <a:off x="966653" y="1316020"/>
            <a:ext cx="236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7051511" y="2168674"/>
            <a:ext cx="89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8" name="Google Shape;98;p26"/>
          <p:cNvSpPr txBox="1"/>
          <p:nvPr/>
        </p:nvSpPr>
        <p:spPr>
          <a:xfrm>
            <a:off x="4198176" y="3686230"/>
            <a:ext cx="69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9" name="Google Shape;99;p26"/>
          <p:cNvSpPr txBox="1"/>
          <p:nvPr/>
        </p:nvSpPr>
        <p:spPr>
          <a:xfrm>
            <a:off x="5545909" y="3686230"/>
            <a:ext cx="957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0" name="Google Shape;100;p26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Research Question 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26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6"/>
          <p:cNvSpPr/>
          <p:nvPr/>
        </p:nvSpPr>
        <p:spPr>
          <a:xfrm>
            <a:off x="743975" y="1104300"/>
            <a:ext cx="7607400" cy="856500"/>
          </a:xfrm>
          <a:prstGeom prst="rect">
            <a:avLst/>
          </a:prstGeom>
          <a:solidFill>
            <a:srgbClr val="324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 txBox="1"/>
          <p:nvPr/>
        </p:nvSpPr>
        <p:spPr>
          <a:xfrm>
            <a:off x="920097" y="1378650"/>
            <a:ext cx="710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People Choose Flights With Lower Emission Rates?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6"/>
          <p:cNvSpPr txBox="1"/>
          <p:nvPr/>
        </p:nvSpPr>
        <p:spPr>
          <a:xfrm>
            <a:off x="465600" y="2388200"/>
            <a:ext cx="8279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we chose this project: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Air travel is one of the most polluting industries in the world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we are passionate about wanting to reduce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environmental impacts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fly often for leisure and will fly for work in our future careers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025" y="2276375"/>
            <a:ext cx="80238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966653" y="1316020"/>
            <a:ext cx="236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7051511" y="2168674"/>
            <a:ext cx="89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2" name="Google Shape;112;p27"/>
          <p:cNvSpPr txBox="1"/>
          <p:nvPr/>
        </p:nvSpPr>
        <p:spPr>
          <a:xfrm>
            <a:off x="4198176" y="3686230"/>
            <a:ext cx="69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3" name="Google Shape;113;p27"/>
          <p:cNvSpPr txBox="1"/>
          <p:nvPr/>
        </p:nvSpPr>
        <p:spPr>
          <a:xfrm>
            <a:off x="5545909" y="3686230"/>
            <a:ext cx="957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4" name="Google Shape;114;p27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Hypothesis 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7"/>
          <p:cNvSpPr txBox="1"/>
          <p:nvPr/>
        </p:nvSpPr>
        <p:spPr>
          <a:xfrm>
            <a:off x="432450" y="1321575"/>
            <a:ext cx="8279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variance in the proportion of individuals opting for the eco-friendly flight when given two flights of comparable price, destination, and time, with one featuring an emissions label?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Hypothesis: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Emissions information will make a statistically significant positive difference in influencing people’s flight choices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9" y="3686225"/>
            <a:ext cx="4356672" cy="768375"/>
          </a:xfrm>
          <a:prstGeom prst="rect">
            <a:avLst/>
          </a:prstGeom>
          <a:noFill/>
          <a:ln cap="flat" cmpd="sng" w="9525">
            <a:solidFill>
              <a:srgbClr val="324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975" y="3686226"/>
            <a:ext cx="4400751" cy="768375"/>
          </a:xfrm>
          <a:prstGeom prst="rect">
            <a:avLst/>
          </a:prstGeom>
          <a:noFill/>
          <a:ln cap="flat" cmpd="sng" w="9525">
            <a:solidFill>
              <a:srgbClr val="324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7"/>
          <p:cNvSpPr/>
          <p:nvPr/>
        </p:nvSpPr>
        <p:spPr>
          <a:xfrm>
            <a:off x="7541550" y="4142000"/>
            <a:ext cx="1136700" cy="22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3144050" y="4142000"/>
            <a:ext cx="957300" cy="2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966653" y="1316020"/>
            <a:ext cx="236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7051511" y="2168674"/>
            <a:ext cx="89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7" name="Google Shape;127;p28"/>
          <p:cNvSpPr txBox="1"/>
          <p:nvPr/>
        </p:nvSpPr>
        <p:spPr>
          <a:xfrm>
            <a:off x="4198176" y="3686230"/>
            <a:ext cx="69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8" name="Google Shape;128;p28"/>
          <p:cNvSpPr txBox="1"/>
          <p:nvPr/>
        </p:nvSpPr>
        <p:spPr>
          <a:xfrm>
            <a:off x="5545909" y="3686230"/>
            <a:ext cx="957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9" name="Google Shape;129;p28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28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8"/>
          <p:cNvSpPr txBox="1"/>
          <p:nvPr/>
        </p:nvSpPr>
        <p:spPr>
          <a:xfrm>
            <a:off x="1135550" y="1984825"/>
            <a:ext cx="77118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Treatment Group: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Presented with 2 options for 15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flights, one of the options for each choice had a lower emissions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label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Group: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Presented with the exact same options as the treatment for 15 flights, but none of the options had emissions labels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1119050" y="1182775"/>
            <a:ext cx="774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Online Qualtrics Survey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1163813"/>
            <a:ext cx="467525" cy="4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93" y="19361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93" y="27375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/>
        </p:nvSpPr>
        <p:spPr>
          <a:xfrm>
            <a:off x="1119050" y="4111050"/>
            <a:ext cx="7630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Unit of Randomization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Respondent level using Qualtrics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survey flow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88" y="403787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9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9"/>
          <p:cNvSpPr txBox="1"/>
          <p:nvPr/>
        </p:nvSpPr>
        <p:spPr>
          <a:xfrm>
            <a:off x="465600" y="1168400"/>
            <a:ext cx="77118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Removed 3 incomplete responses, the rest were usable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Reformatted the dataset so that each row represented one respondent’s answer to one flight question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115 respondents and 15 questions in the survey, there are 1,725 rows in the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Manually added columns for flight information into the dataset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Converted categorical variables to dummies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173650" y="1027838"/>
            <a:ext cx="607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245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2500">
              <a:solidFill>
                <a:srgbClr val="3245A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153550" y="1636875"/>
            <a:ext cx="647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245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2500">
              <a:solidFill>
                <a:srgbClr val="3245A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153550" y="3302100"/>
            <a:ext cx="647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245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2500">
              <a:solidFill>
                <a:srgbClr val="3245A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153550" y="3960200"/>
            <a:ext cx="647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245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04</a:t>
            </a:r>
            <a:endParaRPr sz="2500">
              <a:solidFill>
                <a:srgbClr val="3245A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508090" y="1901095"/>
            <a:ext cx="236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6769849" y="2372749"/>
            <a:ext cx="89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5" name="Google Shape;155;p30"/>
          <p:cNvSpPr txBox="1"/>
          <p:nvPr/>
        </p:nvSpPr>
        <p:spPr>
          <a:xfrm>
            <a:off x="5264246" y="3890305"/>
            <a:ext cx="957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6" name="Google Shape;156;p30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in Our Dataset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30"/>
          <p:cNvSpPr txBox="1"/>
          <p:nvPr/>
        </p:nvSpPr>
        <p:spPr>
          <a:xfrm>
            <a:off x="3183297" y="1901094"/>
            <a:ext cx="2091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30"/>
          <p:cNvGrpSpPr/>
          <p:nvPr/>
        </p:nvGrpSpPr>
        <p:grpSpPr>
          <a:xfrm>
            <a:off x="3017700" y="1301250"/>
            <a:ext cx="2474479" cy="3352275"/>
            <a:chOff x="1118234" y="283725"/>
            <a:chExt cx="2090814" cy="3682200"/>
          </a:xfrm>
        </p:grpSpPr>
        <p:sp>
          <p:nvSpPr>
            <p:cNvPr id="160" name="Google Shape;160;p30"/>
            <p:cNvSpPr/>
            <p:nvPr/>
          </p:nvSpPr>
          <p:spPr>
            <a:xfrm>
              <a:off x="1178648" y="283725"/>
              <a:ext cx="2030400" cy="36822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1118234" y="341749"/>
              <a:ext cx="2048100" cy="79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24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1225925" y="552408"/>
              <a:ext cx="1815000" cy="31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245A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Demographics</a:t>
              </a:r>
              <a:endParaRPr b="1" sz="1600">
                <a:solidFill>
                  <a:srgbClr val="3245A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5400000">
              <a:off x="1938882" y="11163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1225944" y="1521807"/>
              <a:ext cx="1922700" cy="20556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</a:t>
              </a: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Age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Gender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Education Level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Household Income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5" name="Google Shape;165;p30"/>
          <p:cNvGrpSpPr/>
          <p:nvPr/>
        </p:nvGrpSpPr>
        <p:grpSpPr>
          <a:xfrm>
            <a:off x="5635674" y="1301250"/>
            <a:ext cx="3187446" cy="3352275"/>
            <a:chOff x="1118234" y="283725"/>
            <a:chExt cx="2090814" cy="3682200"/>
          </a:xfrm>
        </p:grpSpPr>
        <p:sp>
          <p:nvSpPr>
            <p:cNvPr id="166" name="Google Shape;166;p30"/>
            <p:cNvSpPr/>
            <p:nvPr/>
          </p:nvSpPr>
          <p:spPr>
            <a:xfrm>
              <a:off x="1178648" y="283725"/>
              <a:ext cx="2030400" cy="36822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1118234" y="341749"/>
              <a:ext cx="2048100" cy="79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24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1225925" y="552408"/>
              <a:ext cx="1815000" cy="31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245A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Flight Info</a:t>
              </a:r>
              <a:endParaRPr b="1" sz="1600">
                <a:solidFill>
                  <a:srgbClr val="3245A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rot="5400000">
              <a:off x="1938882" y="11163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1225942" y="1521807"/>
              <a:ext cx="1922700" cy="21006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(both eco &amp; non-eco)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Price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Airline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Departure &amp; Arrival Airport 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Hour of Departure &amp; Arrival</a:t>
              </a:r>
              <a:endParaRPr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Flight Length (min)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1" name="Google Shape;171;p30"/>
          <p:cNvGrpSpPr/>
          <p:nvPr/>
        </p:nvGrpSpPr>
        <p:grpSpPr>
          <a:xfrm>
            <a:off x="320865" y="1301250"/>
            <a:ext cx="2553310" cy="3352275"/>
            <a:chOff x="1118234" y="283725"/>
            <a:chExt cx="2090820" cy="3682200"/>
          </a:xfrm>
        </p:grpSpPr>
        <p:sp>
          <p:nvSpPr>
            <p:cNvPr id="172" name="Google Shape;172;p30"/>
            <p:cNvSpPr/>
            <p:nvPr/>
          </p:nvSpPr>
          <p:spPr>
            <a:xfrm>
              <a:off x="1178654" y="283725"/>
              <a:ext cx="2030400" cy="36822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1118234" y="341749"/>
              <a:ext cx="2048100" cy="79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24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1225925" y="552408"/>
              <a:ext cx="1815000" cy="31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245A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Variables:</a:t>
              </a:r>
              <a:endParaRPr b="1" sz="1600">
                <a:solidFill>
                  <a:srgbClr val="3245A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1225944" y="1521807"/>
              <a:ext cx="1922700" cy="2130300"/>
            </a:xfrm>
            <a:prstGeom prst="rect">
              <a:avLst/>
            </a:prstGeom>
            <a:solidFill>
              <a:srgbClr val="3245A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</a:t>
              </a: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Treatment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Choice_eco_friendly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5400000">
              <a:off x="1938882" y="111639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Survey Respondent Demographics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31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3" name="Google Shape;183;p31"/>
          <p:cNvGraphicFramePr/>
          <p:nvPr/>
        </p:nvGraphicFramePr>
        <p:xfrm>
          <a:off x="465600" y="107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1767925"/>
                <a:gridCol w="1525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 of Usable Responses</a:t>
                      </a:r>
                      <a:endParaRPr b="1"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45A5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Treatment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Control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56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115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31"/>
          <p:cNvGraphicFramePr/>
          <p:nvPr/>
        </p:nvGraphicFramePr>
        <p:xfrm>
          <a:off x="4572000" y="1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1767925"/>
                <a:gridCol w="1525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</a:t>
                      </a:r>
                      <a:endParaRPr b="1"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45A5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Under 18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.9%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18-24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90.4%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25-34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2.6%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35-44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45-54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2.6%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55-64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2.6%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65+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.9%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31"/>
          <p:cNvGraphicFramePr/>
          <p:nvPr/>
        </p:nvGraphicFramePr>
        <p:xfrm>
          <a:off x="465600" y="28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1767925"/>
                <a:gridCol w="1525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Gender</a:t>
                      </a:r>
                      <a:endParaRPr b="1"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45A5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Female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Male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43.5%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Non-Binary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.9%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Prefer not to say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2.6%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Survey Respondent Demographics (cont.)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32"/>
          <p:cNvCxnSpPr/>
          <p:nvPr/>
        </p:nvCxnSpPr>
        <p:spPr>
          <a:xfrm>
            <a:off x="465600" y="8964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2" name="Google Shape;192;p32"/>
          <p:cNvGraphicFramePr/>
          <p:nvPr/>
        </p:nvGraphicFramePr>
        <p:xfrm>
          <a:off x="465600" y="9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1767925"/>
                <a:gridCol w="1525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Education Level</a:t>
                      </a:r>
                      <a:endParaRPr b="1"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45A5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Less than high school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1.7%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 school graduate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4.3%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Some college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39.1%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year degree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.9%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year degree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46.1%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Professional degree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Doctorate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.9%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32"/>
          <p:cNvGraphicFramePr/>
          <p:nvPr/>
        </p:nvGraphicFramePr>
        <p:xfrm>
          <a:off x="4642850" y="9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{6FF99D9D-D479-479F-AE0D-40C5CDB10B97}</a:tableStyleId>
              </a:tblPr>
              <a:tblGrid>
                <a:gridCol w="1883650"/>
                <a:gridCol w="16248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Household Income</a:t>
                      </a:r>
                      <a:endParaRPr b="1" sz="15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45A5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$0-$29,999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16.5%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$30,000-$59,999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$60,000-$89,999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10.4%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$90,000-$119,999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14.8%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$120,000+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Prefer not to say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12.2%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EFF">
            <a:alpha val="36710"/>
          </a:srgbClr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465600" y="32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ATE Suggests a Strong Positive Effect of Labels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33"/>
          <p:cNvCxnSpPr/>
          <p:nvPr/>
        </p:nvCxnSpPr>
        <p:spPr>
          <a:xfrm>
            <a:off x="465600" y="888325"/>
            <a:ext cx="8212800" cy="8100"/>
          </a:xfrm>
          <a:prstGeom prst="straightConnector1">
            <a:avLst/>
          </a:prstGeom>
          <a:noFill/>
          <a:ln cap="flat" cmpd="sng" w="28575">
            <a:solidFill>
              <a:srgbClr val="324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3"/>
          <p:cNvSpPr txBox="1"/>
          <p:nvPr/>
        </p:nvSpPr>
        <p:spPr>
          <a:xfrm>
            <a:off x="330875" y="1127950"/>
            <a:ext cx="83475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465600" y="1033025"/>
            <a:ext cx="7711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Measures the difference in the likelihood of choosing eco-friendly flights between the treated group (with emission labels) and the control group (without emission labels)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554275" y="2481950"/>
            <a:ext cx="1703400" cy="1191300"/>
          </a:xfrm>
          <a:prstGeom prst="ellipse">
            <a:avLst/>
          </a:prstGeom>
          <a:solidFill>
            <a:srgbClr val="D2DEFF">
              <a:alpha val="36710"/>
            </a:srgbClr>
          </a:solidFill>
          <a:ln cap="flat" cmpd="sng" w="28575">
            <a:solidFill>
              <a:srgbClr val="3245A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3862375" y="2791250"/>
            <a:ext cx="108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7.5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550075" y="4059700"/>
            <a:ext cx="77118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Presence of an eco-friendly label on a flight option 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increases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probability that a person will choose that flight by 7.5 percentage points on average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6190">
            <a:off x="2786425" y="1887645"/>
            <a:ext cx="1521549" cy="15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r Graph Infographics by Slidesgo">
  <a:themeElements>
    <a:clrScheme name="Simple Light">
      <a:dk1>
        <a:srgbClr val="000000"/>
      </a:dk1>
      <a:lt1>
        <a:srgbClr val="0C174F"/>
      </a:lt1>
      <a:dk2>
        <a:srgbClr val="3245A4"/>
      </a:dk2>
      <a:lt2>
        <a:srgbClr val="4563FF"/>
      </a:lt2>
      <a:accent1>
        <a:srgbClr val="A1B1FF"/>
      </a:accent1>
      <a:accent2>
        <a:srgbClr val="D2D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