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5" r:id="rId6"/>
    <p:sldId id="312" r:id="rId7"/>
    <p:sldId id="300" r:id="rId8"/>
    <p:sldId id="302" r:id="rId9"/>
    <p:sldId id="317" r:id="rId10"/>
    <p:sldId id="313" r:id="rId11"/>
    <p:sldId id="303" r:id="rId12"/>
    <p:sldId id="316" r:id="rId13"/>
    <p:sldId id="314" r:id="rId14"/>
    <p:sldId id="301" r:id="rId15"/>
    <p:sldId id="315" r:id="rId16"/>
    <p:sldId id="309" r:id="rId17"/>
    <p:sldId id="311" r:id="rId18"/>
    <p:sldId id="310" r:id="rId19"/>
    <p:sldId id="304" r:id="rId20"/>
    <p:sldId id="306" r:id="rId21"/>
    <p:sldId id="307" r:id="rId22"/>
    <p:sldId id="318" r:id="rId23"/>
    <p:sldId id="30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44" autoAdjust="0"/>
    <p:restoredTop sz="94619" autoAdjust="0"/>
  </p:normalViewPr>
  <p:slideViewPr>
    <p:cSldViewPr snapToGrid="0">
      <p:cViewPr>
        <p:scale>
          <a:sx n="125" d="100"/>
          <a:sy n="125" d="100"/>
        </p:scale>
        <p:origin x="1986"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XMT School</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Teaching done right</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406B-C95C-4C48-A3C5-12826592C0B8}"/>
              </a:ext>
            </a:extLst>
          </p:cNvPr>
          <p:cNvSpPr>
            <a:spLocks noGrp="1"/>
          </p:cNvSpPr>
          <p:nvPr>
            <p:ph type="title"/>
          </p:nvPr>
        </p:nvSpPr>
        <p:spPr/>
        <p:txBody>
          <a:bodyPr/>
          <a:lstStyle/>
          <a:p>
            <a:r>
              <a:rPr lang="en-GB" dirty="0"/>
              <a:t>The app - Packages</a:t>
            </a:r>
          </a:p>
        </p:txBody>
      </p:sp>
      <p:sp>
        <p:nvSpPr>
          <p:cNvPr id="3" name="Content Placeholder 2">
            <a:extLst>
              <a:ext uri="{FF2B5EF4-FFF2-40B4-BE49-F238E27FC236}">
                <a16:creationId xmlns:a16="http://schemas.microsoft.com/office/drawing/2014/main" id="{C6AD9072-4670-4AD5-A369-9B24C770EEB9}"/>
              </a:ext>
            </a:extLst>
          </p:cNvPr>
          <p:cNvSpPr>
            <a:spLocks noGrp="1"/>
          </p:cNvSpPr>
          <p:nvPr>
            <p:ph idx="1"/>
          </p:nvPr>
        </p:nvSpPr>
        <p:spPr/>
        <p:txBody>
          <a:bodyPr/>
          <a:lstStyle/>
          <a:p>
            <a:r>
              <a:rPr lang="en-GB" dirty="0"/>
              <a:t>Here are the used </a:t>
            </a:r>
            <a:r>
              <a:rPr lang="en-GB" dirty="0" err="1"/>
              <a:t>Nuget</a:t>
            </a:r>
            <a:r>
              <a:rPr lang="en-GB" dirty="0"/>
              <a:t> packages for the app:</a:t>
            </a:r>
          </a:p>
          <a:p>
            <a:endParaRPr lang="en-GB" b="1" dirty="0"/>
          </a:p>
          <a:p>
            <a:pPr lvl="1">
              <a:buFont typeface="Arial" panose="020B0604020202020204" pitchFamily="34" charset="0"/>
              <a:buChar char="•"/>
            </a:pPr>
            <a:r>
              <a:rPr lang="en-GB" dirty="0" err="1"/>
              <a:t>ModernWpfUI</a:t>
            </a:r>
            <a:r>
              <a:rPr lang="en-GB" dirty="0"/>
              <a:t> – Allows for a much more modern metro theme as opposed to the default classic theme.</a:t>
            </a:r>
          </a:p>
          <a:p>
            <a:pPr lvl="1">
              <a:buFont typeface="Arial" panose="020B0604020202020204" pitchFamily="34" charset="0"/>
              <a:buChar char="•"/>
            </a:pPr>
            <a:r>
              <a:rPr lang="en-GB" dirty="0" err="1"/>
              <a:t>Newtonsoft.Json</a:t>
            </a:r>
            <a:r>
              <a:rPr lang="en-GB" dirty="0"/>
              <a:t> – Allows for conversion of types to Json and vice-versa for the communication API.</a:t>
            </a:r>
          </a:p>
          <a:p>
            <a:endParaRPr lang="en-GB" dirty="0"/>
          </a:p>
        </p:txBody>
      </p:sp>
    </p:spTree>
    <p:extLst>
      <p:ext uri="{BB962C8B-B14F-4D97-AF65-F5344CB8AC3E}">
        <p14:creationId xmlns:p14="http://schemas.microsoft.com/office/powerpoint/2010/main" val="1321072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4177-04D4-444C-8D54-C8E9DAA0560F}"/>
              </a:ext>
            </a:extLst>
          </p:cNvPr>
          <p:cNvSpPr>
            <a:spLocks noGrp="1"/>
          </p:cNvSpPr>
          <p:nvPr>
            <p:ph type="title"/>
          </p:nvPr>
        </p:nvSpPr>
        <p:spPr/>
        <p:txBody>
          <a:bodyPr/>
          <a:lstStyle/>
          <a:p>
            <a:r>
              <a:rPr lang="en-GB" dirty="0"/>
              <a:t>The API</a:t>
            </a:r>
          </a:p>
        </p:txBody>
      </p:sp>
      <p:sp>
        <p:nvSpPr>
          <p:cNvPr id="3" name="Content Placeholder 2">
            <a:extLst>
              <a:ext uri="{FF2B5EF4-FFF2-40B4-BE49-F238E27FC236}">
                <a16:creationId xmlns:a16="http://schemas.microsoft.com/office/drawing/2014/main" id="{02F2780C-761D-42FE-95E0-A83D2DA03ADA}"/>
              </a:ext>
            </a:extLst>
          </p:cNvPr>
          <p:cNvSpPr>
            <a:spLocks noGrp="1"/>
          </p:cNvSpPr>
          <p:nvPr>
            <p:ph idx="1"/>
          </p:nvPr>
        </p:nvSpPr>
        <p:spPr/>
        <p:txBody>
          <a:bodyPr/>
          <a:lstStyle/>
          <a:p>
            <a:r>
              <a:rPr lang="en-GB" dirty="0"/>
              <a:t>Everything you see on the front-end goes through the API.</a:t>
            </a:r>
          </a:p>
          <a:p>
            <a:r>
              <a:rPr lang="en-GB" dirty="0"/>
              <a:t>Whether it’s something as simple as logging in or something as big as creating a new test, the API is the middle-man between the front-end and the database.</a:t>
            </a:r>
          </a:p>
          <a:p>
            <a:r>
              <a:rPr lang="en-GB" dirty="0"/>
              <a:t>It’s needless to say that a program with such an important role in the project needs to do its tasks securely and efficiently.</a:t>
            </a:r>
          </a:p>
          <a:p>
            <a:r>
              <a:rPr lang="en-GB" dirty="0"/>
              <a:t>Thus, the API was built with security and efficiency in mind before everything else.</a:t>
            </a:r>
          </a:p>
          <a:p>
            <a:r>
              <a:rPr lang="en-GB" dirty="0"/>
              <a:t>But that’s not to say that it’s incapable of advanced tasks, as it can handle highly complex and detailed sets of instructions.</a:t>
            </a:r>
          </a:p>
        </p:txBody>
      </p:sp>
    </p:spTree>
    <p:extLst>
      <p:ext uri="{BB962C8B-B14F-4D97-AF65-F5344CB8AC3E}">
        <p14:creationId xmlns:p14="http://schemas.microsoft.com/office/powerpoint/2010/main" val="3926469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406B-C95C-4C48-A3C5-12826592C0B8}"/>
              </a:ext>
            </a:extLst>
          </p:cNvPr>
          <p:cNvSpPr>
            <a:spLocks noGrp="1"/>
          </p:cNvSpPr>
          <p:nvPr>
            <p:ph type="title"/>
          </p:nvPr>
        </p:nvSpPr>
        <p:spPr/>
        <p:txBody>
          <a:bodyPr/>
          <a:lstStyle/>
          <a:p>
            <a:r>
              <a:rPr lang="en-GB" dirty="0"/>
              <a:t>The API - Packages</a:t>
            </a:r>
          </a:p>
        </p:txBody>
      </p:sp>
      <p:sp>
        <p:nvSpPr>
          <p:cNvPr id="3" name="Content Placeholder 2">
            <a:extLst>
              <a:ext uri="{FF2B5EF4-FFF2-40B4-BE49-F238E27FC236}">
                <a16:creationId xmlns:a16="http://schemas.microsoft.com/office/drawing/2014/main" id="{C6AD9072-4670-4AD5-A369-9B24C770EEB9}"/>
              </a:ext>
            </a:extLst>
          </p:cNvPr>
          <p:cNvSpPr>
            <a:spLocks noGrp="1"/>
          </p:cNvSpPr>
          <p:nvPr>
            <p:ph idx="1"/>
          </p:nvPr>
        </p:nvSpPr>
        <p:spPr/>
        <p:txBody>
          <a:bodyPr>
            <a:normAutofit/>
          </a:bodyPr>
          <a:lstStyle/>
          <a:p>
            <a:r>
              <a:rPr lang="en-GB" dirty="0"/>
              <a:t>Here’s a list of the </a:t>
            </a:r>
            <a:r>
              <a:rPr lang="en-GB" dirty="0" err="1"/>
              <a:t>Nuget</a:t>
            </a:r>
            <a:r>
              <a:rPr lang="en-GB" dirty="0"/>
              <a:t> packages used in the API:</a:t>
            </a:r>
          </a:p>
          <a:p>
            <a:endParaRPr lang="en-GB" dirty="0"/>
          </a:p>
          <a:p>
            <a:pPr lvl="1">
              <a:buFont typeface="Arial" panose="020B0604020202020204" pitchFamily="34" charset="0"/>
              <a:buChar char="•"/>
            </a:pPr>
            <a:r>
              <a:rPr lang="en-GB" dirty="0"/>
              <a:t> </a:t>
            </a:r>
            <a:r>
              <a:rPr lang="en-GB" dirty="0" err="1"/>
              <a:t>Swashbuckle.AspNetCore</a:t>
            </a:r>
            <a:r>
              <a:rPr lang="en-GB" dirty="0"/>
              <a:t> – Used for the Swagger API</a:t>
            </a:r>
          </a:p>
          <a:p>
            <a:pPr lvl="1">
              <a:buFont typeface="Arial" panose="020B0604020202020204" pitchFamily="34" charset="0"/>
              <a:buChar char="•"/>
            </a:pPr>
            <a:r>
              <a:rPr lang="en-GB" dirty="0" err="1"/>
              <a:t>Microsoft.EntityFrameworkCore</a:t>
            </a:r>
            <a:r>
              <a:rPr lang="en-GB" dirty="0"/>
              <a:t> – Used to communicate with the database</a:t>
            </a:r>
          </a:p>
          <a:p>
            <a:pPr lvl="1">
              <a:buFont typeface="Arial" panose="020B0604020202020204" pitchFamily="34" charset="0"/>
              <a:buChar char="•"/>
            </a:pPr>
            <a:r>
              <a:rPr lang="en-GB" dirty="0" err="1"/>
              <a:t>Microsoft.EntityFrameworkCore.SqlServer</a:t>
            </a:r>
            <a:r>
              <a:rPr lang="en-GB" dirty="0"/>
              <a:t> – The database we used was a SQL database</a:t>
            </a:r>
          </a:p>
          <a:p>
            <a:pPr lvl="1">
              <a:buFont typeface="Arial" panose="020B0604020202020204" pitchFamily="34" charset="0"/>
              <a:buChar char="•"/>
            </a:pPr>
            <a:r>
              <a:rPr lang="en-GB" dirty="0" err="1"/>
              <a:t>Microsoft.EntityFrameworkCore.Tools</a:t>
            </a:r>
            <a:r>
              <a:rPr lang="en-GB" dirty="0"/>
              <a:t> – Dependencies</a:t>
            </a:r>
          </a:p>
          <a:p>
            <a:pPr lvl="1">
              <a:buFont typeface="Arial" panose="020B0604020202020204" pitchFamily="34" charset="0"/>
              <a:buChar char="•"/>
            </a:pPr>
            <a:r>
              <a:rPr lang="en-GB" dirty="0" err="1"/>
              <a:t>Microsoft.EntityFrameworkCore.Design</a:t>
            </a:r>
            <a:r>
              <a:rPr lang="en-GB" dirty="0"/>
              <a:t> – Dependencies</a:t>
            </a:r>
          </a:p>
          <a:p>
            <a:pPr lvl="1">
              <a:buFont typeface="Arial" panose="020B0604020202020204" pitchFamily="34" charset="0"/>
              <a:buChar char="•"/>
            </a:pPr>
            <a:r>
              <a:rPr lang="en-GB" dirty="0" err="1"/>
              <a:t>Microsoft.EntityFrameworkCore.Abstractions</a:t>
            </a:r>
            <a:r>
              <a:rPr lang="en-GB" dirty="0"/>
              <a:t> – Dependencies</a:t>
            </a:r>
          </a:p>
          <a:p>
            <a:pPr lvl="1">
              <a:buFont typeface="Arial" panose="020B0604020202020204" pitchFamily="34" charset="0"/>
              <a:buChar char="•"/>
            </a:pPr>
            <a:r>
              <a:rPr lang="en-GB" dirty="0" err="1"/>
              <a:t>MySql.EntityFrameworkCore</a:t>
            </a:r>
            <a:r>
              <a:rPr lang="en-GB" dirty="0"/>
              <a:t> – We used </a:t>
            </a:r>
            <a:r>
              <a:rPr lang="en-GB" dirty="0" err="1"/>
              <a:t>MySql</a:t>
            </a:r>
            <a:r>
              <a:rPr lang="en-GB" dirty="0"/>
              <a:t> for our database software</a:t>
            </a:r>
          </a:p>
          <a:p>
            <a:pPr lvl="1">
              <a:buFont typeface="Arial" panose="020B0604020202020204" pitchFamily="34" charset="0"/>
              <a:buChar char="•"/>
            </a:pPr>
            <a:r>
              <a:rPr lang="en-GB" dirty="0" err="1"/>
              <a:t>MySql.Data</a:t>
            </a:r>
            <a:r>
              <a:rPr lang="en-GB" dirty="0"/>
              <a:t> – Dependencies</a:t>
            </a:r>
          </a:p>
        </p:txBody>
      </p:sp>
    </p:spTree>
    <p:extLst>
      <p:ext uri="{BB962C8B-B14F-4D97-AF65-F5344CB8AC3E}">
        <p14:creationId xmlns:p14="http://schemas.microsoft.com/office/powerpoint/2010/main" val="785808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F4A4-B7FC-4E2E-88F0-64F2EBB7097E}"/>
              </a:ext>
            </a:extLst>
          </p:cNvPr>
          <p:cNvSpPr>
            <a:spLocks noGrp="1"/>
          </p:cNvSpPr>
          <p:nvPr>
            <p:ph type="title"/>
          </p:nvPr>
        </p:nvSpPr>
        <p:spPr/>
        <p:txBody>
          <a:bodyPr/>
          <a:lstStyle/>
          <a:p>
            <a:r>
              <a:rPr lang="en-GB" dirty="0"/>
              <a:t>The API – Login</a:t>
            </a:r>
          </a:p>
        </p:txBody>
      </p:sp>
      <p:pic>
        <p:nvPicPr>
          <p:cNvPr id="8" name="Content Placeholder 7">
            <a:extLst>
              <a:ext uri="{FF2B5EF4-FFF2-40B4-BE49-F238E27FC236}">
                <a16:creationId xmlns:a16="http://schemas.microsoft.com/office/drawing/2014/main" id="{4D2F3447-004C-4395-B952-5C9D70212011}"/>
              </a:ext>
            </a:extLst>
          </p:cNvPr>
          <p:cNvPicPr>
            <a:picLocks noGrp="1" noChangeAspect="1"/>
          </p:cNvPicPr>
          <p:nvPr>
            <p:ph idx="1"/>
          </p:nvPr>
        </p:nvPicPr>
        <p:blipFill>
          <a:blip r:embed="rId2"/>
          <a:stretch>
            <a:fillRect/>
          </a:stretch>
        </p:blipFill>
        <p:spPr>
          <a:xfrm>
            <a:off x="1097280" y="2187870"/>
            <a:ext cx="10058400" cy="682404"/>
          </a:xfrm>
        </p:spPr>
      </p:pic>
    </p:spTree>
    <p:extLst>
      <p:ext uri="{BB962C8B-B14F-4D97-AF65-F5344CB8AC3E}">
        <p14:creationId xmlns:p14="http://schemas.microsoft.com/office/powerpoint/2010/main" val="706730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F4A4-B7FC-4E2E-88F0-64F2EBB7097E}"/>
              </a:ext>
            </a:extLst>
          </p:cNvPr>
          <p:cNvSpPr>
            <a:spLocks noGrp="1"/>
          </p:cNvSpPr>
          <p:nvPr>
            <p:ph type="title"/>
          </p:nvPr>
        </p:nvSpPr>
        <p:spPr/>
        <p:txBody>
          <a:bodyPr/>
          <a:lstStyle/>
          <a:p>
            <a:r>
              <a:rPr lang="en-GB" dirty="0"/>
              <a:t>The API – Tests</a:t>
            </a:r>
          </a:p>
        </p:txBody>
      </p:sp>
      <p:pic>
        <p:nvPicPr>
          <p:cNvPr id="5" name="Picture 4">
            <a:extLst>
              <a:ext uri="{FF2B5EF4-FFF2-40B4-BE49-F238E27FC236}">
                <a16:creationId xmlns:a16="http://schemas.microsoft.com/office/drawing/2014/main" id="{F2241328-E463-4683-AEB8-81D0DD3AD1A9}"/>
              </a:ext>
            </a:extLst>
          </p:cNvPr>
          <p:cNvPicPr>
            <a:picLocks noChangeAspect="1"/>
          </p:cNvPicPr>
          <p:nvPr/>
        </p:nvPicPr>
        <p:blipFill>
          <a:blip r:embed="rId2"/>
          <a:stretch>
            <a:fillRect/>
          </a:stretch>
        </p:blipFill>
        <p:spPr>
          <a:xfrm>
            <a:off x="2087880" y="2101611"/>
            <a:ext cx="8012430" cy="3961201"/>
          </a:xfrm>
          <a:prstGeom prst="rect">
            <a:avLst/>
          </a:prstGeom>
        </p:spPr>
      </p:pic>
    </p:spTree>
    <p:extLst>
      <p:ext uri="{BB962C8B-B14F-4D97-AF65-F5344CB8AC3E}">
        <p14:creationId xmlns:p14="http://schemas.microsoft.com/office/powerpoint/2010/main" val="4094485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31F6F1B-2087-4434-BD25-4BA726E4D929}"/>
              </a:ext>
            </a:extLst>
          </p:cNvPr>
          <p:cNvPicPr>
            <a:picLocks noChangeAspect="1"/>
          </p:cNvPicPr>
          <p:nvPr/>
        </p:nvPicPr>
        <p:blipFill>
          <a:blip r:embed="rId2"/>
          <a:stretch>
            <a:fillRect/>
          </a:stretch>
        </p:blipFill>
        <p:spPr>
          <a:xfrm>
            <a:off x="1097280" y="2187870"/>
            <a:ext cx="10058400" cy="2222642"/>
          </a:xfrm>
          <a:prstGeom prst="rect">
            <a:avLst/>
          </a:prstGeom>
        </p:spPr>
      </p:pic>
      <p:sp>
        <p:nvSpPr>
          <p:cNvPr id="2" name="Title 1">
            <a:extLst>
              <a:ext uri="{FF2B5EF4-FFF2-40B4-BE49-F238E27FC236}">
                <a16:creationId xmlns:a16="http://schemas.microsoft.com/office/drawing/2014/main" id="{F599F4A4-B7FC-4E2E-88F0-64F2EBB7097E}"/>
              </a:ext>
            </a:extLst>
          </p:cNvPr>
          <p:cNvSpPr>
            <a:spLocks noGrp="1"/>
          </p:cNvSpPr>
          <p:nvPr>
            <p:ph type="title"/>
          </p:nvPr>
        </p:nvSpPr>
        <p:spPr/>
        <p:txBody>
          <a:bodyPr/>
          <a:lstStyle/>
          <a:p>
            <a:r>
              <a:rPr lang="en-GB" dirty="0"/>
              <a:t>The API – Users</a:t>
            </a:r>
          </a:p>
        </p:txBody>
      </p:sp>
    </p:spTree>
    <p:extLst>
      <p:ext uri="{BB962C8B-B14F-4D97-AF65-F5344CB8AC3E}">
        <p14:creationId xmlns:p14="http://schemas.microsoft.com/office/powerpoint/2010/main" val="1180169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F28C8-A7F9-4981-BFD6-F6C6F4752D19}"/>
              </a:ext>
            </a:extLst>
          </p:cNvPr>
          <p:cNvSpPr>
            <a:spLocks noGrp="1"/>
          </p:cNvSpPr>
          <p:nvPr>
            <p:ph type="title"/>
          </p:nvPr>
        </p:nvSpPr>
        <p:spPr/>
        <p:txBody>
          <a:bodyPr/>
          <a:lstStyle/>
          <a:p>
            <a:r>
              <a:rPr lang="en-GB" dirty="0"/>
              <a:t>The database</a:t>
            </a:r>
          </a:p>
        </p:txBody>
      </p:sp>
      <p:sp>
        <p:nvSpPr>
          <p:cNvPr id="3" name="Content Placeholder 2">
            <a:extLst>
              <a:ext uri="{FF2B5EF4-FFF2-40B4-BE49-F238E27FC236}">
                <a16:creationId xmlns:a16="http://schemas.microsoft.com/office/drawing/2014/main" id="{20879A2C-97FA-4BBD-B4A0-D9B6ACA11885}"/>
              </a:ext>
            </a:extLst>
          </p:cNvPr>
          <p:cNvSpPr>
            <a:spLocks noGrp="1"/>
          </p:cNvSpPr>
          <p:nvPr>
            <p:ph idx="1"/>
          </p:nvPr>
        </p:nvSpPr>
        <p:spPr/>
        <p:txBody>
          <a:bodyPr/>
          <a:lstStyle/>
          <a:p>
            <a:r>
              <a:rPr lang="en-GB" dirty="0"/>
              <a:t>The database is where all the data is saved, which won’t surprise anybody, but the way it is saved is what’s important.</a:t>
            </a:r>
          </a:p>
          <a:p>
            <a:r>
              <a:rPr lang="en-GB" dirty="0"/>
              <a:t>Here in XMT, we use conventional methods of storing data in a properly structured way in a database, and that is because we use Entity Framework to manage the structure of our tables.</a:t>
            </a:r>
          </a:p>
          <a:p>
            <a:r>
              <a:rPr lang="en-GB" dirty="0"/>
              <a:t>This helps keeping the database secure, consistent, clear to use and efficient.</a:t>
            </a:r>
          </a:p>
        </p:txBody>
      </p:sp>
    </p:spTree>
    <p:extLst>
      <p:ext uri="{BB962C8B-B14F-4D97-AF65-F5344CB8AC3E}">
        <p14:creationId xmlns:p14="http://schemas.microsoft.com/office/powerpoint/2010/main" val="363219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479E-00E6-425D-95C4-BD9867F7318E}"/>
              </a:ext>
            </a:extLst>
          </p:cNvPr>
          <p:cNvSpPr>
            <a:spLocks noGrp="1"/>
          </p:cNvSpPr>
          <p:nvPr>
            <p:ph type="title"/>
          </p:nvPr>
        </p:nvSpPr>
        <p:spPr/>
        <p:txBody>
          <a:bodyPr/>
          <a:lstStyle/>
          <a:p>
            <a:r>
              <a:rPr lang="en-GB" dirty="0"/>
              <a:t>The ones behind it all</a:t>
            </a:r>
          </a:p>
        </p:txBody>
      </p:sp>
      <p:sp>
        <p:nvSpPr>
          <p:cNvPr id="3" name="Content Placeholder 2">
            <a:extLst>
              <a:ext uri="{FF2B5EF4-FFF2-40B4-BE49-F238E27FC236}">
                <a16:creationId xmlns:a16="http://schemas.microsoft.com/office/drawing/2014/main" id="{501A01EE-73F7-4E5E-99B3-FFB7DA9C4925}"/>
              </a:ext>
            </a:extLst>
          </p:cNvPr>
          <p:cNvSpPr>
            <a:spLocks noGrp="1"/>
          </p:cNvSpPr>
          <p:nvPr>
            <p:ph idx="1"/>
          </p:nvPr>
        </p:nvSpPr>
        <p:spPr/>
        <p:txBody>
          <a:bodyPr/>
          <a:lstStyle/>
          <a:p>
            <a:r>
              <a:rPr lang="en-GB" dirty="0"/>
              <a:t>A project can’t exist without the people who made it.</a:t>
            </a:r>
          </a:p>
          <a:p>
            <a:r>
              <a:rPr lang="en-GB" dirty="0"/>
              <a:t>This project was made by Shimon Levy and Alon Turgeman.</a:t>
            </a:r>
          </a:p>
          <a:p>
            <a:r>
              <a:rPr lang="en-GB" dirty="0"/>
              <a:t>While Shimon primarily focused on the back-end, Alon focused on the front-end.</a:t>
            </a:r>
          </a:p>
          <a:p>
            <a:r>
              <a:rPr lang="en-GB" dirty="0"/>
              <a:t>But in the end the both of them had to intervene in either part of the project to ensure proper compatibility.</a:t>
            </a:r>
          </a:p>
        </p:txBody>
      </p:sp>
    </p:spTree>
    <p:extLst>
      <p:ext uri="{BB962C8B-B14F-4D97-AF65-F5344CB8AC3E}">
        <p14:creationId xmlns:p14="http://schemas.microsoft.com/office/powerpoint/2010/main" val="1084487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FD52-E41D-4C7D-A7BA-BD186D7F2605}"/>
              </a:ext>
            </a:extLst>
          </p:cNvPr>
          <p:cNvSpPr>
            <a:spLocks noGrp="1"/>
          </p:cNvSpPr>
          <p:nvPr>
            <p:ph type="title"/>
          </p:nvPr>
        </p:nvSpPr>
        <p:spPr/>
        <p:txBody>
          <a:bodyPr/>
          <a:lstStyle/>
          <a:p>
            <a:r>
              <a:rPr lang="en-GB" dirty="0"/>
              <a:t>To the future &amp; back</a:t>
            </a:r>
          </a:p>
        </p:txBody>
      </p:sp>
      <p:sp>
        <p:nvSpPr>
          <p:cNvPr id="3" name="Content Placeholder 2">
            <a:extLst>
              <a:ext uri="{FF2B5EF4-FFF2-40B4-BE49-F238E27FC236}">
                <a16:creationId xmlns:a16="http://schemas.microsoft.com/office/drawing/2014/main" id="{888CF025-0785-468D-9425-E4AF886BA308}"/>
              </a:ext>
            </a:extLst>
          </p:cNvPr>
          <p:cNvSpPr>
            <a:spLocks noGrp="1"/>
          </p:cNvSpPr>
          <p:nvPr>
            <p:ph idx="1"/>
          </p:nvPr>
        </p:nvSpPr>
        <p:spPr/>
        <p:txBody>
          <a:bodyPr>
            <a:normAutofit fontScale="92500" lnSpcReduction="10000"/>
          </a:bodyPr>
          <a:lstStyle/>
          <a:p>
            <a:r>
              <a:rPr lang="en-GB" dirty="0"/>
              <a:t>Embark on a journey into the future with XMT School, a project that fuses innovation with timeless wisdom.</a:t>
            </a:r>
          </a:p>
          <a:p>
            <a:r>
              <a:rPr lang="en-GB" dirty="0"/>
              <a:t>Designed with the future in mind, our sleek website offers a modern platform for seamless test-taking.</a:t>
            </a:r>
          </a:p>
          <a:p>
            <a:r>
              <a:rPr lang="en-GB" dirty="0"/>
              <a:t>The API, aptly named the intersection of the whole project, acts as the connective tissue, facilitating smooth communication between the website, app, and the heart of it all – our dedicated database.</a:t>
            </a:r>
          </a:p>
          <a:p>
            <a:r>
              <a:rPr lang="en-GB" dirty="0"/>
              <a:t>Here's the secret sauce: although we're all about the future, we cherish the lessons of the past.</a:t>
            </a:r>
          </a:p>
          <a:p>
            <a:r>
              <a:rPr lang="en-GB" dirty="0"/>
              <a:t>XMT School uses the wisdom of yesterday as a guiding light, ensuring that as we evolve, we carry with us the best practices that stand the test of time.</a:t>
            </a:r>
          </a:p>
          <a:p>
            <a:r>
              <a:rPr lang="en-GB" dirty="0"/>
              <a:t>It's not just about progress; it's about creating an educational experience that's rooted in the past yet firmly steps into the future.</a:t>
            </a:r>
          </a:p>
        </p:txBody>
      </p:sp>
    </p:spTree>
    <p:extLst>
      <p:ext uri="{BB962C8B-B14F-4D97-AF65-F5344CB8AC3E}">
        <p14:creationId xmlns:p14="http://schemas.microsoft.com/office/powerpoint/2010/main" val="361042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7D328-A28B-49E7-BDAD-F5C8BABFEEFB}"/>
              </a:ext>
            </a:extLst>
          </p:cNvPr>
          <p:cNvSpPr>
            <a:spLocks noGrp="1"/>
          </p:cNvSpPr>
          <p:nvPr>
            <p:ph type="title"/>
          </p:nvPr>
        </p:nvSpPr>
        <p:spPr/>
        <p:txBody>
          <a:bodyPr/>
          <a:lstStyle/>
          <a:p>
            <a:r>
              <a:rPr lang="en-GB" dirty="0"/>
              <a:t>Bonuses</a:t>
            </a:r>
          </a:p>
        </p:txBody>
      </p:sp>
      <p:sp>
        <p:nvSpPr>
          <p:cNvPr id="3" name="Content Placeholder 2">
            <a:extLst>
              <a:ext uri="{FF2B5EF4-FFF2-40B4-BE49-F238E27FC236}">
                <a16:creationId xmlns:a16="http://schemas.microsoft.com/office/drawing/2014/main" id="{1AA528D7-5119-428E-8E8B-D80791A33C7F}"/>
              </a:ext>
            </a:extLst>
          </p:cNvPr>
          <p:cNvSpPr>
            <a:spLocks noGrp="1"/>
          </p:cNvSpPr>
          <p:nvPr>
            <p:ph idx="1"/>
          </p:nvPr>
        </p:nvSpPr>
        <p:spPr/>
        <p:txBody>
          <a:bodyPr/>
          <a:lstStyle/>
          <a:p>
            <a:r>
              <a:rPr lang="en-GB" dirty="0"/>
              <a:t>For this demonstration, the project is running live off a real VPS which both allows it to run 24/7 and it also allows the project to simulate what it would feel like if it were to be used in production.</a:t>
            </a:r>
          </a:p>
          <a:p>
            <a:r>
              <a:rPr lang="en-GB" dirty="0"/>
              <a:t>The VPS is running on the Debian 12, Linux OS.</a:t>
            </a:r>
          </a:p>
          <a:p>
            <a:r>
              <a:rPr lang="en-GB" dirty="0"/>
              <a:t>The website is hosted using Apache HTTP Server on the VPS.</a:t>
            </a:r>
          </a:p>
          <a:p>
            <a:r>
              <a:rPr lang="en-GB" dirty="0"/>
              <a:t>The API is running on the VPS.</a:t>
            </a:r>
          </a:p>
          <a:p>
            <a:r>
              <a:rPr lang="en-GB" dirty="0"/>
              <a:t>The database is hosted using MySQL Server on the VPS.</a:t>
            </a:r>
          </a:p>
          <a:p>
            <a:r>
              <a:rPr lang="en-GB" dirty="0"/>
              <a:t>The application is not server dependent but the download for it is hosted on the website (which is on the VPS).</a:t>
            </a:r>
          </a:p>
        </p:txBody>
      </p:sp>
    </p:spTree>
    <p:extLst>
      <p:ext uri="{BB962C8B-B14F-4D97-AF65-F5344CB8AC3E}">
        <p14:creationId xmlns:p14="http://schemas.microsoft.com/office/powerpoint/2010/main" val="41897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E8A68-10D5-4501-8EE6-4E5FEB52930B}"/>
              </a:ext>
            </a:extLst>
          </p:cNvPr>
          <p:cNvSpPr>
            <a:spLocks noGrp="1"/>
          </p:cNvSpPr>
          <p:nvPr>
            <p:ph type="title"/>
          </p:nvPr>
        </p:nvSpPr>
        <p:spPr/>
        <p:txBody>
          <a:bodyPr/>
          <a:lstStyle/>
          <a:p>
            <a:r>
              <a:rPr lang="en-GB" dirty="0"/>
              <a:t>About the project</a:t>
            </a:r>
          </a:p>
        </p:txBody>
      </p:sp>
      <p:sp>
        <p:nvSpPr>
          <p:cNvPr id="3" name="Content Placeholder 2">
            <a:extLst>
              <a:ext uri="{FF2B5EF4-FFF2-40B4-BE49-F238E27FC236}">
                <a16:creationId xmlns:a16="http://schemas.microsoft.com/office/drawing/2014/main" id="{4D3E5277-3AC0-4A7E-BD51-700950853AD6}"/>
              </a:ext>
            </a:extLst>
          </p:cNvPr>
          <p:cNvSpPr>
            <a:spLocks noGrp="1"/>
          </p:cNvSpPr>
          <p:nvPr>
            <p:ph idx="1"/>
          </p:nvPr>
        </p:nvSpPr>
        <p:spPr/>
        <p:txBody>
          <a:bodyPr>
            <a:normAutofit/>
          </a:bodyPr>
          <a:lstStyle/>
          <a:p>
            <a:r>
              <a:rPr lang="en-GB" dirty="0"/>
              <a:t>The XMT school project is a representation of what schooling could be like in the future.</a:t>
            </a:r>
          </a:p>
          <a:p>
            <a:r>
              <a:rPr lang="en-GB" dirty="0"/>
              <a:t>XMT allows you to test your students through a modern website with nearly no effort.</a:t>
            </a:r>
          </a:p>
          <a:p>
            <a:r>
              <a:rPr lang="en-GB" dirty="0"/>
              <a:t>It takes no more than 5 minutes to append a new test to the website and even less to see the marks on the test, using our powerful teacher’s app.</a:t>
            </a:r>
          </a:p>
          <a:p>
            <a:r>
              <a:rPr lang="en-GB" dirty="0"/>
              <a:t>It’s even easier to take the actual test, as the only thing holding you back is your knowledge on the topic the test is based upon.</a:t>
            </a:r>
          </a:p>
          <a:p>
            <a:r>
              <a:rPr lang="en-GB" dirty="0"/>
              <a:t>The API is set to be as efficient as possible whilst being as secure as possible, a best of both worlds.</a:t>
            </a:r>
          </a:p>
        </p:txBody>
      </p:sp>
    </p:spTree>
    <p:extLst>
      <p:ext uri="{BB962C8B-B14F-4D97-AF65-F5344CB8AC3E}">
        <p14:creationId xmlns:p14="http://schemas.microsoft.com/office/powerpoint/2010/main" val="1198281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36FF-223F-4AE1-A6C7-CE1D8175D0B0}"/>
              </a:ext>
            </a:extLst>
          </p:cNvPr>
          <p:cNvSpPr>
            <a:spLocks noGrp="1"/>
          </p:cNvSpPr>
          <p:nvPr>
            <p:ph type="title"/>
          </p:nvPr>
        </p:nvSpPr>
        <p:spPr/>
        <p:txBody>
          <a:bodyPr/>
          <a:lstStyle/>
          <a:p>
            <a:r>
              <a:rPr lang="en-GB" dirty="0"/>
              <a:t>Final points</a:t>
            </a:r>
          </a:p>
        </p:txBody>
      </p:sp>
      <p:sp>
        <p:nvSpPr>
          <p:cNvPr id="3" name="Content Placeholder 2">
            <a:extLst>
              <a:ext uri="{FF2B5EF4-FFF2-40B4-BE49-F238E27FC236}">
                <a16:creationId xmlns:a16="http://schemas.microsoft.com/office/drawing/2014/main" id="{D2DF7A74-575C-43BC-9453-8D3BAC7991EE}"/>
              </a:ext>
            </a:extLst>
          </p:cNvPr>
          <p:cNvSpPr>
            <a:spLocks noGrp="1"/>
          </p:cNvSpPr>
          <p:nvPr>
            <p:ph idx="1"/>
          </p:nvPr>
        </p:nvSpPr>
        <p:spPr/>
        <p:txBody>
          <a:bodyPr/>
          <a:lstStyle/>
          <a:p>
            <a:r>
              <a:rPr lang="en-GB" dirty="0"/>
              <a:t>This is a huge project, and it is capable of so much more if the future calls for it, this is because the project is modular, dynamic and modern.</a:t>
            </a:r>
          </a:p>
          <a:p>
            <a:r>
              <a:rPr lang="en-GB" dirty="0"/>
              <a:t>The XMT project took months to prepare and create in a way that we could say is ready for production.</a:t>
            </a:r>
          </a:p>
          <a:p>
            <a:r>
              <a:rPr lang="en-GB" dirty="0"/>
              <a:t>The XMT school project is capable of much, much more than we’ve discussed, as there’s only so much you can show in a presentation.</a:t>
            </a:r>
          </a:p>
          <a:p>
            <a:endParaRPr lang="en-GB" dirty="0"/>
          </a:p>
          <a:p>
            <a:r>
              <a:rPr lang="en-GB" dirty="0"/>
              <a:t>Thank you for your attention.</a:t>
            </a:r>
          </a:p>
        </p:txBody>
      </p:sp>
    </p:spTree>
    <p:extLst>
      <p:ext uri="{BB962C8B-B14F-4D97-AF65-F5344CB8AC3E}">
        <p14:creationId xmlns:p14="http://schemas.microsoft.com/office/powerpoint/2010/main" val="136420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CADC-BB35-44B9-B75A-0C2AA9056DCB}"/>
              </a:ext>
            </a:extLst>
          </p:cNvPr>
          <p:cNvSpPr>
            <a:spLocks noGrp="1"/>
          </p:cNvSpPr>
          <p:nvPr>
            <p:ph type="title"/>
          </p:nvPr>
        </p:nvSpPr>
        <p:spPr/>
        <p:txBody>
          <a:bodyPr/>
          <a:lstStyle/>
          <a:p>
            <a:r>
              <a:rPr lang="en-GB" dirty="0"/>
              <a:t>The structure</a:t>
            </a:r>
          </a:p>
        </p:txBody>
      </p:sp>
      <p:pic>
        <p:nvPicPr>
          <p:cNvPr id="5" name="Content Placeholder 4">
            <a:extLst>
              <a:ext uri="{FF2B5EF4-FFF2-40B4-BE49-F238E27FC236}">
                <a16:creationId xmlns:a16="http://schemas.microsoft.com/office/drawing/2014/main" id="{5AB0E22C-3A82-4899-ABEA-F37FE5EA9A8B}"/>
              </a:ext>
            </a:extLst>
          </p:cNvPr>
          <p:cNvPicPr>
            <a:picLocks noGrp="1" noChangeAspect="1"/>
          </p:cNvPicPr>
          <p:nvPr>
            <p:ph idx="1"/>
          </p:nvPr>
        </p:nvPicPr>
        <p:blipFill>
          <a:blip r:embed="rId2"/>
          <a:stretch>
            <a:fillRect/>
          </a:stretch>
        </p:blipFill>
        <p:spPr>
          <a:xfrm>
            <a:off x="3473982" y="2108200"/>
            <a:ext cx="5304361" cy="3760788"/>
          </a:xfrm>
        </p:spPr>
      </p:pic>
    </p:spTree>
    <p:extLst>
      <p:ext uri="{BB962C8B-B14F-4D97-AF65-F5344CB8AC3E}">
        <p14:creationId xmlns:p14="http://schemas.microsoft.com/office/powerpoint/2010/main" val="2197148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Simply brilliant</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71005955"/>
              </p:ext>
            </p:extLst>
          </p:nvPr>
        </p:nvGraphicFramePr>
        <p:xfrm>
          <a:off x="1096963" y="2216879"/>
          <a:ext cx="10058400" cy="360421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THE WEBSITE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The app</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The API</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The database</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Front-end</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Front-end</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Back-end</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Back-end</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Made in React</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Made in WPF</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Made in ASP.NET Core</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Controlled with Entity Framework</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r>
                        <a:rPr lang="en-US" sz="1400" cap="none" spc="0" dirty="0">
                          <a:solidFill>
                            <a:schemeClr val="tx1"/>
                          </a:solidFill>
                        </a:rPr>
                        <a:t>Mobile friendly</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rPr>
                        <a:t>Highly capable &amp; easy to use</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rPr>
                        <a:t>Efficient &amp; secure</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Organized and structured to the highest standards</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D088-2922-41D8-8E9F-7E2C198E7180}"/>
              </a:ext>
            </a:extLst>
          </p:cNvPr>
          <p:cNvSpPr>
            <a:spLocks noGrp="1"/>
          </p:cNvSpPr>
          <p:nvPr>
            <p:ph type="title"/>
          </p:nvPr>
        </p:nvSpPr>
        <p:spPr/>
        <p:txBody>
          <a:bodyPr/>
          <a:lstStyle/>
          <a:p>
            <a:r>
              <a:rPr lang="en-GB" dirty="0"/>
              <a:t>The website</a:t>
            </a:r>
          </a:p>
        </p:txBody>
      </p:sp>
      <p:sp>
        <p:nvSpPr>
          <p:cNvPr id="3" name="Content Placeholder 2">
            <a:extLst>
              <a:ext uri="{FF2B5EF4-FFF2-40B4-BE49-F238E27FC236}">
                <a16:creationId xmlns:a16="http://schemas.microsoft.com/office/drawing/2014/main" id="{C90451D9-37B4-45B3-BDC8-5D5ED3BE9E76}"/>
              </a:ext>
            </a:extLst>
          </p:cNvPr>
          <p:cNvSpPr>
            <a:spLocks noGrp="1"/>
          </p:cNvSpPr>
          <p:nvPr>
            <p:ph idx="1"/>
          </p:nvPr>
        </p:nvSpPr>
        <p:spPr/>
        <p:txBody>
          <a:bodyPr/>
          <a:lstStyle/>
          <a:p>
            <a:r>
              <a:rPr lang="en-GB" dirty="0"/>
              <a:t>The website was made with React and is set to last for years to come.</a:t>
            </a:r>
          </a:p>
          <a:p>
            <a:r>
              <a:rPr lang="en-GB" dirty="0"/>
              <a:t>That is why it is both desktop and mobile friendly, whilst retaining a sleek modern metro feel.</a:t>
            </a:r>
          </a:p>
          <a:p>
            <a:r>
              <a:rPr lang="en-GB" dirty="0"/>
              <a:t>The website allows the students of the school to view and take the tests set by their teachers.</a:t>
            </a:r>
          </a:p>
          <a:p>
            <a:r>
              <a:rPr lang="en-GB" dirty="0"/>
              <a:t>It also allows for various other perks such as checking your profile and viewing information on the school on the home and about pages.</a:t>
            </a:r>
          </a:p>
        </p:txBody>
      </p:sp>
    </p:spTree>
    <p:extLst>
      <p:ext uri="{BB962C8B-B14F-4D97-AF65-F5344CB8AC3E}">
        <p14:creationId xmlns:p14="http://schemas.microsoft.com/office/powerpoint/2010/main" val="422935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D088-2922-41D8-8E9F-7E2C198E7180}"/>
              </a:ext>
            </a:extLst>
          </p:cNvPr>
          <p:cNvSpPr>
            <a:spLocks noGrp="1"/>
          </p:cNvSpPr>
          <p:nvPr>
            <p:ph type="title"/>
          </p:nvPr>
        </p:nvSpPr>
        <p:spPr/>
        <p:txBody>
          <a:bodyPr/>
          <a:lstStyle/>
          <a:p>
            <a:r>
              <a:rPr lang="en-GB" dirty="0"/>
              <a:t>The website - Tabs</a:t>
            </a:r>
          </a:p>
        </p:txBody>
      </p:sp>
      <p:sp>
        <p:nvSpPr>
          <p:cNvPr id="3" name="Content Placeholder 2">
            <a:extLst>
              <a:ext uri="{FF2B5EF4-FFF2-40B4-BE49-F238E27FC236}">
                <a16:creationId xmlns:a16="http://schemas.microsoft.com/office/drawing/2014/main" id="{C90451D9-37B4-45B3-BDC8-5D5ED3BE9E76}"/>
              </a:ext>
            </a:extLst>
          </p:cNvPr>
          <p:cNvSpPr>
            <a:spLocks noGrp="1"/>
          </p:cNvSpPr>
          <p:nvPr>
            <p:ph idx="1"/>
          </p:nvPr>
        </p:nvSpPr>
        <p:spPr/>
        <p:txBody>
          <a:bodyPr>
            <a:normAutofit/>
          </a:bodyPr>
          <a:lstStyle/>
          <a:p>
            <a:r>
              <a:rPr lang="en-GB" dirty="0"/>
              <a:t>The website has a couple tabs, and here’s a breakdown of the various </a:t>
            </a:r>
            <a:r>
              <a:rPr lang="en-GB"/>
              <a:t>tabs:</a:t>
            </a:r>
          </a:p>
          <a:p>
            <a:endParaRPr lang="en-GB" dirty="0"/>
          </a:p>
          <a:p>
            <a:pPr marL="749808" lvl="1" indent="-457200">
              <a:buFont typeface="+mj-lt"/>
              <a:buAutoNum type="arabicPeriod"/>
            </a:pPr>
            <a:r>
              <a:rPr lang="en-GB" dirty="0"/>
              <a:t>Home – The home page for the website</a:t>
            </a:r>
          </a:p>
          <a:p>
            <a:pPr marL="749808" lvl="1" indent="-457200">
              <a:buFont typeface="+mj-lt"/>
              <a:buAutoNum type="arabicPeriod"/>
            </a:pPr>
            <a:r>
              <a:rPr lang="en-GB" dirty="0"/>
              <a:t>About – The about page for the school</a:t>
            </a:r>
          </a:p>
          <a:p>
            <a:pPr marL="749808" lvl="1" indent="-457200">
              <a:buFont typeface="+mj-lt"/>
              <a:buAutoNum type="arabicPeriod"/>
            </a:pPr>
            <a:r>
              <a:rPr lang="en-GB" dirty="0"/>
              <a:t>Login – The page used to log into your user account</a:t>
            </a:r>
          </a:p>
          <a:p>
            <a:pPr marL="749808" lvl="1" indent="-457200">
              <a:buFont typeface="+mj-lt"/>
              <a:buAutoNum type="arabicPeriod"/>
            </a:pPr>
            <a:r>
              <a:rPr lang="en-GB" dirty="0"/>
              <a:t>Take a Test – Where students may view or take tests</a:t>
            </a:r>
          </a:p>
          <a:p>
            <a:pPr marL="749808" lvl="1" indent="-457200">
              <a:buFont typeface="+mj-lt"/>
              <a:buAutoNum type="arabicPeriod"/>
            </a:pPr>
            <a:r>
              <a:rPr lang="en-GB" dirty="0"/>
              <a:t>Tests Manager – Where administrators and teachers can download the management app</a:t>
            </a:r>
          </a:p>
          <a:p>
            <a:pPr marL="749808" lvl="1" indent="-457200">
              <a:buFont typeface="+mj-lt"/>
              <a:buAutoNum type="arabicPeriod"/>
            </a:pPr>
            <a:r>
              <a:rPr lang="en-GB" dirty="0"/>
              <a:t>My Profile – A page designed to view the basic info of your user</a:t>
            </a:r>
          </a:p>
          <a:p>
            <a:pPr marL="749808" lvl="1" indent="-457200">
              <a:buFont typeface="+mj-lt"/>
              <a:buAutoNum type="arabicPeriod"/>
            </a:pPr>
            <a:r>
              <a:rPr lang="en-GB" dirty="0"/>
              <a:t>Logout – Not really a page, used to log out of your currently logged in user</a:t>
            </a:r>
          </a:p>
          <a:p>
            <a:pPr marL="749808" lvl="1" indent="-457200">
              <a:buFont typeface="+mj-lt"/>
              <a:buAutoNum type="arabicPeriod"/>
            </a:pPr>
            <a:endParaRPr lang="en-GB" dirty="0"/>
          </a:p>
        </p:txBody>
      </p:sp>
    </p:spTree>
    <p:extLst>
      <p:ext uri="{BB962C8B-B14F-4D97-AF65-F5344CB8AC3E}">
        <p14:creationId xmlns:p14="http://schemas.microsoft.com/office/powerpoint/2010/main" val="32583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2A1D-38A9-404B-BA46-EFCC55ADA3F9}"/>
              </a:ext>
            </a:extLst>
          </p:cNvPr>
          <p:cNvSpPr>
            <a:spLocks noGrp="1"/>
          </p:cNvSpPr>
          <p:nvPr>
            <p:ph type="title"/>
          </p:nvPr>
        </p:nvSpPr>
        <p:spPr/>
        <p:txBody>
          <a:bodyPr/>
          <a:lstStyle/>
          <a:p>
            <a:r>
              <a:rPr lang="en-GB" dirty="0"/>
              <a:t>The website - Modules</a:t>
            </a:r>
          </a:p>
        </p:txBody>
      </p:sp>
      <p:sp>
        <p:nvSpPr>
          <p:cNvPr id="3" name="Content Placeholder 2">
            <a:extLst>
              <a:ext uri="{FF2B5EF4-FFF2-40B4-BE49-F238E27FC236}">
                <a16:creationId xmlns:a16="http://schemas.microsoft.com/office/drawing/2014/main" id="{4F0943C9-41EE-45CC-87B6-94BDC7FD617E}"/>
              </a:ext>
            </a:extLst>
          </p:cNvPr>
          <p:cNvSpPr>
            <a:spLocks noGrp="1"/>
          </p:cNvSpPr>
          <p:nvPr>
            <p:ph idx="1"/>
          </p:nvPr>
        </p:nvSpPr>
        <p:spPr/>
        <p:txBody>
          <a:bodyPr/>
          <a:lstStyle/>
          <a:p>
            <a:r>
              <a:rPr lang="en-GB" dirty="0"/>
              <a:t>Most modules used are to be expected (such as the React module), but here are some of our custom modules that are less frequently seen:</a:t>
            </a:r>
          </a:p>
          <a:p>
            <a:endParaRPr lang="en-GB" b="1" dirty="0"/>
          </a:p>
          <a:p>
            <a:pPr lvl="1">
              <a:buFont typeface="Arial" panose="020B0604020202020204" pitchFamily="34" charset="0"/>
              <a:buChar char="•"/>
            </a:pPr>
            <a:r>
              <a:rPr lang="en-GB" dirty="0"/>
              <a:t> datatables.net-dt – Used to display data in a visually pleasing (and functional) table</a:t>
            </a:r>
          </a:p>
          <a:p>
            <a:pPr lvl="1">
              <a:buFont typeface="Arial" panose="020B0604020202020204" pitchFamily="34" charset="0"/>
              <a:buChar char="•"/>
            </a:pPr>
            <a:r>
              <a:rPr lang="en-GB" dirty="0"/>
              <a:t> react-icons – Used for various icons throughout the website</a:t>
            </a:r>
          </a:p>
          <a:p>
            <a:pPr lvl="1">
              <a:buFont typeface="Arial" panose="020B0604020202020204" pitchFamily="34" charset="0"/>
              <a:buChar char="•"/>
            </a:pPr>
            <a:r>
              <a:rPr lang="en-GB" dirty="0"/>
              <a:t> react-router-</a:t>
            </a:r>
            <a:r>
              <a:rPr lang="en-GB" dirty="0" err="1"/>
              <a:t>dom</a:t>
            </a:r>
            <a:r>
              <a:rPr lang="en-GB" dirty="0"/>
              <a:t> – Used for proper navigation through the website</a:t>
            </a:r>
          </a:p>
          <a:p>
            <a:pPr lvl="1">
              <a:buFont typeface="Arial" panose="020B0604020202020204" pitchFamily="34" charset="0"/>
              <a:buChar char="•"/>
            </a:pPr>
            <a:r>
              <a:rPr lang="en-GB" dirty="0"/>
              <a:t> react-</a:t>
            </a:r>
            <a:r>
              <a:rPr lang="en-GB" dirty="0" err="1"/>
              <a:t>toastify</a:t>
            </a:r>
            <a:r>
              <a:rPr lang="en-GB" dirty="0"/>
              <a:t> – Used for notification toasts on the website</a:t>
            </a:r>
          </a:p>
          <a:p>
            <a:pPr lvl="1">
              <a:buFont typeface="Arial" panose="020B0604020202020204" pitchFamily="34" charset="0"/>
              <a:buChar char="•"/>
            </a:pPr>
            <a:r>
              <a:rPr lang="en-GB" dirty="0"/>
              <a:t> typescript – We chose to use TypeScript as opposed to just JavaScript</a:t>
            </a:r>
          </a:p>
        </p:txBody>
      </p:sp>
    </p:spTree>
    <p:extLst>
      <p:ext uri="{BB962C8B-B14F-4D97-AF65-F5344CB8AC3E}">
        <p14:creationId xmlns:p14="http://schemas.microsoft.com/office/powerpoint/2010/main" val="269194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61AE-D81E-4C28-8FA9-83D2D2B936C2}"/>
              </a:ext>
            </a:extLst>
          </p:cNvPr>
          <p:cNvSpPr>
            <a:spLocks noGrp="1"/>
          </p:cNvSpPr>
          <p:nvPr>
            <p:ph type="title"/>
          </p:nvPr>
        </p:nvSpPr>
        <p:spPr/>
        <p:txBody>
          <a:bodyPr/>
          <a:lstStyle/>
          <a:p>
            <a:r>
              <a:rPr lang="en-GB" dirty="0"/>
              <a:t>The app</a:t>
            </a:r>
          </a:p>
        </p:txBody>
      </p:sp>
      <p:sp>
        <p:nvSpPr>
          <p:cNvPr id="3" name="Content Placeholder 2">
            <a:extLst>
              <a:ext uri="{FF2B5EF4-FFF2-40B4-BE49-F238E27FC236}">
                <a16:creationId xmlns:a16="http://schemas.microsoft.com/office/drawing/2014/main" id="{A64EE976-3AFA-44B1-BEE2-449C6FE8ADDA}"/>
              </a:ext>
            </a:extLst>
          </p:cNvPr>
          <p:cNvSpPr>
            <a:spLocks noGrp="1"/>
          </p:cNvSpPr>
          <p:nvPr>
            <p:ph idx="1"/>
          </p:nvPr>
        </p:nvSpPr>
        <p:spPr/>
        <p:txBody>
          <a:bodyPr/>
          <a:lstStyle/>
          <a:p>
            <a:r>
              <a:rPr lang="en-GB" dirty="0"/>
              <a:t>The app was made with utility and efficiency in mind.</a:t>
            </a:r>
          </a:p>
          <a:p>
            <a:r>
              <a:rPr lang="en-GB" dirty="0"/>
              <a:t>It is primarily used for managing users and tests but allows for viewing marks as well.</a:t>
            </a:r>
          </a:p>
          <a:p>
            <a:r>
              <a:rPr lang="en-GB" dirty="0"/>
              <a:t>It is the hub of teachers (and administrators alike) to view and manage the school from behind the scenes.</a:t>
            </a:r>
          </a:p>
          <a:p>
            <a:r>
              <a:rPr lang="en-GB" dirty="0"/>
              <a:t>The app was made in WPF, that is why it can only be ran on the Windows OS and not anywhere else, but it wouldn’t be too hard to port it to another device given enough time and effort.</a:t>
            </a:r>
          </a:p>
          <a:p>
            <a:endParaRPr lang="en-GB" dirty="0"/>
          </a:p>
        </p:txBody>
      </p:sp>
    </p:spTree>
    <p:extLst>
      <p:ext uri="{BB962C8B-B14F-4D97-AF65-F5344CB8AC3E}">
        <p14:creationId xmlns:p14="http://schemas.microsoft.com/office/powerpoint/2010/main" val="2158932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406B-C95C-4C48-A3C5-12826592C0B8}"/>
              </a:ext>
            </a:extLst>
          </p:cNvPr>
          <p:cNvSpPr>
            <a:spLocks noGrp="1"/>
          </p:cNvSpPr>
          <p:nvPr>
            <p:ph type="title"/>
          </p:nvPr>
        </p:nvSpPr>
        <p:spPr/>
        <p:txBody>
          <a:bodyPr/>
          <a:lstStyle/>
          <a:p>
            <a:r>
              <a:rPr lang="en-GB" dirty="0"/>
              <a:t>The app - Views</a:t>
            </a:r>
          </a:p>
        </p:txBody>
      </p:sp>
      <p:graphicFrame>
        <p:nvGraphicFramePr>
          <p:cNvPr id="4" name="Table 4">
            <a:extLst>
              <a:ext uri="{FF2B5EF4-FFF2-40B4-BE49-F238E27FC236}">
                <a16:creationId xmlns:a16="http://schemas.microsoft.com/office/drawing/2014/main" id="{39826151-1A97-4588-B391-0BEB9F8ED482}"/>
              </a:ext>
            </a:extLst>
          </p:cNvPr>
          <p:cNvGraphicFramePr>
            <a:graphicFrameLocks noGrp="1"/>
          </p:cNvGraphicFramePr>
          <p:nvPr>
            <p:ph idx="1"/>
            <p:extLst>
              <p:ext uri="{D42A27DB-BD31-4B8C-83A1-F6EECF244321}">
                <p14:modId xmlns:p14="http://schemas.microsoft.com/office/powerpoint/2010/main" val="2621564308"/>
              </p:ext>
            </p:extLst>
          </p:nvPr>
        </p:nvGraphicFramePr>
        <p:xfrm>
          <a:off x="1096963" y="2108200"/>
          <a:ext cx="8314055" cy="2225040"/>
        </p:xfrm>
        <a:graphic>
          <a:graphicData uri="http://schemas.openxmlformats.org/drawingml/2006/table">
            <a:tbl>
              <a:tblPr firstCol="1" bandRow="1">
                <a:tableStyleId>{5C22544A-7EE6-4342-B048-85BDC9FD1C3A}</a:tableStyleId>
              </a:tblPr>
              <a:tblGrid>
                <a:gridCol w="2499233">
                  <a:extLst>
                    <a:ext uri="{9D8B030D-6E8A-4147-A177-3AD203B41FA5}">
                      <a16:colId xmlns:a16="http://schemas.microsoft.com/office/drawing/2014/main" val="3785805014"/>
                    </a:ext>
                  </a:extLst>
                </a:gridCol>
                <a:gridCol w="5814822">
                  <a:extLst>
                    <a:ext uri="{9D8B030D-6E8A-4147-A177-3AD203B41FA5}">
                      <a16:colId xmlns:a16="http://schemas.microsoft.com/office/drawing/2014/main" val="4136935477"/>
                    </a:ext>
                  </a:extLst>
                </a:gridCol>
              </a:tblGrid>
              <a:tr h="370840">
                <a:tc>
                  <a:txBody>
                    <a:bodyPr/>
                    <a:lstStyle/>
                    <a:p>
                      <a:r>
                        <a:rPr lang="en-GB" dirty="0" err="1"/>
                        <a:t>LoginWindow</a:t>
                      </a:r>
                      <a:endParaRPr lang="en-GB" dirty="0"/>
                    </a:p>
                  </a:txBody>
                  <a:tcPr/>
                </a:tc>
                <a:tc>
                  <a:txBody>
                    <a:bodyPr/>
                    <a:lstStyle/>
                    <a:p>
                      <a:r>
                        <a:rPr lang="en-GB" dirty="0"/>
                        <a:t>Used to log into the app.</a:t>
                      </a:r>
                    </a:p>
                  </a:txBody>
                  <a:tcPr/>
                </a:tc>
                <a:extLst>
                  <a:ext uri="{0D108BD9-81ED-4DB2-BD59-A6C34878D82A}">
                    <a16:rowId xmlns:a16="http://schemas.microsoft.com/office/drawing/2014/main" val="829228299"/>
                  </a:ext>
                </a:extLst>
              </a:tr>
              <a:tr h="370840">
                <a:tc>
                  <a:txBody>
                    <a:bodyPr/>
                    <a:lstStyle/>
                    <a:p>
                      <a:r>
                        <a:rPr lang="en-GB" dirty="0" err="1"/>
                        <a:t>MainWindow</a:t>
                      </a:r>
                      <a:endParaRPr lang="en-GB" dirty="0"/>
                    </a:p>
                  </a:txBody>
                  <a:tcPr/>
                </a:tc>
                <a:tc>
                  <a:txBody>
                    <a:bodyPr/>
                    <a:lstStyle/>
                    <a:p>
                      <a:r>
                        <a:rPr lang="en-GB" dirty="0"/>
                        <a:t>The hub, featuring tabs for the various actions on the app.</a:t>
                      </a:r>
                    </a:p>
                  </a:txBody>
                  <a:tcPr/>
                </a:tc>
                <a:extLst>
                  <a:ext uri="{0D108BD9-81ED-4DB2-BD59-A6C34878D82A}">
                    <a16:rowId xmlns:a16="http://schemas.microsoft.com/office/drawing/2014/main" val="2196874464"/>
                  </a:ext>
                </a:extLst>
              </a:tr>
              <a:tr h="370840">
                <a:tc>
                  <a:txBody>
                    <a:bodyPr/>
                    <a:lstStyle/>
                    <a:p>
                      <a:r>
                        <a:rPr lang="en-GB" dirty="0" err="1"/>
                        <a:t>UserModifyWindow</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Used to modify/create a </a:t>
                      </a:r>
                      <a:r>
                        <a:rPr lang="en-GB" b="1" dirty="0"/>
                        <a:t>user.</a:t>
                      </a:r>
                    </a:p>
                  </a:txBody>
                  <a:tcPr/>
                </a:tc>
                <a:extLst>
                  <a:ext uri="{0D108BD9-81ED-4DB2-BD59-A6C34878D82A}">
                    <a16:rowId xmlns:a16="http://schemas.microsoft.com/office/drawing/2014/main" val="2817877051"/>
                  </a:ext>
                </a:extLst>
              </a:tr>
              <a:tr h="370840">
                <a:tc>
                  <a:txBody>
                    <a:bodyPr/>
                    <a:lstStyle/>
                    <a:p>
                      <a:r>
                        <a:rPr lang="en-GB" dirty="0" err="1"/>
                        <a:t>TestModifyWindow</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Used to modify/create a </a:t>
                      </a:r>
                      <a:r>
                        <a:rPr lang="en-GB" b="1" dirty="0"/>
                        <a:t>test.</a:t>
                      </a:r>
                    </a:p>
                  </a:txBody>
                  <a:tcPr/>
                </a:tc>
                <a:extLst>
                  <a:ext uri="{0D108BD9-81ED-4DB2-BD59-A6C34878D82A}">
                    <a16:rowId xmlns:a16="http://schemas.microsoft.com/office/drawing/2014/main" val="1637435963"/>
                  </a:ext>
                </a:extLst>
              </a:tr>
              <a:tr h="370840">
                <a:tc>
                  <a:txBody>
                    <a:bodyPr/>
                    <a:lstStyle/>
                    <a:p>
                      <a:r>
                        <a:rPr lang="en-GB" dirty="0" err="1"/>
                        <a:t>QuestionModifyWindow</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Used to modify/create a </a:t>
                      </a:r>
                      <a:r>
                        <a:rPr lang="en-GB" b="1" dirty="0"/>
                        <a:t>question.</a:t>
                      </a:r>
                    </a:p>
                  </a:txBody>
                  <a:tcPr/>
                </a:tc>
                <a:extLst>
                  <a:ext uri="{0D108BD9-81ED-4DB2-BD59-A6C34878D82A}">
                    <a16:rowId xmlns:a16="http://schemas.microsoft.com/office/drawing/2014/main" val="1837343798"/>
                  </a:ext>
                </a:extLst>
              </a:tr>
              <a:tr h="370840">
                <a:tc>
                  <a:txBody>
                    <a:bodyPr/>
                    <a:lstStyle/>
                    <a:p>
                      <a:r>
                        <a:rPr lang="en-GB" dirty="0" err="1"/>
                        <a:t>AnswerModifyWindow</a:t>
                      </a:r>
                      <a:endParaRPr lang="en-GB" dirty="0"/>
                    </a:p>
                  </a:txBody>
                  <a:tcPr/>
                </a:tc>
                <a:tc>
                  <a:txBody>
                    <a:bodyPr/>
                    <a:lstStyle/>
                    <a:p>
                      <a:r>
                        <a:rPr lang="en-GB" dirty="0"/>
                        <a:t>Used to modify/create an </a:t>
                      </a:r>
                      <a:r>
                        <a:rPr lang="en-GB" b="1" dirty="0"/>
                        <a:t>answer.</a:t>
                      </a:r>
                    </a:p>
                  </a:txBody>
                  <a:tcPr/>
                </a:tc>
                <a:extLst>
                  <a:ext uri="{0D108BD9-81ED-4DB2-BD59-A6C34878D82A}">
                    <a16:rowId xmlns:a16="http://schemas.microsoft.com/office/drawing/2014/main" val="3945251465"/>
                  </a:ext>
                </a:extLst>
              </a:tr>
            </a:tbl>
          </a:graphicData>
        </a:graphic>
      </p:graphicFrame>
    </p:spTree>
    <p:extLst>
      <p:ext uri="{BB962C8B-B14F-4D97-AF65-F5344CB8AC3E}">
        <p14:creationId xmlns:p14="http://schemas.microsoft.com/office/powerpoint/2010/main" val="780746339"/>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{446196AF-574A-4F23-96C6-37076D7C12C7}tf22712842_win32</Template>
  <TotalTime>137</TotalTime>
  <Words>1357</Words>
  <Application>Microsoft Office PowerPoint</Application>
  <PresentationFormat>Widescreen</PresentationFormat>
  <Paragraphs>121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Bookman Old Style</vt:lpstr>
      <vt:lpstr>Calibri</vt:lpstr>
      <vt:lpstr>Franklin Gothic Book</vt:lpstr>
      <vt:lpstr>Custom</vt:lpstr>
      <vt:lpstr>XMT School</vt:lpstr>
      <vt:lpstr>About the project</vt:lpstr>
      <vt:lpstr>The structure</vt:lpstr>
      <vt:lpstr>Simply brilliant</vt:lpstr>
      <vt:lpstr>The website</vt:lpstr>
      <vt:lpstr>The website - Tabs</vt:lpstr>
      <vt:lpstr>The website - Modules</vt:lpstr>
      <vt:lpstr>The app</vt:lpstr>
      <vt:lpstr>The app - Views</vt:lpstr>
      <vt:lpstr>The app - Packages</vt:lpstr>
      <vt:lpstr>The API</vt:lpstr>
      <vt:lpstr>The API - Packages</vt:lpstr>
      <vt:lpstr>The API – Login</vt:lpstr>
      <vt:lpstr>The API – Tests</vt:lpstr>
      <vt:lpstr>The API – Users</vt:lpstr>
      <vt:lpstr>The database</vt:lpstr>
      <vt:lpstr>The ones behind it all</vt:lpstr>
      <vt:lpstr>To the future &amp; back</vt:lpstr>
      <vt:lpstr>Bonuses</vt:lpstr>
      <vt:lpstr>Final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XMT School</dc:title>
  <dc:creator>Mami Tomoe</dc:creator>
  <cp:lastModifiedBy>Mami Tomoe</cp:lastModifiedBy>
  <cp:revision>48</cp:revision>
  <dcterms:created xsi:type="dcterms:W3CDTF">2024-02-02T14:01:58Z</dcterms:created>
  <dcterms:modified xsi:type="dcterms:W3CDTF">2024-02-07T16:21:00Z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