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7" r:id="rId4"/>
    <p:sldId id="257" r:id="rId5"/>
    <p:sldId id="266" r:id="rId6"/>
    <p:sldId id="262" r:id="rId7"/>
    <p:sldId id="260" r:id="rId8"/>
    <p:sldId id="261" r:id="rId9"/>
    <p:sldId id="263" r:id="rId10"/>
    <p:sldId id="267" r:id="rId11"/>
    <p:sldId id="265" r:id="rId12"/>
    <p:sldId id="264" r:id="rId13"/>
    <p:sldId id="269" r:id="rId14"/>
    <p:sldId id="270" r:id="rId15"/>
    <p:sldId id="272" r:id="rId16"/>
    <p:sldId id="273" r:id="rId17"/>
    <p:sldId id="274" r:id="rId18"/>
    <p:sldId id="275" r:id="rId19"/>
    <p:sldId id="276" r:id="rId20"/>
  </p:sldIdLst>
  <p:sldSz cx="12649200" cy="7315200"/>
  <p:notesSz cx="12649200" cy="73152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1DA"/>
    <a:srgbClr val="4B32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64" d="100"/>
          <a:sy n="64" d="100"/>
        </p:scale>
        <p:origin x="888"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48690" y="2267712"/>
            <a:ext cx="10751820" cy="153619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97380" y="4096512"/>
            <a:ext cx="8854440" cy="18288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252423"/>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252423"/>
                </a:solidFill>
                <a:latin typeface="Calibri"/>
                <a:cs typeface="Calibri"/>
              </a:defRPr>
            </a:lvl1pPr>
          </a:lstStyle>
          <a:p>
            <a:endParaRPr/>
          </a:p>
        </p:txBody>
      </p:sp>
      <p:sp>
        <p:nvSpPr>
          <p:cNvPr id="3" name="Holder 3"/>
          <p:cNvSpPr>
            <a:spLocks noGrp="1"/>
          </p:cNvSpPr>
          <p:nvPr>
            <p:ph sz="half" idx="2"/>
          </p:nvPr>
        </p:nvSpPr>
        <p:spPr>
          <a:xfrm>
            <a:off x="632460" y="1682496"/>
            <a:ext cx="5502402" cy="482803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514338" y="1682496"/>
            <a:ext cx="5502402" cy="482803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252423"/>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28600" y="228600"/>
            <a:ext cx="0" cy="323850"/>
          </a:xfrm>
          <a:custGeom>
            <a:avLst/>
            <a:gdLst/>
            <a:ahLst/>
            <a:cxnLst/>
            <a:rect l="l" t="t" r="r" b="b"/>
            <a:pathLst>
              <a:path h="323850">
                <a:moveTo>
                  <a:pt x="0" y="0"/>
                </a:moveTo>
                <a:lnTo>
                  <a:pt x="0" y="323850"/>
                </a:lnTo>
                <a:lnTo>
                  <a:pt x="0" y="0"/>
                </a:lnTo>
                <a:close/>
              </a:path>
            </a:pathLst>
          </a:custGeom>
          <a:solidFill>
            <a:srgbClr val="3B3A38"/>
          </a:solidFill>
        </p:spPr>
        <p:txBody>
          <a:bodyPr wrap="square" lIns="0" tIns="0" rIns="0" bIns="0" rtlCol="0"/>
          <a:lstStyle/>
          <a:p>
            <a:endParaRPr/>
          </a:p>
        </p:txBody>
      </p:sp>
      <p:sp>
        <p:nvSpPr>
          <p:cNvPr id="2" name="Holder 2"/>
          <p:cNvSpPr>
            <a:spLocks noGrp="1"/>
          </p:cNvSpPr>
          <p:nvPr>
            <p:ph type="title"/>
          </p:nvPr>
        </p:nvSpPr>
        <p:spPr>
          <a:xfrm>
            <a:off x="2780283" y="184150"/>
            <a:ext cx="3413760" cy="304800"/>
          </a:xfrm>
          <a:prstGeom prst="rect">
            <a:avLst/>
          </a:prstGeom>
        </p:spPr>
        <p:txBody>
          <a:bodyPr wrap="square" lIns="0" tIns="0" rIns="0" bIns="0">
            <a:spAutoFit/>
          </a:bodyPr>
          <a:lstStyle>
            <a:lvl1pPr>
              <a:defRPr sz="2000" b="0" i="0">
                <a:solidFill>
                  <a:srgbClr val="252423"/>
                </a:solidFill>
                <a:latin typeface="Calibri"/>
                <a:cs typeface="Calibri"/>
              </a:defRPr>
            </a:lvl1pPr>
          </a:lstStyle>
          <a:p>
            <a:endParaRPr/>
          </a:p>
        </p:txBody>
      </p:sp>
      <p:sp>
        <p:nvSpPr>
          <p:cNvPr id="3" name="Holder 3"/>
          <p:cNvSpPr>
            <a:spLocks noGrp="1"/>
          </p:cNvSpPr>
          <p:nvPr>
            <p:ph type="body" idx="1"/>
          </p:nvPr>
        </p:nvSpPr>
        <p:spPr>
          <a:xfrm>
            <a:off x="632460" y="1682496"/>
            <a:ext cx="11384280" cy="482803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300728" y="6803136"/>
            <a:ext cx="4047744" cy="36576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32460" y="6803136"/>
            <a:ext cx="2909316" cy="36576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11/18/2022</a:t>
            </a:fld>
            <a:endParaRPr lang="en-US"/>
          </a:p>
        </p:txBody>
      </p:sp>
      <p:sp>
        <p:nvSpPr>
          <p:cNvPr id="6" name="Holder 6"/>
          <p:cNvSpPr>
            <a:spLocks noGrp="1"/>
          </p:cNvSpPr>
          <p:nvPr>
            <p:ph type="sldNum" sz="quarter" idx="7"/>
          </p:nvPr>
        </p:nvSpPr>
        <p:spPr>
          <a:xfrm>
            <a:off x="9107424" y="6803136"/>
            <a:ext cx="2909316" cy="36576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B3536-CCD9-1236-EFBB-70EE6E51F681}"/>
              </a:ext>
            </a:extLst>
          </p:cNvPr>
          <p:cNvSpPr>
            <a:spLocks noGrp="1"/>
          </p:cNvSpPr>
          <p:nvPr>
            <p:ph type="ctrTitle"/>
          </p:nvPr>
        </p:nvSpPr>
        <p:spPr>
          <a:xfrm>
            <a:off x="948690" y="2267712"/>
            <a:ext cx="10751820" cy="553998"/>
          </a:xfrm>
        </p:spPr>
        <p:txBody>
          <a:bodyPr/>
          <a:lstStyle/>
          <a:p>
            <a:pPr algn="ctr"/>
            <a:r>
              <a:rPr lang="en-GB" sz="3600" b="1" dirty="0"/>
              <a:t>Cyclistic Bike-share Analysis</a:t>
            </a:r>
            <a:endParaRPr lang="en-NG" sz="3600" b="1" dirty="0"/>
          </a:p>
        </p:txBody>
      </p:sp>
      <p:sp>
        <p:nvSpPr>
          <p:cNvPr id="3" name="Subtitle 2">
            <a:extLst>
              <a:ext uri="{FF2B5EF4-FFF2-40B4-BE49-F238E27FC236}">
                <a16:creationId xmlns:a16="http://schemas.microsoft.com/office/drawing/2014/main" id="{F62DA08E-A971-9C89-B86B-6450A5D33886}"/>
              </a:ext>
            </a:extLst>
          </p:cNvPr>
          <p:cNvSpPr>
            <a:spLocks noGrp="1"/>
          </p:cNvSpPr>
          <p:nvPr>
            <p:ph type="subTitle" idx="4"/>
          </p:nvPr>
        </p:nvSpPr>
        <p:spPr>
          <a:xfrm>
            <a:off x="1897380" y="4096512"/>
            <a:ext cx="8854440" cy="738664"/>
          </a:xfrm>
        </p:spPr>
        <p:txBody>
          <a:bodyPr/>
          <a:lstStyle/>
          <a:p>
            <a:pPr algn="ctr"/>
            <a:r>
              <a:rPr lang="en-GB" sz="2400" b="1" i="0" dirty="0">
                <a:solidFill>
                  <a:srgbClr val="000000"/>
                </a:solidFill>
                <a:effectLst/>
                <a:latin typeface="OpenSans-Regular"/>
              </a:rPr>
              <a:t>How annual members and casual riders use Cyclistic bikes differently</a:t>
            </a:r>
            <a:br>
              <a:rPr lang="en-GB" sz="2400" b="1" dirty="0"/>
            </a:br>
            <a:endParaRPr lang="en-NG" sz="2400" b="1" dirty="0"/>
          </a:p>
        </p:txBody>
      </p:sp>
      <p:sp>
        <p:nvSpPr>
          <p:cNvPr id="4" name="TextBox 3">
            <a:extLst>
              <a:ext uri="{FF2B5EF4-FFF2-40B4-BE49-F238E27FC236}">
                <a16:creationId xmlns:a16="http://schemas.microsoft.com/office/drawing/2014/main" id="{B7BB4B15-DCF3-F424-66DC-EB7ED22582F2}"/>
              </a:ext>
            </a:extLst>
          </p:cNvPr>
          <p:cNvSpPr txBox="1"/>
          <p:nvPr/>
        </p:nvSpPr>
        <p:spPr>
          <a:xfrm>
            <a:off x="6553200" y="5715000"/>
            <a:ext cx="5562600" cy="1200329"/>
          </a:xfrm>
          <a:prstGeom prst="rect">
            <a:avLst/>
          </a:prstGeom>
          <a:noFill/>
        </p:spPr>
        <p:txBody>
          <a:bodyPr wrap="square" rtlCol="0">
            <a:spAutoFit/>
          </a:bodyPr>
          <a:lstStyle/>
          <a:p>
            <a:r>
              <a:rPr lang="en-GB" dirty="0"/>
              <a:t>Onwuneme Shimonkepha</a:t>
            </a:r>
          </a:p>
          <a:p>
            <a:r>
              <a:rPr lang="en-GB" dirty="0"/>
              <a:t>November 2022</a:t>
            </a:r>
          </a:p>
          <a:p>
            <a:r>
              <a:rPr lang="en-GB" dirty="0"/>
              <a:t>For completion of the requirement for the Google Data Analytics course</a:t>
            </a:r>
            <a:endParaRPr lang="en-NG" dirty="0"/>
          </a:p>
        </p:txBody>
      </p:sp>
    </p:spTree>
    <p:extLst>
      <p:ext uri="{BB962C8B-B14F-4D97-AF65-F5344CB8AC3E}">
        <p14:creationId xmlns:p14="http://schemas.microsoft.com/office/powerpoint/2010/main" val="4048700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F04608-166F-46EF-E394-50CE981BF273}"/>
              </a:ext>
            </a:extLst>
          </p:cNvPr>
          <p:cNvSpPr txBox="1"/>
          <p:nvPr/>
        </p:nvSpPr>
        <p:spPr>
          <a:xfrm>
            <a:off x="190500" y="304800"/>
            <a:ext cx="12077700" cy="3416320"/>
          </a:xfrm>
          <a:prstGeom prst="rect">
            <a:avLst/>
          </a:prstGeom>
          <a:noFill/>
          <a:ln>
            <a:noFill/>
          </a:ln>
        </p:spPr>
        <p:txBody>
          <a:bodyPr wrap="square" rtlCol="0">
            <a:spAutoFit/>
          </a:bodyPr>
          <a:lstStyle/>
          <a:p>
            <a:pPr algn="ctr"/>
            <a:r>
              <a:rPr lang="en-GB" sz="2400" dirty="0"/>
              <a:t>Maximum Ride by Each Customer Group</a:t>
            </a:r>
          </a:p>
          <a:p>
            <a:pPr algn="ctr"/>
            <a:endParaRPr lang="en-GB" sz="2400" dirty="0"/>
          </a:p>
          <a:p>
            <a:r>
              <a:rPr lang="en-GB" sz="2400" dirty="0"/>
              <a:t>The Casual customers have a higher maximum ride per use than the Members.</a:t>
            </a:r>
          </a:p>
          <a:p>
            <a:endParaRPr lang="en-GB" sz="2400" dirty="0"/>
          </a:p>
          <a:p>
            <a:r>
              <a:rPr lang="en-GB" sz="2400" dirty="0"/>
              <a:t>Casual:</a:t>
            </a:r>
            <a:endParaRPr lang="en-GB" sz="2400" dirty="0">
              <a:highlight>
                <a:srgbClr val="0000FF"/>
              </a:highlight>
            </a:endParaRPr>
          </a:p>
          <a:p>
            <a:endParaRPr lang="en-GB" sz="2400" dirty="0"/>
          </a:p>
          <a:p>
            <a:endParaRPr lang="en-GB" sz="2400" dirty="0"/>
          </a:p>
          <a:p>
            <a:r>
              <a:rPr lang="en-GB" sz="2400" dirty="0"/>
              <a:t>Member:</a:t>
            </a:r>
            <a:endParaRPr lang="en-GB" sz="2400" b="1" dirty="0">
              <a:solidFill>
                <a:schemeClr val="bg1"/>
              </a:solidFill>
              <a:highlight>
                <a:srgbClr val="0000FF"/>
              </a:highlight>
            </a:endParaRPr>
          </a:p>
          <a:p>
            <a:r>
              <a:rPr lang="en-GB" sz="2400" dirty="0"/>
              <a:t>                           </a:t>
            </a:r>
            <a:endParaRPr lang="en-NG" sz="2400" dirty="0"/>
          </a:p>
        </p:txBody>
      </p:sp>
      <p:sp>
        <p:nvSpPr>
          <p:cNvPr id="6" name="TextBox 5">
            <a:extLst>
              <a:ext uri="{FF2B5EF4-FFF2-40B4-BE49-F238E27FC236}">
                <a16:creationId xmlns:a16="http://schemas.microsoft.com/office/drawing/2014/main" id="{909D921B-14D7-6363-859B-D590404FEFFA}"/>
              </a:ext>
            </a:extLst>
          </p:cNvPr>
          <p:cNvSpPr txBox="1"/>
          <p:nvPr/>
        </p:nvSpPr>
        <p:spPr>
          <a:xfrm>
            <a:off x="3124200" y="2895600"/>
            <a:ext cx="2133600" cy="400110"/>
          </a:xfrm>
          <a:prstGeom prst="rect">
            <a:avLst/>
          </a:prstGeom>
          <a:solidFill>
            <a:srgbClr val="00A1DA"/>
          </a:solidFill>
          <a:ln>
            <a:noFill/>
          </a:ln>
        </p:spPr>
        <p:txBody>
          <a:bodyPr wrap="square" rtlCol="0">
            <a:spAutoFit/>
          </a:bodyPr>
          <a:lstStyle/>
          <a:p>
            <a:r>
              <a:rPr lang="en-GB" sz="2000" b="1" dirty="0">
                <a:solidFill>
                  <a:schemeClr val="bg1"/>
                </a:solidFill>
              </a:rPr>
              <a:t>1 day 01:59:54</a:t>
            </a:r>
            <a:endParaRPr lang="en-NG" sz="2000" dirty="0"/>
          </a:p>
        </p:txBody>
      </p:sp>
      <p:sp>
        <p:nvSpPr>
          <p:cNvPr id="7" name="TextBox 6">
            <a:extLst>
              <a:ext uri="{FF2B5EF4-FFF2-40B4-BE49-F238E27FC236}">
                <a16:creationId xmlns:a16="http://schemas.microsoft.com/office/drawing/2014/main" id="{169A459F-33CF-632C-9620-3A8C69B0C805}"/>
              </a:ext>
            </a:extLst>
          </p:cNvPr>
          <p:cNvSpPr txBox="1"/>
          <p:nvPr/>
        </p:nvSpPr>
        <p:spPr>
          <a:xfrm>
            <a:off x="3124200" y="1812905"/>
            <a:ext cx="2133600" cy="400110"/>
          </a:xfrm>
          <a:prstGeom prst="rect">
            <a:avLst/>
          </a:prstGeom>
          <a:solidFill>
            <a:srgbClr val="4B32E2"/>
          </a:solidFill>
          <a:ln>
            <a:noFill/>
          </a:ln>
        </p:spPr>
        <p:txBody>
          <a:bodyPr wrap="square" rtlCol="0">
            <a:spAutoFit/>
          </a:bodyPr>
          <a:lstStyle/>
          <a:p>
            <a:r>
              <a:rPr lang="en-GB" sz="2000" b="1" dirty="0">
                <a:solidFill>
                  <a:schemeClr val="bg1"/>
                </a:solidFill>
              </a:rPr>
              <a:t>28 days 06:25:01</a:t>
            </a:r>
            <a:endParaRPr lang="en-NG" sz="2000" dirty="0"/>
          </a:p>
        </p:txBody>
      </p:sp>
    </p:spTree>
    <p:extLst>
      <p:ext uri="{BB962C8B-B14F-4D97-AF65-F5344CB8AC3E}">
        <p14:creationId xmlns:p14="http://schemas.microsoft.com/office/powerpoint/2010/main" val="3851077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23048-C8F9-3CC4-58BD-4D3707D67353}"/>
              </a:ext>
            </a:extLst>
          </p:cNvPr>
          <p:cNvSpPr>
            <a:spLocks noGrp="1"/>
          </p:cNvSpPr>
          <p:nvPr>
            <p:ph type="title"/>
          </p:nvPr>
        </p:nvSpPr>
        <p:spPr>
          <a:xfrm>
            <a:off x="1752600" y="2895600"/>
            <a:ext cx="9753600" cy="861774"/>
          </a:xfrm>
        </p:spPr>
        <p:txBody>
          <a:bodyPr/>
          <a:lstStyle/>
          <a:p>
            <a:pPr algn="ctr"/>
            <a:r>
              <a:rPr lang="en-GB" sz="2800" b="1" dirty="0"/>
              <a:t>Recommendations</a:t>
            </a:r>
            <a:br>
              <a:rPr lang="en-GB" sz="2800" b="1" dirty="0"/>
            </a:br>
            <a:endParaRPr lang="en-NG" sz="2800" b="1" dirty="0"/>
          </a:p>
        </p:txBody>
      </p:sp>
    </p:spTree>
    <p:extLst>
      <p:ext uri="{BB962C8B-B14F-4D97-AF65-F5344CB8AC3E}">
        <p14:creationId xmlns:p14="http://schemas.microsoft.com/office/powerpoint/2010/main" val="2267508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ide type">
            <a:extLst>
              <a:ext uri="{FF2B5EF4-FFF2-40B4-BE49-F238E27FC236}">
                <a16:creationId xmlns:a16="http://schemas.microsoft.com/office/drawing/2014/main" id="{2FACBDA2-0C88-9B0D-4B4F-50EA9FC122CF}"/>
              </a:ext>
            </a:extLst>
          </p:cNvPr>
          <p:cNvPicPr>
            <a:picLocks noChangeAspect="1"/>
          </p:cNvPicPr>
          <p:nvPr/>
        </p:nvPicPr>
        <p:blipFill rotWithShape="1">
          <a:blip r:embed="rId2">
            <a:extLst>
              <a:ext uri="{28A0092B-C50C-407E-A947-70E740481C1C}">
                <a14:useLocalDpi xmlns:a14="http://schemas.microsoft.com/office/drawing/2010/main" val="0"/>
              </a:ext>
            </a:extLst>
          </a:blip>
          <a:srcRect r="28523" b="10256"/>
          <a:stretch/>
        </p:blipFill>
        <p:spPr>
          <a:xfrm>
            <a:off x="152400" y="1600200"/>
            <a:ext cx="9677400" cy="5715000"/>
          </a:xfrm>
          <a:prstGeom prst="rect">
            <a:avLst/>
          </a:prstGeom>
        </p:spPr>
      </p:pic>
      <p:sp>
        <p:nvSpPr>
          <p:cNvPr id="6" name="TextBox 5">
            <a:extLst>
              <a:ext uri="{FF2B5EF4-FFF2-40B4-BE49-F238E27FC236}">
                <a16:creationId xmlns:a16="http://schemas.microsoft.com/office/drawing/2014/main" id="{808D3CC6-13FE-0348-2668-CD210E0CAC32}"/>
              </a:ext>
            </a:extLst>
          </p:cNvPr>
          <p:cNvSpPr txBox="1"/>
          <p:nvPr/>
        </p:nvSpPr>
        <p:spPr>
          <a:xfrm>
            <a:off x="156029" y="171271"/>
            <a:ext cx="12077700" cy="1569660"/>
          </a:xfrm>
          <a:prstGeom prst="rect">
            <a:avLst/>
          </a:prstGeom>
          <a:noFill/>
        </p:spPr>
        <p:txBody>
          <a:bodyPr wrap="square" rtlCol="0">
            <a:spAutoFit/>
          </a:bodyPr>
          <a:lstStyle/>
          <a:p>
            <a:pPr marL="342900" indent="-342900">
              <a:buFont typeface="Arial" panose="020B0604020202020204" pitchFamily="34" charset="0"/>
              <a:buChar char="•"/>
            </a:pPr>
            <a:r>
              <a:rPr lang="en-GB" sz="2400" dirty="0"/>
              <a:t>It will be profitable for Cyclistic to convert Casual customers to Members</a:t>
            </a:r>
          </a:p>
          <a:p>
            <a:endParaRPr lang="en-GB" sz="2400" dirty="0"/>
          </a:p>
          <a:p>
            <a:pPr marL="342900" indent="-342900">
              <a:buFont typeface="Arial" panose="020B0604020202020204" pitchFamily="34" charset="0"/>
              <a:buChar char="•"/>
            </a:pPr>
            <a:r>
              <a:rPr lang="en-GB" sz="2400" dirty="0"/>
              <a:t>Casual customers use more of electric and classic bikes during weekends: Saturdays and Sundays: thus all conversion efforts should be tailored the same way.</a:t>
            </a:r>
            <a:endParaRPr lang="en-NG" sz="2400" dirty="0"/>
          </a:p>
        </p:txBody>
      </p:sp>
    </p:spTree>
    <p:extLst>
      <p:ext uri="{BB962C8B-B14F-4D97-AF65-F5344CB8AC3E}">
        <p14:creationId xmlns:p14="http://schemas.microsoft.com/office/powerpoint/2010/main" val="761003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23048-C8F9-3CC4-58BD-4D3707D67353}"/>
              </a:ext>
            </a:extLst>
          </p:cNvPr>
          <p:cNvSpPr>
            <a:spLocks noGrp="1"/>
          </p:cNvSpPr>
          <p:nvPr>
            <p:ph type="title"/>
          </p:nvPr>
        </p:nvSpPr>
        <p:spPr>
          <a:xfrm>
            <a:off x="1752600" y="2895600"/>
            <a:ext cx="9753600" cy="861774"/>
          </a:xfrm>
        </p:spPr>
        <p:txBody>
          <a:bodyPr/>
          <a:lstStyle/>
          <a:p>
            <a:pPr algn="ctr"/>
            <a:r>
              <a:rPr lang="en-GB" sz="2800" b="1" dirty="0"/>
              <a:t>Addendum: SQL Queries for Data Analysis</a:t>
            </a:r>
            <a:br>
              <a:rPr lang="en-GB" sz="2800" b="1" dirty="0"/>
            </a:br>
            <a:endParaRPr lang="en-NG" sz="2800" b="1" dirty="0"/>
          </a:p>
        </p:txBody>
      </p:sp>
    </p:spTree>
    <p:extLst>
      <p:ext uri="{BB962C8B-B14F-4D97-AF65-F5344CB8AC3E}">
        <p14:creationId xmlns:p14="http://schemas.microsoft.com/office/powerpoint/2010/main" val="65087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B3DE51-5472-991C-5B99-36B9E8B5E457}"/>
              </a:ext>
            </a:extLst>
          </p:cNvPr>
          <p:cNvSpPr txBox="1"/>
          <p:nvPr/>
        </p:nvSpPr>
        <p:spPr>
          <a:xfrm>
            <a:off x="838200" y="152400"/>
            <a:ext cx="11353800" cy="3970318"/>
          </a:xfrm>
          <a:prstGeom prst="rect">
            <a:avLst/>
          </a:prstGeom>
          <a:noFill/>
        </p:spPr>
        <p:txBody>
          <a:bodyPr wrap="square" rtlCol="0">
            <a:spAutoFit/>
          </a:bodyPr>
          <a:lstStyle/>
          <a:p>
            <a:r>
              <a:rPr lang="en-GB" sz="1200" dirty="0"/>
              <a:t>-- Created the tables and copied the dataset from my downloaded CSV file: the query was repeated for the rest of the 11 months analysed.</a:t>
            </a:r>
          </a:p>
          <a:p>
            <a:endParaRPr lang="en-GB" sz="1200" dirty="0"/>
          </a:p>
          <a:p>
            <a:r>
              <a:rPr lang="en-GB" sz="1200" dirty="0"/>
              <a:t>CREATE TABLE tripdata_2021 (</a:t>
            </a:r>
          </a:p>
          <a:p>
            <a:r>
              <a:rPr lang="en-GB" sz="1200" dirty="0" err="1"/>
              <a:t>ride_id</a:t>
            </a:r>
            <a:r>
              <a:rPr lang="en-GB" sz="1200" dirty="0"/>
              <a:t> varchar(20),</a:t>
            </a:r>
          </a:p>
          <a:p>
            <a:r>
              <a:rPr lang="en-GB" sz="1200" dirty="0"/>
              <a:t>	</a:t>
            </a:r>
            <a:r>
              <a:rPr lang="en-GB" sz="1200" dirty="0" err="1"/>
              <a:t>rideable_type</a:t>
            </a:r>
            <a:r>
              <a:rPr lang="en-GB" sz="1200" dirty="0"/>
              <a:t> varchar(20),</a:t>
            </a:r>
          </a:p>
          <a:p>
            <a:r>
              <a:rPr lang="en-GB" sz="1200" dirty="0"/>
              <a:t>	</a:t>
            </a:r>
            <a:r>
              <a:rPr lang="en-GB" sz="1200" dirty="0" err="1"/>
              <a:t>started_at</a:t>
            </a:r>
            <a:r>
              <a:rPr lang="en-GB" sz="1200" dirty="0"/>
              <a:t> timestamp,</a:t>
            </a:r>
          </a:p>
          <a:p>
            <a:r>
              <a:rPr lang="en-GB" sz="1200" dirty="0"/>
              <a:t>	</a:t>
            </a:r>
            <a:r>
              <a:rPr lang="en-GB" sz="1200" dirty="0" err="1"/>
              <a:t>ended_at</a:t>
            </a:r>
            <a:r>
              <a:rPr lang="en-GB" sz="1200" dirty="0"/>
              <a:t> timestamp,</a:t>
            </a:r>
          </a:p>
          <a:p>
            <a:r>
              <a:rPr lang="en-GB" sz="1200" dirty="0"/>
              <a:t>	</a:t>
            </a:r>
            <a:r>
              <a:rPr lang="en-GB" sz="1200" dirty="0" err="1"/>
              <a:t>start_station_name</a:t>
            </a:r>
            <a:r>
              <a:rPr lang="en-GB" sz="1200" dirty="0"/>
              <a:t> varchar(100),</a:t>
            </a:r>
          </a:p>
          <a:p>
            <a:r>
              <a:rPr lang="en-GB" sz="1200" dirty="0"/>
              <a:t>	</a:t>
            </a:r>
            <a:r>
              <a:rPr lang="en-GB" sz="1200" dirty="0" err="1"/>
              <a:t>start_station_id</a:t>
            </a:r>
            <a:r>
              <a:rPr lang="en-GB" sz="1200" dirty="0"/>
              <a:t> varchar(50),</a:t>
            </a:r>
          </a:p>
          <a:p>
            <a:r>
              <a:rPr lang="en-GB" sz="1200" dirty="0"/>
              <a:t>	</a:t>
            </a:r>
            <a:r>
              <a:rPr lang="en-GB" sz="1200" dirty="0" err="1"/>
              <a:t>end_station_name</a:t>
            </a:r>
            <a:r>
              <a:rPr lang="en-GB" sz="1200" dirty="0"/>
              <a:t> varchar(100),</a:t>
            </a:r>
          </a:p>
          <a:p>
            <a:r>
              <a:rPr lang="en-GB" sz="1200" dirty="0"/>
              <a:t>	</a:t>
            </a:r>
            <a:r>
              <a:rPr lang="en-GB" sz="1200" dirty="0" err="1"/>
              <a:t>end_station_id</a:t>
            </a:r>
            <a:r>
              <a:rPr lang="en-GB" sz="1200" dirty="0"/>
              <a:t> varchar(50),</a:t>
            </a:r>
          </a:p>
          <a:p>
            <a:r>
              <a:rPr lang="en-GB" sz="1200" dirty="0"/>
              <a:t>	</a:t>
            </a:r>
            <a:r>
              <a:rPr lang="en-GB" sz="1200" dirty="0" err="1"/>
              <a:t>start_lat</a:t>
            </a:r>
            <a:r>
              <a:rPr lang="en-GB" sz="1200" dirty="0"/>
              <a:t> double precision,</a:t>
            </a:r>
          </a:p>
          <a:p>
            <a:r>
              <a:rPr lang="en-GB" sz="1200" dirty="0"/>
              <a:t>	</a:t>
            </a:r>
            <a:r>
              <a:rPr lang="en-GB" sz="1200" dirty="0" err="1"/>
              <a:t>start_lng</a:t>
            </a:r>
            <a:r>
              <a:rPr lang="en-GB" sz="1200" dirty="0"/>
              <a:t> double precision,</a:t>
            </a:r>
          </a:p>
          <a:p>
            <a:r>
              <a:rPr lang="en-GB" sz="1200" dirty="0"/>
              <a:t>	</a:t>
            </a:r>
            <a:r>
              <a:rPr lang="en-GB" sz="1200" dirty="0" err="1"/>
              <a:t>end_lat</a:t>
            </a:r>
            <a:r>
              <a:rPr lang="en-GB" sz="1200" dirty="0"/>
              <a:t> double precision,</a:t>
            </a:r>
          </a:p>
          <a:p>
            <a:r>
              <a:rPr lang="en-GB" sz="1200" dirty="0"/>
              <a:t>	</a:t>
            </a:r>
            <a:r>
              <a:rPr lang="en-GB" sz="1200" dirty="0" err="1"/>
              <a:t>end_lng</a:t>
            </a:r>
            <a:r>
              <a:rPr lang="en-GB" sz="1200" dirty="0"/>
              <a:t> double precision,</a:t>
            </a:r>
          </a:p>
          <a:p>
            <a:r>
              <a:rPr lang="en-GB" sz="1200" dirty="0"/>
              <a:t>	</a:t>
            </a:r>
            <a:r>
              <a:rPr lang="en-GB" sz="1200" dirty="0" err="1"/>
              <a:t>member_casual</a:t>
            </a:r>
            <a:r>
              <a:rPr lang="en-GB" sz="1200" dirty="0"/>
              <a:t> varchar (6)</a:t>
            </a:r>
          </a:p>
          <a:p>
            <a:r>
              <a:rPr lang="en-GB" sz="1200" dirty="0"/>
              <a:t>);</a:t>
            </a:r>
          </a:p>
          <a:p>
            <a:endParaRPr lang="en-GB" sz="1200" dirty="0"/>
          </a:p>
          <a:p>
            <a:r>
              <a:rPr lang="en-GB" sz="1200" dirty="0"/>
              <a:t>COPY tripdata_202111</a:t>
            </a:r>
          </a:p>
          <a:p>
            <a:r>
              <a:rPr lang="en-GB" sz="1200" dirty="0"/>
              <a:t>FROM 'C:\Users\</a:t>
            </a:r>
            <a:r>
              <a:rPr lang="en-GB" sz="1200" dirty="0" err="1"/>
              <a:t>shimo</a:t>
            </a:r>
            <a:r>
              <a:rPr lang="en-GB" sz="1200" dirty="0"/>
              <a:t>\Desktop\New folder\GDA\Google Data Analytics\8 Capstone\Bicycle Sharing\Files Unzipped CSV\202111-divvy-tripdata.csv'</a:t>
            </a:r>
          </a:p>
          <a:p>
            <a:r>
              <a:rPr lang="en-GB" sz="1200" dirty="0"/>
              <a:t>WITH (FORMAT CSV, HEADER);</a:t>
            </a:r>
            <a:endParaRPr lang="en-NG" sz="1200" dirty="0"/>
          </a:p>
        </p:txBody>
      </p:sp>
    </p:spTree>
    <p:extLst>
      <p:ext uri="{BB962C8B-B14F-4D97-AF65-F5344CB8AC3E}">
        <p14:creationId xmlns:p14="http://schemas.microsoft.com/office/powerpoint/2010/main" val="2501009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4E9FA1-1A62-E06E-1CAA-07433A542B78}"/>
              </a:ext>
            </a:extLst>
          </p:cNvPr>
          <p:cNvSpPr txBox="1"/>
          <p:nvPr/>
        </p:nvSpPr>
        <p:spPr>
          <a:xfrm>
            <a:off x="990600" y="0"/>
            <a:ext cx="10820400" cy="7848302"/>
          </a:xfrm>
          <a:prstGeom prst="rect">
            <a:avLst/>
          </a:prstGeom>
          <a:noFill/>
        </p:spPr>
        <p:txBody>
          <a:bodyPr wrap="square" rtlCol="0">
            <a:spAutoFit/>
          </a:bodyPr>
          <a:lstStyle/>
          <a:p>
            <a:r>
              <a:rPr lang="en-GB" sz="1200" dirty="0"/>
              <a:t>--Created a new table using likeness of one of the existing tables and created its dataset by the union of all the entire 12 months</a:t>
            </a:r>
          </a:p>
          <a:p>
            <a:endParaRPr lang="en-GB" sz="1200" dirty="0"/>
          </a:p>
          <a:p>
            <a:r>
              <a:rPr lang="en-GB" sz="1200" dirty="0"/>
              <a:t>CREATE TABLE </a:t>
            </a:r>
            <a:r>
              <a:rPr lang="en-GB" sz="1200" dirty="0" err="1"/>
              <a:t>trip_data</a:t>
            </a:r>
            <a:r>
              <a:rPr lang="en-GB" sz="1200" dirty="0"/>
              <a:t> (LIKE tripdata_202109);</a:t>
            </a:r>
          </a:p>
          <a:p>
            <a:r>
              <a:rPr lang="en-GB" sz="1200" dirty="0"/>
              <a:t>INSERT INTO </a:t>
            </a:r>
            <a:r>
              <a:rPr lang="en-GB" sz="1200" dirty="0" err="1"/>
              <a:t>trip_data</a:t>
            </a:r>
            <a:endParaRPr lang="en-GB" sz="1200" dirty="0"/>
          </a:p>
          <a:p>
            <a:r>
              <a:rPr lang="en-GB" sz="1200" dirty="0"/>
              <a:t>SELECT *</a:t>
            </a:r>
          </a:p>
          <a:p>
            <a:r>
              <a:rPr lang="en-GB" sz="1200" dirty="0"/>
              <a:t>FROM tripdata_202109</a:t>
            </a:r>
          </a:p>
          <a:p>
            <a:r>
              <a:rPr lang="en-GB" sz="1200" dirty="0"/>
              <a:t>UNION ALL</a:t>
            </a:r>
          </a:p>
          <a:p>
            <a:r>
              <a:rPr lang="en-GB" sz="1200" dirty="0"/>
              <a:t>SELECT *</a:t>
            </a:r>
          </a:p>
          <a:p>
            <a:r>
              <a:rPr lang="en-GB" sz="1200" dirty="0"/>
              <a:t>FROM tripdata_202110</a:t>
            </a:r>
          </a:p>
          <a:p>
            <a:r>
              <a:rPr lang="en-GB" sz="1200" dirty="0"/>
              <a:t>UNION ALL</a:t>
            </a:r>
          </a:p>
          <a:p>
            <a:r>
              <a:rPr lang="en-GB" sz="1200" dirty="0"/>
              <a:t>SELECT *</a:t>
            </a:r>
          </a:p>
          <a:p>
            <a:r>
              <a:rPr lang="en-GB" sz="1200" dirty="0"/>
              <a:t>FROM tripdata_202111</a:t>
            </a:r>
          </a:p>
          <a:p>
            <a:r>
              <a:rPr lang="en-GB" sz="1200" dirty="0"/>
              <a:t>UNION ALL</a:t>
            </a:r>
          </a:p>
          <a:p>
            <a:r>
              <a:rPr lang="en-GB" sz="1200" dirty="0"/>
              <a:t>SELECT *</a:t>
            </a:r>
          </a:p>
          <a:p>
            <a:r>
              <a:rPr lang="en-GB" sz="1200" dirty="0"/>
              <a:t>FROM tripdata_202112</a:t>
            </a:r>
          </a:p>
          <a:p>
            <a:r>
              <a:rPr lang="en-GB" sz="1200" dirty="0"/>
              <a:t>UNION ALL</a:t>
            </a:r>
          </a:p>
          <a:p>
            <a:r>
              <a:rPr lang="en-GB" sz="1200" dirty="0"/>
              <a:t>SELECT *</a:t>
            </a:r>
          </a:p>
          <a:p>
            <a:r>
              <a:rPr lang="en-GB" sz="1200" dirty="0"/>
              <a:t>FROM tripdata_202201</a:t>
            </a:r>
          </a:p>
          <a:p>
            <a:r>
              <a:rPr lang="en-GB" sz="1200" dirty="0"/>
              <a:t>UNION ALL</a:t>
            </a:r>
          </a:p>
          <a:p>
            <a:r>
              <a:rPr lang="en-GB" sz="1200" dirty="0"/>
              <a:t>SELECT *</a:t>
            </a:r>
          </a:p>
          <a:p>
            <a:r>
              <a:rPr lang="en-GB" sz="1200" dirty="0"/>
              <a:t>FROM tripdata_202202</a:t>
            </a:r>
          </a:p>
          <a:p>
            <a:r>
              <a:rPr lang="en-GB" sz="1200" dirty="0"/>
              <a:t>UNION ALL</a:t>
            </a:r>
          </a:p>
          <a:p>
            <a:r>
              <a:rPr lang="en-GB" sz="1200" dirty="0"/>
              <a:t>SELECT *</a:t>
            </a:r>
          </a:p>
          <a:p>
            <a:r>
              <a:rPr lang="en-GB" sz="1200" dirty="0"/>
              <a:t>FROM tripdata_202203</a:t>
            </a:r>
          </a:p>
          <a:p>
            <a:r>
              <a:rPr lang="en-GB" sz="1200" dirty="0"/>
              <a:t>UNION ALL</a:t>
            </a:r>
          </a:p>
          <a:p>
            <a:r>
              <a:rPr lang="en-GB" sz="1200" dirty="0"/>
              <a:t>SELECT *</a:t>
            </a:r>
          </a:p>
          <a:p>
            <a:r>
              <a:rPr lang="en-GB" sz="1200" dirty="0"/>
              <a:t>FROM tripdata_202204</a:t>
            </a:r>
          </a:p>
          <a:p>
            <a:r>
              <a:rPr lang="en-GB" sz="1200" dirty="0"/>
              <a:t>UNION ALL</a:t>
            </a:r>
          </a:p>
          <a:p>
            <a:r>
              <a:rPr lang="en-GB" sz="1200" dirty="0"/>
              <a:t>SELECT *</a:t>
            </a:r>
          </a:p>
          <a:p>
            <a:r>
              <a:rPr lang="en-GB" sz="1200" dirty="0"/>
              <a:t>FROM tripdata_202205</a:t>
            </a:r>
          </a:p>
          <a:p>
            <a:r>
              <a:rPr lang="en-GB" sz="1200" dirty="0"/>
              <a:t>UNION ALL</a:t>
            </a:r>
          </a:p>
          <a:p>
            <a:r>
              <a:rPr lang="en-GB" sz="1200" dirty="0"/>
              <a:t>SELECT *</a:t>
            </a:r>
          </a:p>
          <a:p>
            <a:r>
              <a:rPr lang="en-GB" sz="1200" dirty="0"/>
              <a:t>FROM tripdata_202206</a:t>
            </a:r>
          </a:p>
          <a:p>
            <a:r>
              <a:rPr lang="en-GB" sz="1200" dirty="0"/>
              <a:t>UNION ALL</a:t>
            </a:r>
          </a:p>
          <a:p>
            <a:r>
              <a:rPr lang="en-GB" sz="1200" dirty="0"/>
              <a:t>SELECT *</a:t>
            </a:r>
          </a:p>
          <a:p>
            <a:r>
              <a:rPr lang="en-GB" sz="1200" dirty="0"/>
              <a:t>FROM tripdata_202207</a:t>
            </a:r>
          </a:p>
          <a:p>
            <a:r>
              <a:rPr lang="en-GB" sz="1200" dirty="0"/>
              <a:t>UNION ALL</a:t>
            </a:r>
          </a:p>
          <a:p>
            <a:r>
              <a:rPr lang="en-GB" sz="1200" dirty="0"/>
              <a:t>SELECT *</a:t>
            </a:r>
          </a:p>
          <a:p>
            <a:r>
              <a:rPr lang="en-GB" sz="1200" dirty="0"/>
              <a:t>FROM tripdata_202208;</a:t>
            </a:r>
          </a:p>
          <a:p>
            <a:endParaRPr lang="en-GB" sz="1200" dirty="0"/>
          </a:p>
          <a:p>
            <a:r>
              <a:rPr lang="en-GB" sz="1200" dirty="0"/>
              <a:t>SELECT *</a:t>
            </a:r>
          </a:p>
          <a:p>
            <a:r>
              <a:rPr lang="en-GB" sz="1200" dirty="0"/>
              <a:t>FROM </a:t>
            </a:r>
            <a:r>
              <a:rPr lang="en-GB" sz="1200" dirty="0" err="1"/>
              <a:t>trip_data</a:t>
            </a:r>
            <a:r>
              <a:rPr lang="en-GB" sz="1200" dirty="0"/>
              <a:t>;</a:t>
            </a:r>
            <a:endParaRPr lang="en-NG" sz="1200" dirty="0"/>
          </a:p>
        </p:txBody>
      </p:sp>
    </p:spTree>
    <p:extLst>
      <p:ext uri="{BB962C8B-B14F-4D97-AF65-F5344CB8AC3E}">
        <p14:creationId xmlns:p14="http://schemas.microsoft.com/office/powerpoint/2010/main" val="645598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4E9FA1-1A62-E06E-1CAA-07433A542B78}"/>
              </a:ext>
            </a:extLst>
          </p:cNvPr>
          <p:cNvSpPr txBox="1"/>
          <p:nvPr/>
        </p:nvSpPr>
        <p:spPr>
          <a:xfrm>
            <a:off x="304800" y="0"/>
            <a:ext cx="11506200" cy="6186309"/>
          </a:xfrm>
          <a:prstGeom prst="rect">
            <a:avLst/>
          </a:prstGeom>
          <a:noFill/>
        </p:spPr>
        <p:txBody>
          <a:bodyPr wrap="square" rtlCol="0">
            <a:spAutoFit/>
          </a:bodyPr>
          <a:lstStyle/>
          <a:p>
            <a:r>
              <a:rPr lang="en-GB" sz="1200" dirty="0"/>
              <a:t>--created a copy of my joined table</a:t>
            </a:r>
          </a:p>
          <a:p>
            <a:r>
              <a:rPr lang="en-GB" sz="1200" dirty="0"/>
              <a:t>CREATE TABLE </a:t>
            </a:r>
            <a:r>
              <a:rPr lang="en-GB" sz="1200" dirty="0" err="1"/>
              <a:t>trip_data_copy</a:t>
            </a:r>
            <a:r>
              <a:rPr lang="en-GB" sz="1200" dirty="0"/>
              <a:t> (LIKE </a:t>
            </a:r>
            <a:r>
              <a:rPr lang="en-GB" sz="1200" dirty="0" err="1"/>
              <a:t>trip_data</a:t>
            </a:r>
            <a:r>
              <a:rPr lang="en-GB" sz="1200" dirty="0"/>
              <a:t> );</a:t>
            </a:r>
          </a:p>
          <a:p>
            <a:r>
              <a:rPr lang="en-GB" sz="1200" dirty="0"/>
              <a:t>INSERT INTO </a:t>
            </a:r>
            <a:r>
              <a:rPr lang="en-GB" sz="1200" dirty="0" err="1"/>
              <a:t>trip_data_copy</a:t>
            </a:r>
            <a:endParaRPr lang="en-GB" sz="1200" dirty="0"/>
          </a:p>
          <a:p>
            <a:r>
              <a:rPr lang="en-GB" sz="1200" dirty="0"/>
              <a:t>SELECT *</a:t>
            </a:r>
          </a:p>
          <a:p>
            <a:r>
              <a:rPr lang="en-GB" sz="1200" dirty="0"/>
              <a:t>FROM </a:t>
            </a:r>
            <a:r>
              <a:rPr lang="en-GB" sz="1200" dirty="0" err="1"/>
              <a:t>trip_data</a:t>
            </a:r>
            <a:r>
              <a:rPr lang="en-GB" sz="1200" dirty="0"/>
              <a:t>;</a:t>
            </a:r>
          </a:p>
          <a:p>
            <a:endParaRPr lang="en-GB" sz="1200" dirty="0"/>
          </a:p>
          <a:p>
            <a:r>
              <a:rPr lang="en-GB" sz="1200" dirty="0"/>
              <a:t>--removed unnecessary columns</a:t>
            </a:r>
          </a:p>
          <a:p>
            <a:r>
              <a:rPr lang="en-GB" sz="1200" dirty="0"/>
              <a:t>ALTER TABLE </a:t>
            </a:r>
            <a:r>
              <a:rPr lang="en-GB" sz="1200" dirty="0" err="1"/>
              <a:t>trip_data</a:t>
            </a:r>
            <a:endParaRPr lang="en-GB" sz="1200" dirty="0"/>
          </a:p>
          <a:p>
            <a:r>
              <a:rPr lang="en-GB" sz="1200" dirty="0"/>
              <a:t>DROP COLUMN </a:t>
            </a:r>
            <a:r>
              <a:rPr lang="en-GB" sz="1200" dirty="0" err="1"/>
              <a:t>start_station_name</a:t>
            </a:r>
            <a:r>
              <a:rPr lang="en-GB" sz="1200" dirty="0"/>
              <a:t>,</a:t>
            </a:r>
          </a:p>
          <a:p>
            <a:r>
              <a:rPr lang="en-GB" sz="1200" dirty="0"/>
              <a:t>DROP COLUMN  </a:t>
            </a:r>
            <a:r>
              <a:rPr lang="en-GB" sz="1200" dirty="0" err="1"/>
              <a:t>start_station_id</a:t>
            </a:r>
            <a:r>
              <a:rPr lang="en-GB" sz="1200" dirty="0"/>
              <a:t>,</a:t>
            </a:r>
          </a:p>
          <a:p>
            <a:r>
              <a:rPr lang="en-GB" sz="1200" dirty="0"/>
              <a:t>DROP COLUMN  </a:t>
            </a:r>
            <a:r>
              <a:rPr lang="en-GB" sz="1200" dirty="0" err="1"/>
              <a:t>end_station_name</a:t>
            </a:r>
            <a:r>
              <a:rPr lang="en-GB" sz="1200" dirty="0"/>
              <a:t>, </a:t>
            </a:r>
          </a:p>
          <a:p>
            <a:r>
              <a:rPr lang="en-GB" sz="1200" dirty="0"/>
              <a:t>DROP COLUMN  </a:t>
            </a:r>
            <a:r>
              <a:rPr lang="en-GB" sz="1200" dirty="0" err="1"/>
              <a:t>end_station_id</a:t>
            </a:r>
            <a:r>
              <a:rPr lang="en-GB" sz="1200" dirty="0"/>
              <a:t>, </a:t>
            </a:r>
          </a:p>
          <a:p>
            <a:r>
              <a:rPr lang="en-GB" sz="1200" dirty="0"/>
              <a:t>DROP COLUMN </a:t>
            </a:r>
            <a:r>
              <a:rPr lang="en-GB" sz="1200" dirty="0" err="1"/>
              <a:t>start_lat</a:t>
            </a:r>
            <a:r>
              <a:rPr lang="en-GB" sz="1200" dirty="0"/>
              <a:t>,</a:t>
            </a:r>
          </a:p>
          <a:p>
            <a:r>
              <a:rPr lang="en-GB" sz="1200" dirty="0"/>
              <a:t>DROP COLUMN </a:t>
            </a:r>
            <a:r>
              <a:rPr lang="en-GB" sz="1200" dirty="0" err="1"/>
              <a:t>end_lat</a:t>
            </a:r>
            <a:r>
              <a:rPr lang="en-GB" sz="1200" dirty="0"/>
              <a:t>,</a:t>
            </a:r>
          </a:p>
          <a:p>
            <a:r>
              <a:rPr lang="en-GB" sz="1200" dirty="0"/>
              <a:t>DROP COLUMN </a:t>
            </a:r>
            <a:r>
              <a:rPr lang="en-GB" sz="1200" dirty="0" err="1"/>
              <a:t>end_lng</a:t>
            </a:r>
            <a:r>
              <a:rPr lang="en-GB" sz="1200" dirty="0"/>
              <a:t>;</a:t>
            </a:r>
          </a:p>
          <a:p>
            <a:r>
              <a:rPr lang="en-GB" sz="1200" dirty="0"/>
              <a:t>ALTER TABLE </a:t>
            </a:r>
            <a:r>
              <a:rPr lang="en-GB" sz="1200" dirty="0" err="1"/>
              <a:t>trip_data</a:t>
            </a:r>
            <a:endParaRPr lang="en-GB" sz="1200" dirty="0"/>
          </a:p>
          <a:p>
            <a:r>
              <a:rPr lang="en-GB" sz="1200" dirty="0"/>
              <a:t>DROP COLUMN </a:t>
            </a:r>
            <a:r>
              <a:rPr lang="en-GB" sz="1200" dirty="0" err="1"/>
              <a:t>start_lng</a:t>
            </a:r>
            <a:r>
              <a:rPr lang="en-GB" sz="1200" dirty="0"/>
              <a:t>;</a:t>
            </a:r>
          </a:p>
          <a:p>
            <a:endParaRPr lang="en-GB" sz="1200" dirty="0"/>
          </a:p>
          <a:p>
            <a:r>
              <a:rPr lang="en-GB" sz="1200" dirty="0"/>
              <a:t>--created index for easier querying</a:t>
            </a:r>
          </a:p>
          <a:p>
            <a:endParaRPr lang="en-GB" sz="1200" dirty="0"/>
          </a:p>
          <a:p>
            <a:r>
              <a:rPr lang="en-GB" sz="1200" dirty="0"/>
              <a:t>CREATE INDEX </a:t>
            </a:r>
            <a:r>
              <a:rPr lang="en-GB" sz="1200" dirty="0" err="1"/>
              <a:t>ended_at_idx</a:t>
            </a:r>
            <a:r>
              <a:rPr lang="en-GB" sz="1200" dirty="0"/>
              <a:t> ON </a:t>
            </a:r>
            <a:r>
              <a:rPr lang="en-GB" sz="1200" dirty="0" err="1"/>
              <a:t>trip_data</a:t>
            </a:r>
            <a:r>
              <a:rPr lang="en-GB" sz="1200" dirty="0"/>
              <a:t> (</a:t>
            </a:r>
            <a:r>
              <a:rPr lang="en-GB" sz="1200" dirty="0" err="1"/>
              <a:t>ended_at</a:t>
            </a:r>
            <a:r>
              <a:rPr lang="en-GB" sz="1200" dirty="0"/>
              <a:t>);</a:t>
            </a:r>
          </a:p>
          <a:p>
            <a:r>
              <a:rPr lang="en-GB" sz="1200" dirty="0"/>
              <a:t>CREATE INDEX </a:t>
            </a:r>
            <a:r>
              <a:rPr lang="en-GB" sz="1200" dirty="0" err="1"/>
              <a:t>started_at_idx</a:t>
            </a:r>
            <a:r>
              <a:rPr lang="en-GB" sz="1200" dirty="0"/>
              <a:t> ON </a:t>
            </a:r>
            <a:r>
              <a:rPr lang="en-GB" sz="1200" dirty="0" err="1"/>
              <a:t>trip_data</a:t>
            </a:r>
            <a:r>
              <a:rPr lang="en-GB" sz="1200" dirty="0"/>
              <a:t> (</a:t>
            </a:r>
            <a:r>
              <a:rPr lang="en-GB" sz="1200" dirty="0" err="1"/>
              <a:t>started_at</a:t>
            </a:r>
            <a:r>
              <a:rPr lang="en-GB" sz="1200" dirty="0"/>
              <a:t>);</a:t>
            </a:r>
          </a:p>
          <a:p>
            <a:r>
              <a:rPr lang="en-GB" sz="1200" dirty="0"/>
              <a:t>CREATE INDEX </a:t>
            </a:r>
            <a:r>
              <a:rPr lang="en-GB" sz="1200" dirty="0" err="1"/>
              <a:t>ride_length_idx</a:t>
            </a:r>
            <a:r>
              <a:rPr lang="en-GB" sz="1200" dirty="0"/>
              <a:t> ON </a:t>
            </a:r>
            <a:r>
              <a:rPr lang="en-GB" sz="1200" dirty="0" err="1"/>
              <a:t>trip_data</a:t>
            </a:r>
            <a:r>
              <a:rPr lang="en-GB" sz="1200" dirty="0"/>
              <a:t> (</a:t>
            </a:r>
            <a:r>
              <a:rPr lang="en-GB" sz="1200" dirty="0" err="1"/>
              <a:t>ride_length</a:t>
            </a:r>
            <a:r>
              <a:rPr lang="en-GB" sz="1200" dirty="0"/>
              <a:t>);</a:t>
            </a:r>
          </a:p>
          <a:p>
            <a:endParaRPr lang="en-GB" sz="1200" dirty="0"/>
          </a:p>
          <a:p>
            <a:r>
              <a:rPr lang="en-GB" sz="1200" dirty="0"/>
              <a:t>--Deleted where </a:t>
            </a:r>
            <a:r>
              <a:rPr lang="en-GB" sz="1200" dirty="0" err="1"/>
              <a:t>trip_data</a:t>
            </a:r>
            <a:r>
              <a:rPr lang="en-GB" sz="1200" dirty="0"/>
              <a:t> = 0</a:t>
            </a:r>
          </a:p>
          <a:p>
            <a:r>
              <a:rPr lang="en-GB" sz="1200" dirty="0"/>
              <a:t>DELETE FROM </a:t>
            </a:r>
            <a:r>
              <a:rPr lang="en-GB" sz="1200" dirty="0" err="1"/>
              <a:t>trip_data</a:t>
            </a:r>
            <a:endParaRPr lang="en-GB" sz="1200" dirty="0"/>
          </a:p>
          <a:p>
            <a:r>
              <a:rPr lang="en-GB" sz="1200" dirty="0"/>
              <a:t>WHERE </a:t>
            </a:r>
            <a:r>
              <a:rPr lang="en-GB" sz="1200" dirty="0" err="1"/>
              <a:t>ended_at</a:t>
            </a:r>
            <a:r>
              <a:rPr lang="en-GB" sz="1200" dirty="0"/>
              <a:t> = </a:t>
            </a:r>
            <a:r>
              <a:rPr lang="en-GB" sz="1200" dirty="0" err="1"/>
              <a:t>started_at</a:t>
            </a:r>
            <a:r>
              <a:rPr lang="en-GB" sz="1200" dirty="0"/>
              <a:t>;</a:t>
            </a:r>
          </a:p>
          <a:p>
            <a:endParaRPr lang="en-GB" sz="1200" dirty="0"/>
          </a:p>
          <a:p>
            <a:endParaRPr lang="en-GB" sz="1200" dirty="0"/>
          </a:p>
          <a:p>
            <a:r>
              <a:rPr lang="en-GB" sz="1200" dirty="0"/>
              <a:t>--Deleted where </a:t>
            </a:r>
            <a:r>
              <a:rPr lang="en-GB" sz="1200" dirty="0" err="1"/>
              <a:t>trip_data</a:t>
            </a:r>
            <a:r>
              <a:rPr lang="en-GB" sz="1200" dirty="0"/>
              <a:t> is negative</a:t>
            </a:r>
          </a:p>
          <a:p>
            <a:r>
              <a:rPr lang="en-GB" sz="1200" dirty="0"/>
              <a:t>DELETE FROM </a:t>
            </a:r>
            <a:r>
              <a:rPr lang="en-GB" sz="1200" dirty="0" err="1"/>
              <a:t>trip_data</a:t>
            </a:r>
            <a:endParaRPr lang="en-GB" sz="1200" dirty="0"/>
          </a:p>
          <a:p>
            <a:r>
              <a:rPr lang="en-GB" sz="1200" dirty="0"/>
              <a:t>WHERE </a:t>
            </a:r>
            <a:r>
              <a:rPr lang="en-GB" sz="1200" dirty="0" err="1"/>
              <a:t>ended_at</a:t>
            </a:r>
            <a:r>
              <a:rPr lang="en-GB" sz="1200" dirty="0"/>
              <a:t> &lt; </a:t>
            </a:r>
            <a:r>
              <a:rPr lang="en-GB" sz="1200" dirty="0" err="1"/>
              <a:t>started_at</a:t>
            </a:r>
            <a:endParaRPr lang="en-GB" sz="1200" dirty="0"/>
          </a:p>
          <a:p>
            <a:r>
              <a:rPr lang="en-GB" sz="1200" dirty="0"/>
              <a:t>RETURNING *;</a:t>
            </a:r>
            <a:endParaRPr lang="en-NG" sz="1200" dirty="0"/>
          </a:p>
        </p:txBody>
      </p:sp>
    </p:spTree>
    <p:extLst>
      <p:ext uri="{BB962C8B-B14F-4D97-AF65-F5344CB8AC3E}">
        <p14:creationId xmlns:p14="http://schemas.microsoft.com/office/powerpoint/2010/main" val="3259288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4E9FA1-1A62-E06E-1CAA-07433A542B78}"/>
              </a:ext>
            </a:extLst>
          </p:cNvPr>
          <p:cNvSpPr txBox="1"/>
          <p:nvPr/>
        </p:nvSpPr>
        <p:spPr>
          <a:xfrm>
            <a:off x="304800" y="0"/>
            <a:ext cx="11506200" cy="6555641"/>
          </a:xfrm>
          <a:prstGeom prst="rect">
            <a:avLst/>
          </a:prstGeom>
          <a:noFill/>
        </p:spPr>
        <p:txBody>
          <a:bodyPr wrap="square" rtlCol="0">
            <a:spAutoFit/>
          </a:bodyPr>
          <a:lstStyle/>
          <a:p>
            <a:r>
              <a:rPr lang="en-GB" sz="1200" dirty="0"/>
              <a:t>-- Added new column for </a:t>
            </a:r>
            <a:r>
              <a:rPr lang="en-GB" sz="1200" dirty="0" err="1"/>
              <a:t>ride_length</a:t>
            </a:r>
            <a:r>
              <a:rPr lang="en-GB" sz="1200" dirty="0"/>
              <a:t> and updated the new column as the difference</a:t>
            </a:r>
          </a:p>
          <a:p>
            <a:r>
              <a:rPr lang="en-GB" sz="1200" dirty="0"/>
              <a:t>--between start and end times</a:t>
            </a:r>
          </a:p>
          <a:p>
            <a:r>
              <a:rPr lang="en-GB" sz="1200" dirty="0"/>
              <a:t>ALTER TABLE </a:t>
            </a:r>
            <a:r>
              <a:rPr lang="en-GB" sz="1200" dirty="0" err="1"/>
              <a:t>trip_data</a:t>
            </a:r>
            <a:endParaRPr lang="en-GB" sz="1200" dirty="0"/>
          </a:p>
          <a:p>
            <a:r>
              <a:rPr lang="en-GB" sz="1200" dirty="0"/>
              <a:t>ADD COLUMN </a:t>
            </a:r>
            <a:r>
              <a:rPr lang="en-GB" sz="1200" dirty="0" err="1"/>
              <a:t>ride_length</a:t>
            </a:r>
            <a:r>
              <a:rPr lang="en-GB" sz="1200" dirty="0"/>
              <a:t> interval;</a:t>
            </a:r>
          </a:p>
          <a:p>
            <a:endParaRPr lang="en-GB" sz="1200" dirty="0"/>
          </a:p>
          <a:p>
            <a:r>
              <a:rPr lang="en-GB" sz="1200" dirty="0"/>
              <a:t>UPDATE </a:t>
            </a:r>
            <a:r>
              <a:rPr lang="en-GB" sz="1200" dirty="0" err="1"/>
              <a:t>trip_data</a:t>
            </a:r>
            <a:endParaRPr lang="en-GB" sz="1200" dirty="0"/>
          </a:p>
          <a:p>
            <a:r>
              <a:rPr lang="en-GB" sz="1200" dirty="0"/>
              <a:t>SET </a:t>
            </a:r>
            <a:r>
              <a:rPr lang="en-GB" sz="1200" dirty="0" err="1"/>
              <a:t>ride_length</a:t>
            </a:r>
            <a:r>
              <a:rPr lang="en-GB" sz="1200" dirty="0"/>
              <a:t> = </a:t>
            </a:r>
            <a:r>
              <a:rPr lang="en-GB" sz="1200" dirty="0" err="1"/>
              <a:t>ended_at</a:t>
            </a:r>
            <a:r>
              <a:rPr lang="en-GB" sz="1200" dirty="0"/>
              <a:t> - </a:t>
            </a:r>
            <a:r>
              <a:rPr lang="en-GB" sz="1200" dirty="0" err="1"/>
              <a:t>started_at</a:t>
            </a:r>
            <a:r>
              <a:rPr lang="en-GB" sz="1200" dirty="0"/>
              <a:t>;</a:t>
            </a:r>
          </a:p>
          <a:p>
            <a:endParaRPr lang="en-GB" sz="1200" dirty="0"/>
          </a:p>
          <a:p>
            <a:r>
              <a:rPr lang="en-GB" sz="1200" dirty="0"/>
              <a:t>--created index for easier querying</a:t>
            </a:r>
          </a:p>
          <a:p>
            <a:endParaRPr lang="en-GB" sz="1200" dirty="0"/>
          </a:p>
          <a:p>
            <a:r>
              <a:rPr lang="en-GB" sz="1200" dirty="0"/>
              <a:t>CREATE INDEX </a:t>
            </a:r>
            <a:r>
              <a:rPr lang="en-GB" sz="1200" dirty="0" err="1"/>
              <a:t>ended_at_idx</a:t>
            </a:r>
            <a:r>
              <a:rPr lang="en-GB" sz="1200" dirty="0"/>
              <a:t> ON </a:t>
            </a:r>
            <a:r>
              <a:rPr lang="en-GB" sz="1200" dirty="0" err="1"/>
              <a:t>trip_data</a:t>
            </a:r>
            <a:r>
              <a:rPr lang="en-GB" sz="1200" dirty="0"/>
              <a:t> (</a:t>
            </a:r>
            <a:r>
              <a:rPr lang="en-GB" sz="1200" dirty="0" err="1"/>
              <a:t>ended_at</a:t>
            </a:r>
            <a:r>
              <a:rPr lang="en-GB" sz="1200" dirty="0"/>
              <a:t>);</a:t>
            </a:r>
          </a:p>
          <a:p>
            <a:r>
              <a:rPr lang="en-GB" sz="1200" dirty="0"/>
              <a:t>CREATE INDEX </a:t>
            </a:r>
            <a:r>
              <a:rPr lang="en-GB" sz="1200" dirty="0" err="1"/>
              <a:t>started_at_idx</a:t>
            </a:r>
            <a:r>
              <a:rPr lang="en-GB" sz="1200" dirty="0"/>
              <a:t> ON </a:t>
            </a:r>
            <a:r>
              <a:rPr lang="en-GB" sz="1200" dirty="0" err="1"/>
              <a:t>trip_data</a:t>
            </a:r>
            <a:r>
              <a:rPr lang="en-GB" sz="1200" dirty="0"/>
              <a:t> (</a:t>
            </a:r>
            <a:r>
              <a:rPr lang="en-GB" sz="1200" dirty="0" err="1"/>
              <a:t>started_at</a:t>
            </a:r>
            <a:r>
              <a:rPr lang="en-GB" sz="1200" dirty="0"/>
              <a:t>);</a:t>
            </a:r>
          </a:p>
          <a:p>
            <a:r>
              <a:rPr lang="en-GB" sz="1200" dirty="0"/>
              <a:t>CREATE INDEX </a:t>
            </a:r>
            <a:r>
              <a:rPr lang="en-GB" sz="1200" dirty="0" err="1"/>
              <a:t>ride_length_idx</a:t>
            </a:r>
            <a:r>
              <a:rPr lang="en-GB" sz="1200" dirty="0"/>
              <a:t> ON </a:t>
            </a:r>
            <a:r>
              <a:rPr lang="en-GB" sz="1200" dirty="0" err="1"/>
              <a:t>trip_data</a:t>
            </a:r>
            <a:r>
              <a:rPr lang="en-GB" sz="1200" dirty="0"/>
              <a:t> (</a:t>
            </a:r>
            <a:r>
              <a:rPr lang="en-GB" sz="1200" dirty="0" err="1"/>
              <a:t>ride_length</a:t>
            </a:r>
            <a:r>
              <a:rPr lang="en-GB" sz="1200" dirty="0"/>
              <a:t>);</a:t>
            </a:r>
          </a:p>
          <a:p>
            <a:endParaRPr lang="en-GB" sz="1200" dirty="0"/>
          </a:p>
          <a:p>
            <a:r>
              <a:rPr lang="en-GB" sz="1200" dirty="0"/>
              <a:t>--Found the difference between the start and end times of the ride</a:t>
            </a:r>
          </a:p>
          <a:p>
            <a:r>
              <a:rPr lang="en-GB" sz="1200" dirty="0"/>
              <a:t>--discovered negative values in ride length which are bad data</a:t>
            </a:r>
          </a:p>
          <a:p>
            <a:endParaRPr lang="en-GB" sz="1200" dirty="0"/>
          </a:p>
          <a:p>
            <a:r>
              <a:rPr lang="en-GB" sz="1200" dirty="0"/>
              <a:t>SELECT </a:t>
            </a:r>
            <a:r>
              <a:rPr lang="en-GB" sz="1200" dirty="0" err="1"/>
              <a:t>ride_id</a:t>
            </a:r>
            <a:r>
              <a:rPr lang="en-GB" sz="1200" dirty="0"/>
              <a:t>, </a:t>
            </a:r>
          </a:p>
          <a:p>
            <a:r>
              <a:rPr lang="en-GB" sz="1200" dirty="0" err="1"/>
              <a:t>rideable_type</a:t>
            </a:r>
            <a:r>
              <a:rPr lang="en-GB" sz="1200" dirty="0"/>
              <a:t>,</a:t>
            </a:r>
          </a:p>
          <a:p>
            <a:r>
              <a:rPr lang="en-GB" sz="1200" dirty="0" err="1"/>
              <a:t>started_at</a:t>
            </a:r>
            <a:r>
              <a:rPr lang="en-GB" sz="1200" dirty="0"/>
              <a:t>,</a:t>
            </a:r>
          </a:p>
          <a:p>
            <a:r>
              <a:rPr lang="en-GB" sz="1200" dirty="0" err="1"/>
              <a:t>ended_at</a:t>
            </a:r>
            <a:r>
              <a:rPr lang="en-GB" sz="1200" dirty="0"/>
              <a:t>,</a:t>
            </a:r>
          </a:p>
          <a:p>
            <a:r>
              <a:rPr lang="en-GB" sz="1200" dirty="0"/>
              <a:t>CAST (</a:t>
            </a:r>
            <a:r>
              <a:rPr lang="en-GB" sz="1200" dirty="0" err="1"/>
              <a:t>ended_at</a:t>
            </a:r>
            <a:r>
              <a:rPr lang="en-GB" sz="1200" dirty="0"/>
              <a:t> - </a:t>
            </a:r>
            <a:r>
              <a:rPr lang="en-GB" sz="1200" dirty="0" err="1"/>
              <a:t>started_at</a:t>
            </a:r>
            <a:r>
              <a:rPr lang="en-GB" sz="1200" dirty="0"/>
              <a:t> AS interval) AS </a:t>
            </a:r>
            <a:r>
              <a:rPr lang="en-GB" sz="1200" dirty="0" err="1"/>
              <a:t>ride_length</a:t>
            </a:r>
            <a:endParaRPr lang="en-GB" sz="1200" dirty="0"/>
          </a:p>
          <a:p>
            <a:r>
              <a:rPr lang="en-GB" sz="1200" dirty="0"/>
              <a:t>FROM </a:t>
            </a:r>
            <a:r>
              <a:rPr lang="en-GB" sz="1200" dirty="0" err="1"/>
              <a:t>all_combined_ridedata</a:t>
            </a:r>
            <a:endParaRPr lang="en-GB" sz="1200" dirty="0"/>
          </a:p>
          <a:p>
            <a:endParaRPr lang="en-GB" sz="1200" dirty="0"/>
          </a:p>
          <a:p>
            <a:r>
              <a:rPr lang="en-GB" sz="1200" dirty="0"/>
              <a:t>ORDER BY </a:t>
            </a:r>
            <a:r>
              <a:rPr lang="en-GB" sz="1200" dirty="0" err="1"/>
              <a:t>ride_length</a:t>
            </a:r>
            <a:r>
              <a:rPr lang="en-GB" sz="1200" dirty="0"/>
              <a:t>;</a:t>
            </a:r>
          </a:p>
          <a:p>
            <a:endParaRPr lang="en-GB" sz="1200" dirty="0"/>
          </a:p>
          <a:p>
            <a:r>
              <a:rPr lang="en-GB" sz="1200" dirty="0"/>
              <a:t>--Deleted where </a:t>
            </a:r>
            <a:r>
              <a:rPr lang="en-GB" sz="1200" dirty="0" err="1"/>
              <a:t>trip_data</a:t>
            </a:r>
            <a:r>
              <a:rPr lang="en-GB" sz="1200" dirty="0"/>
              <a:t> = 0</a:t>
            </a:r>
          </a:p>
          <a:p>
            <a:r>
              <a:rPr lang="en-GB" sz="1200" dirty="0"/>
              <a:t>DELETE FROM </a:t>
            </a:r>
            <a:r>
              <a:rPr lang="en-GB" sz="1200" dirty="0" err="1"/>
              <a:t>trip_data</a:t>
            </a:r>
            <a:endParaRPr lang="en-GB" sz="1200" dirty="0"/>
          </a:p>
          <a:p>
            <a:r>
              <a:rPr lang="en-GB" sz="1200" dirty="0"/>
              <a:t>WHERE </a:t>
            </a:r>
            <a:r>
              <a:rPr lang="en-GB" sz="1200" dirty="0" err="1"/>
              <a:t>ended_at</a:t>
            </a:r>
            <a:r>
              <a:rPr lang="en-GB" sz="1200" dirty="0"/>
              <a:t> = </a:t>
            </a:r>
            <a:r>
              <a:rPr lang="en-GB" sz="1200" dirty="0" err="1"/>
              <a:t>started_at</a:t>
            </a:r>
            <a:r>
              <a:rPr lang="en-GB" sz="1200" dirty="0"/>
              <a:t>;</a:t>
            </a:r>
          </a:p>
          <a:p>
            <a:endParaRPr lang="en-GB" sz="1200" dirty="0"/>
          </a:p>
          <a:p>
            <a:endParaRPr lang="en-GB" sz="1200" dirty="0"/>
          </a:p>
          <a:p>
            <a:r>
              <a:rPr lang="en-GB" sz="1200" dirty="0"/>
              <a:t>--Deleted where </a:t>
            </a:r>
            <a:r>
              <a:rPr lang="en-GB" sz="1200" dirty="0" err="1"/>
              <a:t>trip_data</a:t>
            </a:r>
            <a:r>
              <a:rPr lang="en-GB" sz="1200" dirty="0"/>
              <a:t> is negative</a:t>
            </a:r>
          </a:p>
          <a:p>
            <a:r>
              <a:rPr lang="en-GB" sz="1200" dirty="0"/>
              <a:t>DELETE FROM </a:t>
            </a:r>
            <a:r>
              <a:rPr lang="en-GB" sz="1200" dirty="0" err="1"/>
              <a:t>trip_data</a:t>
            </a:r>
            <a:endParaRPr lang="en-GB" sz="1200" dirty="0"/>
          </a:p>
          <a:p>
            <a:r>
              <a:rPr lang="en-GB" sz="1200" dirty="0"/>
              <a:t>WHERE </a:t>
            </a:r>
            <a:r>
              <a:rPr lang="en-GB" sz="1200" dirty="0" err="1"/>
              <a:t>ended_at</a:t>
            </a:r>
            <a:r>
              <a:rPr lang="en-GB" sz="1200" dirty="0"/>
              <a:t> &lt; </a:t>
            </a:r>
            <a:r>
              <a:rPr lang="en-GB" sz="1200" dirty="0" err="1"/>
              <a:t>started_at</a:t>
            </a:r>
            <a:endParaRPr lang="en-GB" sz="1200" dirty="0"/>
          </a:p>
          <a:p>
            <a:r>
              <a:rPr lang="en-GB" sz="1200" dirty="0"/>
              <a:t>RETURNING *;</a:t>
            </a:r>
            <a:endParaRPr lang="en-NG" sz="1200" dirty="0"/>
          </a:p>
        </p:txBody>
      </p:sp>
    </p:spTree>
    <p:extLst>
      <p:ext uri="{BB962C8B-B14F-4D97-AF65-F5344CB8AC3E}">
        <p14:creationId xmlns:p14="http://schemas.microsoft.com/office/powerpoint/2010/main" val="1075574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4E9FA1-1A62-E06E-1CAA-07433A542B78}"/>
              </a:ext>
            </a:extLst>
          </p:cNvPr>
          <p:cNvSpPr txBox="1"/>
          <p:nvPr/>
        </p:nvSpPr>
        <p:spPr>
          <a:xfrm>
            <a:off x="304800" y="0"/>
            <a:ext cx="11506200" cy="7109639"/>
          </a:xfrm>
          <a:prstGeom prst="rect">
            <a:avLst/>
          </a:prstGeom>
          <a:noFill/>
        </p:spPr>
        <p:txBody>
          <a:bodyPr wrap="square" rtlCol="0">
            <a:spAutoFit/>
          </a:bodyPr>
          <a:lstStyle/>
          <a:p>
            <a:r>
              <a:rPr lang="en-GB" sz="1200" dirty="0"/>
              <a:t>--Create new column </a:t>
            </a:r>
            <a:r>
              <a:rPr lang="en-GB" sz="1200" dirty="0" err="1"/>
              <a:t>week_day</a:t>
            </a:r>
            <a:r>
              <a:rPr lang="en-GB" sz="1200" dirty="0"/>
              <a:t> to calculate the week day each ride started</a:t>
            </a:r>
          </a:p>
          <a:p>
            <a:r>
              <a:rPr lang="en-GB" sz="1200" dirty="0"/>
              <a:t>--From </a:t>
            </a:r>
            <a:r>
              <a:rPr lang="en-GB" sz="1200" dirty="0" err="1"/>
              <a:t>week_day</a:t>
            </a:r>
            <a:r>
              <a:rPr lang="en-GB" sz="1200" dirty="0"/>
              <a:t> column, 0 = </a:t>
            </a:r>
            <a:r>
              <a:rPr lang="en-GB" sz="1200" dirty="0" err="1"/>
              <a:t>sunday</a:t>
            </a:r>
            <a:r>
              <a:rPr lang="en-GB" sz="1200" dirty="0"/>
              <a:t>, 1 = </a:t>
            </a:r>
            <a:r>
              <a:rPr lang="en-GB" sz="1200" dirty="0" err="1"/>
              <a:t>monday</a:t>
            </a:r>
            <a:r>
              <a:rPr lang="en-GB" sz="1200" dirty="0"/>
              <a:t>, etc.</a:t>
            </a:r>
          </a:p>
          <a:p>
            <a:r>
              <a:rPr lang="en-GB" sz="1200" dirty="0"/>
              <a:t>ALTER TABLE </a:t>
            </a:r>
            <a:r>
              <a:rPr lang="en-GB" sz="1200" dirty="0" err="1"/>
              <a:t>trip_data</a:t>
            </a:r>
            <a:endParaRPr lang="en-GB" sz="1200" dirty="0"/>
          </a:p>
          <a:p>
            <a:r>
              <a:rPr lang="en-GB" sz="1200" dirty="0"/>
              <a:t>ADD COLUMN </a:t>
            </a:r>
            <a:r>
              <a:rPr lang="en-GB" sz="1200" dirty="0" err="1"/>
              <a:t>week_day</a:t>
            </a:r>
            <a:r>
              <a:rPr lang="en-GB" sz="1200" dirty="0"/>
              <a:t> integer;</a:t>
            </a:r>
          </a:p>
          <a:p>
            <a:endParaRPr lang="en-GB" sz="1200" dirty="0"/>
          </a:p>
          <a:p>
            <a:r>
              <a:rPr lang="en-GB" sz="1200" dirty="0"/>
              <a:t>UPDATE </a:t>
            </a:r>
            <a:r>
              <a:rPr lang="en-GB" sz="1200" dirty="0" err="1"/>
              <a:t>trip_data</a:t>
            </a:r>
            <a:endParaRPr lang="en-GB" sz="1200" dirty="0"/>
          </a:p>
          <a:p>
            <a:r>
              <a:rPr lang="en-GB" sz="1200" dirty="0"/>
              <a:t>SET </a:t>
            </a:r>
            <a:r>
              <a:rPr lang="en-GB" sz="1200" dirty="0" err="1"/>
              <a:t>week_day</a:t>
            </a:r>
            <a:r>
              <a:rPr lang="en-GB" sz="1200" dirty="0"/>
              <a:t> = EXTRACT (DOW FROM </a:t>
            </a:r>
            <a:r>
              <a:rPr lang="en-GB" sz="1200" dirty="0" err="1"/>
              <a:t>started_at</a:t>
            </a:r>
            <a:endParaRPr lang="en-GB" sz="1200" dirty="0"/>
          </a:p>
          <a:p>
            <a:r>
              <a:rPr lang="en-GB" sz="1200" dirty="0"/>
              <a:t>);</a:t>
            </a:r>
          </a:p>
          <a:p>
            <a:endParaRPr lang="en-GB" sz="1200" dirty="0"/>
          </a:p>
          <a:p>
            <a:r>
              <a:rPr lang="en-GB" sz="1200" dirty="0"/>
              <a:t>-- Found the overall mean, max, mode and count of the ride length</a:t>
            </a:r>
          </a:p>
          <a:p>
            <a:r>
              <a:rPr lang="en-GB" sz="1200" dirty="0"/>
              <a:t>SELECT</a:t>
            </a:r>
          </a:p>
          <a:p>
            <a:r>
              <a:rPr lang="en-GB" sz="1200" dirty="0"/>
              <a:t>AVG (</a:t>
            </a:r>
            <a:r>
              <a:rPr lang="en-GB" sz="1200" dirty="0" err="1"/>
              <a:t>ride_length</a:t>
            </a:r>
            <a:r>
              <a:rPr lang="en-GB" sz="1200" dirty="0"/>
              <a:t>) AS </a:t>
            </a:r>
            <a:r>
              <a:rPr lang="en-GB" sz="1200" dirty="0" err="1"/>
              <a:t>total_mean_ridelength</a:t>
            </a:r>
            <a:r>
              <a:rPr lang="en-GB" sz="1200" dirty="0"/>
              <a:t>,</a:t>
            </a:r>
          </a:p>
          <a:p>
            <a:r>
              <a:rPr lang="en-GB" sz="1200" dirty="0"/>
              <a:t>MAX (</a:t>
            </a:r>
            <a:r>
              <a:rPr lang="en-GB" sz="1200" dirty="0" err="1"/>
              <a:t>ride_length</a:t>
            </a:r>
            <a:r>
              <a:rPr lang="en-GB" sz="1200" dirty="0"/>
              <a:t>) AS </a:t>
            </a:r>
            <a:r>
              <a:rPr lang="en-GB" sz="1200" dirty="0" err="1"/>
              <a:t>max_ridelength</a:t>
            </a:r>
            <a:r>
              <a:rPr lang="en-GB" sz="1200" dirty="0"/>
              <a:t>,</a:t>
            </a:r>
          </a:p>
          <a:p>
            <a:r>
              <a:rPr lang="en-GB" sz="1200" dirty="0"/>
              <a:t>MODE () WITHIN GROUP (ORDER BY </a:t>
            </a:r>
            <a:r>
              <a:rPr lang="en-GB" sz="1200" dirty="0" err="1"/>
              <a:t>ride_length</a:t>
            </a:r>
            <a:r>
              <a:rPr lang="en-GB" sz="1200" dirty="0"/>
              <a:t>) AS </a:t>
            </a:r>
            <a:r>
              <a:rPr lang="en-GB" sz="1200" dirty="0" err="1"/>
              <a:t>mode_of_ridelength</a:t>
            </a:r>
            <a:r>
              <a:rPr lang="en-GB" sz="1200" dirty="0"/>
              <a:t>,</a:t>
            </a:r>
          </a:p>
          <a:p>
            <a:r>
              <a:rPr lang="en-GB" sz="1200" dirty="0"/>
              <a:t>COUNT (</a:t>
            </a:r>
            <a:r>
              <a:rPr lang="en-GB" sz="1200" dirty="0" err="1"/>
              <a:t>ride_length</a:t>
            </a:r>
            <a:r>
              <a:rPr lang="en-GB" sz="1200" dirty="0"/>
              <a:t>) AS </a:t>
            </a:r>
            <a:r>
              <a:rPr lang="en-GB" sz="1200" dirty="0" err="1"/>
              <a:t>total_ridelength_count</a:t>
            </a:r>
            <a:endParaRPr lang="en-GB" sz="1200" dirty="0"/>
          </a:p>
          <a:p>
            <a:r>
              <a:rPr lang="en-GB" sz="1200" dirty="0"/>
              <a:t>FROM </a:t>
            </a:r>
            <a:r>
              <a:rPr lang="en-GB" sz="1200" dirty="0" err="1"/>
              <a:t>trip_data</a:t>
            </a:r>
            <a:r>
              <a:rPr lang="en-GB" sz="1200" dirty="0"/>
              <a:t>;</a:t>
            </a:r>
          </a:p>
          <a:p>
            <a:endParaRPr lang="en-GB" sz="1200" dirty="0"/>
          </a:p>
          <a:p>
            <a:r>
              <a:rPr lang="en-GB" sz="1200" dirty="0"/>
              <a:t>--Calculating the mean, max, and count for the </a:t>
            </a:r>
            <a:r>
              <a:rPr lang="en-GB" sz="1200" dirty="0" err="1"/>
              <a:t>ridelength</a:t>
            </a:r>
            <a:r>
              <a:rPr lang="en-GB" sz="1200" dirty="0"/>
              <a:t> and mode by week day</a:t>
            </a:r>
          </a:p>
          <a:p>
            <a:r>
              <a:rPr lang="en-GB" sz="1200" dirty="0"/>
              <a:t>--week day goes from 0 as Sunday to 6 as Saturday</a:t>
            </a:r>
          </a:p>
          <a:p>
            <a:r>
              <a:rPr lang="en-GB" sz="1200" dirty="0"/>
              <a:t>SELECT</a:t>
            </a:r>
          </a:p>
          <a:p>
            <a:r>
              <a:rPr lang="en-GB" sz="1200" dirty="0" err="1"/>
              <a:t>member_casual</a:t>
            </a:r>
            <a:r>
              <a:rPr lang="en-GB" sz="1200" dirty="0"/>
              <a:t>,</a:t>
            </a:r>
          </a:p>
          <a:p>
            <a:r>
              <a:rPr lang="en-GB" sz="1200" dirty="0"/>
              <a:t>AVG (</a:t>
            </a:r>
            <a:r>
              <a:rPr lang="en-GB" sz="1200" dirty="0" err="1"/>
              <a:t>ride_length</a:t>
            </a:r>
            <a:r>
              <a:rPr lang="en-GB" sz="1200" dirty="0"/>
              <a:t>) AS </a:t>
            </a:r>
            <a:r>
              <a:rPr lang="en-GB" sz="1200" dirty="0" err="1"/>
              <a:t>total_mean_ridelength</a:t>
            </a:r>
            <a:r>
              <a:rPr lang="en-GB" sz="1200" dirty="0"/>
              <a:t>,</a:t>
            </a:r>
          </a:p>
          <a:p>
            <a:r>
              <a:rPr lang="en-GB" sz="1200" dirty="0"/>
              <a:t>MAX (</a:t>
            </a:r>
            <a:r>
              <a:rPr lang="en-GB" sz="1200" dirty="0" err="1"/>
              <a:t>ride_length</a:t>
            </a:r>
            <a:r>
              <a:rPr lang="en-GB" sz="1200" dirty="0"/>
              <a:t>) AS </a:t>
            </a:r>
            <a:r>
              <a:rPr lang="en-GB" sz="1200" dirty="0" err="1"/>
              <a:t>max_ridelength</a:t>
            </a:r>
            <a:r>
              <a:rPr lang="en-GB" sz="1200" dirty="0"/>
              <a:t>,</a:t>
            </a:r>
          </a:p>
          <a:p>
            <a:r>
              <a:rPr lang="en-GB" sz="1200" dirty="0"/>
              <a:t>MODE () WITHIN GROUP (ORDER BY </a:t>
            </a:r>
            <a:r>
              <a:rPr lang="en-GB" sz="1200" dirty="0" err="1"/>
              <a:t>week_day</a:t>
            </a:r>
            <a:r>
              <a:rPr lang="en-GB" sz="1200" dirty="0"/>
              <a:t>) AS </a:t>
            </a:r>
            <a:r>
              <a:rPr lang="en-GB" sz="1200" dirty="0" err="1"/>
              <a:t>mode_of_week_day</a:t>
            </a:r>
            <a:r>
              <a:rPr lang="en-GB" sz="1200" dirty="0"/>
              <a:t>,</a:t>
            </a:r>
          </a:p>
          <a:p>
            <a:r>
              <a:rPr lang="en-GB" sz="1200" dirty="0"/>
              <a:t>COUNT (</a:t>
            </a:r>
            <a:r>
              <a:rPr lang="en-GB" sz="1200" dirty="0" err="1"/>
              <a:t>ride_length</a:t>
            </a:r>
            <a:r>
              <a:rPr lang="en-GB" sz="1200" dirty="0"/>
              <a:t>) AS </a:t>
            </a:r>
            <a:r>
              <a:rPr lang="en-GB" sz="1200" dirty="0" err="1"/>
              <a:t>total_ridelength_count</a:t>
            </a:r>
            <a:endParaRPr lang="en-GB" sz="1200" dirty="0"/>
          </a:p>
          <a:p>
            <a:r>
              <a:rPr lang="en-GB" sz="1200" dirty="0"/>
              <a:t>FROM </a:t>
            </a:r>
            <a:r>
              <a:rPr lang="en-GB" sz="1200" dirty="0" err="1"/>
              <a:t>trip_data</a:t>
            </a:r>
            <a:endParaRPr lang="en-GB" sz="1200" dirty="0"/>
          </a:p>
          <a:p>
            <a:r>
              <a:rPr lang="en-GB" sz="1200" dirty="0"/>
              <a:t>GROUP BY </a:t>
            </a:r>
            <a:r>
              <a:rPr lang="en-GB" sz="1200" dirty="0" err="1"/>
              <a:t>member_casual</a:t>
            </a:r>
            <a:r>
              <a:rPr lang="en-GB" sz="1200" dirty="0"/>
              <a:t>;</a:t>
            </a:r>
          </a:p>
          <a:p>
            <a:endParaRPr lang="en-GB" sz="1200" dirty="0"/>
          </a:p>
          <a:p>
            <a:r>
              <a:rPr lang="en-GB" sz="1200" dirty="0"/>
              <a:t>--Calculating the mean, max, and count for the </a:t>
            </a:r>
            <a:r>
              <a:rPr lang="en-GB" sz="1200" dirty="0" err="1"/>
              <a:t>ridelength</a:t>
            </a:r>
            <a:r>
              <a:rPr lang="en-GB" sz="1200" dirty="0"/>
              <a:t> and week day</a:t>
            </a:r>
          </a:p>
          <a:p>
            <a:r>
              <a:rPr lang="en-GB" sz="1200" dirty="0"/>
              <a:t>--week day goes from 0 as Sunday to 6 as Saturday</a:t>
            </a:r>
          </a:p>
          <a:p>
            <a:r>
              <a:rPr lang="en-GB" sz="1200" dirty="0"/>
              <a:t>SELECT</a:t>
            </a:r>
          </a:p>
          <a:p>
            <a:r>
              <a:rPr lang="en-GB" sz="1200" dirty="0" err="1"/>
              <a:t>member_casual</a:t>
            </a:r>
            <a:r>
              <a:rPr lang="en-GB" sz="1200" dirty="0"/>
              <a:t>,</a:t>
            </a:r>
          </a:p>
          <a:p>
            <a:r>
              <a:rPr lang="en-GB" sz="1200" dirty="0" err="1"/>
              <a:t>week_day</a:t>
            </a:r>
            <a:r>
              <a:rPr lang="en-GB" sz="1200" dirty="0"/>
              <a:t>,</a:t>
            </a:r>
          </a:p>
          <a:p>
            <a:r>
              <a:rPr lang="en-GB" sz="1200" dirty="0"/>
              <a:t>AVG (</a:t>
            </a:r>
            <a:r>
              <a:rPr lang="en-GB" sz="1200" dirty="0" err="1"/>
              <a:t>ride_length</a:t>
            </a:r>
            <a:r>
              <a:rPr lang="en-GB" sz="1200" dirty="0"/>
              <a:t>) AS </a:t>
            </a:r>
            <a:r>
              <a:rPr lang="en-GB" sz="1200" dirty="0" err="1"/>
              <a:t>mean_ridelength_day</a:t>
            </a:r>
            <a:r>
              <a:rPr lang="en-GB" sz="1200" dirty="0"/>
              <a:t>,</a:t>
            </a:r>
          </a:p>
          <a:p>
            <a:r>
              <a:rPr lang="en-GB" sz="1200" dirty="0"/>
              <a:t>COUNT (</a:t>
            </a:r>
            <a:r>
              <a:rPr lang="en-GB" sz="1200" dirty="0" err="1"/>
              <a:t>ride_length</a:t>
            </a:r>
            <a:r>
              <a:rPr lang="en-GB" sz="1200" dirty="0"/>
              <a:t>) AS </a:t>
            </a:r>
            <a:r>
              <a:rPr lang="en-GB" sz="1200" dirty="0" err="1"/>
              <a:t>ridelength_count_by_day</a:t>
            </a:r>
            <a:endParaRPr lang="en-GB" sz="1200" dirty="0"/>
          </a:p>
          <a:p>
            <a:r>
              <a:rPr lang="en-GB" sz="1200" dirty="0"/>
              <a:t>FROM </a:t>
            </a:r>
            <a:r>
              <a:rPr lang="en-GB" sz="1200" dirty="0" err="1"/>
              <a:t>trip_data</a:t>
            </a:r>
            <a:endParaRPr lang="en-GB" sz="1200" dirty="0"/>
          </a:p>
          <a:p>
            <a:r>
              <a:rPr lang="en-GB" sz="1200" dirty="0"/>
              <a:t>GROUP BY </a:t>
            </a:r>
            <a:r>
              <a:rPr lang="en-GB" sz="1200" dirty="0" err="1"/>
              <a:t>member_casual</a:t>
            </a:r>
            <a:r>
              <a:rPr lang="en-GB" sz="1200" dirty="0"/>
              <a:t>,</a:t>
            </a:r>
          </a:p>
          <a:p>
            <a:r>
              <a:rPr lang="en-GB" sz="1200" dirty="0" err="1"/>
              <a:t>week_day</a:t>
            </a:r>
            <a:r>
              <a:rPr lang="en-GB" sz="1200" dirty="0"/>
              <a:t>;</a:t>
            </a:r>
          </a:p>
        </p:txBody>
      </p:sp>
    </p:spTree>
    <p:extLst>
      <p:ext uri="{BB962C8B-B14F-4D97-AF65-F5344CB8AC3E}">
        <p14:creationId xmlns:p14="http://schemas.microsoft.com/office/powerpoint/2010/main" val="388632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4E9FA1-1A62-E06E-1CAA-07433A542B78}"/>
              </a:ext>
            </a:extLst>
          </p:cNvPr>
          <p:cNvSpPr txBox="1"/>
          <p:nvPr/>
        </p:nvSpPr>
        <p:spPr>
          <a:xfrm>
            <a:off x="304800" y="0"/>
            <a:ext cx="11506200" cy="2308324"/>
          </a:xfrm>
          <a:prstGeom prst="rect">
            <a:avLst/>
          </a:prstGeom>
          <a:noFill/>
        </p:spPr>
        <p:txBody>
          <a:bodyPr wrap="square" rtlCol="0">
            <a:spAutoFit/>
          </a:bodyPr>
          <a:lstStyle/>
          <a:p>
            <a:endParaRPr lang="en-GB" sz="1200" dirty="0"/>
          </a:p>
          <a:p>
            <a:r>
              <a:rPr lang="en-GB" sz="1200" dirty="0"/>
              <a:t>--Calculating the mean, max, and count for the </a:t>
            </a:r>
            <a:r>
              <a:rPr lang="en-GB" sz="1200" dirty="0" err="1"/>
              <a:t>ridelength</a:t>
            </a:r>
            <a:r>
              <a:rPr lang="en-GB" sz="1200" dirty="0"/>
              <a:t> and ride type</a:t>
            </a:r>
          </a:p>
          <a:p>
            <a:r>
              <a:rPr lang="en-GB" sz="1200" dirty="0"/>
              <a:t>--Confirming the ride type most used by the casual members</a:t>
            </a:r>
          </a:p>
          <a:p>
            <a:r>
              <a:rPr lang="en-GB" sz="1200" dirty="0"/>
              <a:t>--to advise on the ride type to be </a:t>
            </a:r>
            <a:r>
              <a:rPr lang="en-GB" sz="1200" dirty="0" err="1"/>
              <a:t>adverised</a:t>
            </a:r>
            <a:r>
              <a:rPr lang="en-GB" sz="1200" dirty="0"/>
              <a:t> most</a:t>
            </a:r>
          </a:p>
          <a:p>
            <a:r>
              <a:rPr lang="en-GB" sz="1200" dirty="0"/>
              <a:t>SELECT</a:t>
            </a:r>
          </a:p>
          <a:p>
            <a:r>
              <a:rPr lang="en-GB" sz="1200" dirty="0" err="1"/>
              <a:t>member_casual</a:t>
            </a:r>
            <a:r>
              <a:rPr lang="en-GB" sz="1200" dirty="0"/>
              <a:t>,</a:t>
            </a:r>
          </a:p>
          <a:p>
            <a:r>
              <a:rPr lang="en-GB" sz="1200" dirty="0" err="1"/>
              <a:t>rideable_type</a:t>
            </a:r>
            <a:r>
              <a:rPr lang="en-GB" sz="1200" dirty="0"/>
              <a:t>,</a:t>
            </a:r>
          </a:p>
          <a:p>
            <a:r>
              <a:rPr lang="en-GB" sz="1200" dirty="0"/>
              <a:t>AVG (</a:t>
            </a:r>
            <a:r>
              <a:rPr lang="en-GB" sz="1200" dirty="0" err="1"/>
              <a:t>ride_length</a:t>
            </a:r>
            <a:r>
              <a:rPr lang="en-GB" sz="1200" dirty="0"/>
              <a:t>) AS </a:t>
            </a:r>
            <a:r>
              <a:rPr lang="en-GB" sz="1200" dirty="0" err="1"/>
              <a:t>mean_ridelength_day</a:t>
            </a:r>
            <a:r>
              <a:rPr lang="en-GB" sz="1200" dirty="0"/>
              <a:t>,</a:t>
            </a:r>
          </a:p>
          <a:p>
            <a:r>
              <a:rPr lang="en-GB" sz="1200" dirty="0"/>
              <a:t>COUNT (</a:t>
            </a:r>
            <a:r>
              <a:rPr lang="en-GB" sz="1200" dirty="0" err="1"/>
              <a:t>ride_length</a:t>
            </a:r>
            <a:r>
              <a:rPr lang="en-GB" sz="1200" dirty="0"/>
              <a:t>) AS </a:t>
            </a:r>
            <a:r>
              <a:rPr lang="en-GB" sz="1200" dirty="0" err="1"/>
              <a:t>ridelength_count_by_day</a:t>
            </a:r>
            <a:endParaRPr lang="en-GB" sz="1200" dirty="0"/>
          </a:p>
          <a:p>
            <a:r>
              <a:rPr lang="en-GB" sz="1200" dirty="0"/>
              <a:t>FROM </a:t>
            </a:r>
            <a:r>
              <a:rPr lang="en-GB" sz="1200" dirty="0" err="1"/>
              <a:t>trip_data</a:t>
            </a:r>
            <a:endParaRPr lang="en-GB" sz="1200" dirty="0"/>
          </a:p>
          <a:p>
            <a:r>
              <a:rPr lang="en-GB" sz="1200" dirty="0"/>
              <a:t>GROUP BY </a:t>
            </a:r>
            <a:r>
              <a:rPr lang="en-GB" sz="1200" dirty="0" err="1"/>
              <a:t>member_casual</a:t>
            </a:r>
            <a:r>
              <a:rPr lang="en-GB" sz="1200" dirty="0"/>
              <a:t>,</a:t>
            </a:r>
          </a:p>
          <a:p>
            <a:r>
              <a:rPr lang="en-GB" sz="1200" dirty="0" err="1"/>
              <a:t>rideable_type</a:t>
            </a:r>
            <a:r>
              <a:rPr lang="en-GB" sz="1200" dirty="0"/>
              <a:t>;</a:t>
            </a:r>
            <a:endParaRPr lang="en-NG" sz="1200" dirty="0"/>
          </a:p>
        </p:txBody>
      </p:sp>
    </p:spTree>
    <p:extLst>
      <p:ext uri="{BB962C8B-B14F-4D97-AF65-F5344CB8AC3E}">
        <p14:creationId xmlns:p14="http://schemas.microsoft.com/office/powerpoint/2010/main" val="241811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30024-63A1-A398-68A1-EADF83A3017A}"/>
              </a:ext>
            </a:extLst>
          </p:cNvPr>
          <p:cNvSpPr>
            <a:spLocks noGrp="1"/>
          </p:cNvSpPr>
          <p:nvPr>
            <p:ph type="title"/>
          </p:nvPr>
        </p:nvSpPr>
        <p:spPr>
          <a:xfrm>
            <a:off x="2819400" y="585168"/>
            <a:ext cx="4839717" cy="984885"/>
          </a:xfrm>
        </p:spPr>
        <p:txBody>
          <a:bodyPr/>
          <a:lstStyle/>
          <a:p>
            <a:pPr algn="ctr"/>
            <a:r>
              <a:rPr lang="en-GB" sz="3200" dirty="0"/>
              <a:t>TABLE OF CONTENTS</a:t>
            </a:r>
            <a:endParaRPr lang="en-NG" sz="3200" dirty="0"/>
          </a:p>
        </p:txBody>
      </p:sp>
      <p:sp>
        <p:nvSpPr>
          <p:cNvPr id="3" name="Text Placeholder 2">
            <a:extLst>
              <a:ext uri="{FF2B5EF4-FFF2-40B4-BE49-F238E27FC236}">
                <a16:creationId xmlns:a16="http://schemas.microsoft.com/office/drawing/2014/main" id="{317F445B-2A89-BF7A-985B-27BDB0616841}"/>
              </a:ext>
            </a:extLst>
          </p:cNvPr>
          <p:cNvSpPr>
            <a:spLocks noGrp="1"/>
          </p:cNvSpPr>
          <p:nvPr>
            <p:ph type="body" idx="1"/>
          </p:nvPr>
        </p:nvSpPr>
        <p:spPr>
          <a:xfrm>
            <a:off x="632460" y="1682496"/>
            <a:ext cx="9197340" cy="3956304"/>
          </a:xfrm>
        </p:spPr>
        <p:txBody>
          <a:bodyPr/>
          <a:lstStyle/>
          <a:p>
            <a:endParaRPr lang="en-GB" sz="2400" dirty="0"/>
          </a:p>
          <a:p>
            <a:pPr marL="285750" indent="-285750">
              <a:buFont typeface="Arial" panose="020B0604020202020204" pitchFamily="34" charset="0"/>
              <a:buChar char="•"/>
            </a:pPr>
            <a:r>
              <a:rPr lang="en-GB" sz="2400" dirty="0"/>
              <a:t>Introduction</a:t>
            </a:r>
          </a:p>
          <a:p>
            <a:endParaRPr lang="en-GB" sz="2400" dirty="0"/>
          </a:p>
          <a:p>
            <a:pPr marL="285750" indent="-285750">
              <a:buFont typeface="Arial" panose="020B0604020202020204" pitchFamily="34" charset="0"/>
              <a:buChar char="•"/>
            </a:pPr>
            <a:r>
              <a:rPr lang="en-GB" sz="2400" dirty="0"/>
              <a:t>How annual members and casual riders use Cyclistic bikes differently</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Recommendations</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Addendum: SQL Queries for Data Analysis</a:t>
            </a:r>
            <a:endParaRPr lang="en-NG" sz="2400" dirty="0"/>
          </a:p>
        </p:txBody>
      </p:sp>
    </p:spTree>
    <p:extLst>
      <p:ext uri="{BB962C8B-B14F-4D97-AF65-F5344CB8AC3E}">
        <p14:creationId xmlns:p14="http://schemas.microsoft.com/office/powerpoint/2010/main" val="2281909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23048-C8F9-3CC4-58BD-4D3707D67353}"/>
              </a:ext>
            </a:extLst>
          </p:cNvPr>
          <p:cNvSpPr>
            <a:spLocks noGrp="1"/>
          </p:cNvSpPr>
          <p:nvPr>
            <p:ph type="title"/>
          </p:nvPr>
        </p:nvSpPr>
        <p:spPr>
          <a:xfrm>
            <a:off x="1752600" y="2895600"/>
            <a:ext cx="9753600" cy="861774"/>
          </a:xfrm>
        </p:spPr>
        <p:txBody>
          <a:bodyPr/>
          <a:lstStyle/>
          <a:p>
            <a:pPr algn="ctr"/>
            <a:r>
              <a:rPr lang="en-GB" sz="2800" b="1" dirty="0"/>
              <a:t>Introduction</a:t>
            </a:r>
            <a:br>
              <a:rPr lang="en-GB" sz="2800" b="1" dirty="0"/>
            </a:br>
            <a:endParaRPr lang="en-NG" sz="2800" b="1" dirty="0"/>
          </a:p>
        </p:txBody>
      </p:sp>
    </p:spTree>
    <p:extLst>
      <p:ext uri="{BB962C8B-B14F-4D97-AF65-F5344CB8AC3E}">
        <p14:creationId xmlns:p14="http://schemas.microsoft.com/office/powerpoint/2010/main" val="819056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7DF8829-E0BC-5BCB-B8EC-5A97235E055B}"/>
              </a:ext>
            </a:extLst>
          </p:cNvPr>
          <p:cNvSpPr>
            <a:spLocks noGrp="1"/>
          </p:cNvSpPr>
          <p:nvPr>
            <p:ph type="body" idx="1"/>
          </p:nvPr>
        </p:nvSpPr>
        <p:spPr>
          <a:xfrm>
            <a:off x="76200" y="914400"/>
            <a:ext cx="12573000" cy="5724644"/>
          </a:xfrm>
        </p:spPr>
        <p:txBody>
          <a:bodyPr/>
          <a:lstStyle/>
          <a:p>
            <a:r>
              <a:rPr lang="en-GB" sz="2400" b="0" i="0" dirty="0">
                <a:solidFill>
                  <a:srgbClr val="000000"/>
                </a:solidFill>
                <a:effectLst/>
              </a:rPr>
              <a:t>In 2016, Cyclistic launched a successful bike-share offering. Since then, the program has grown to a fleet of 5,824 bicycles that are geotracked and locked into a network of 692 stations across Chicago. The bikes can be unlocked from one station and returned to any other station in the system at any time.</a:t>
            </a:r>
            <a:r>
              <a:rPr lang="en-GB" sz="2400" dirty="0"/>
              <a:t> </a:t>
            </a:r>
            <a:br>
              <a:rPr lang="en-GB" sz="2400" dirty="0"/>
            </a:br>
            <a:endParaRPr lang="en-GB" sz="2400" dirty="0"/>
          </a:p>
          <a:p>
            <a:r>
              <a:rPr lang="en-GB" sz="2400" b="0" i="0" dirty="0">
                <a:solidFill>
                  <a:srgbClr val="000000"/>
                </a:solidFill>
                <a:effectLst/>
              </a:rPr>
              <a:t>Customers who purchase single-ride or full-day passes are referred to as casual riders. Customers while those who purchase annual memberships are Cyclistic members.</a:t>
            </a:r>
            <a:r>
              <a:rPr lang="en-GB" sz="2400" dirty="0"/>
              <a:t> </a:t>
            </a:r>
          </a:p>
          <a:p>
            <a:endParaRPr lang="en-GB" sz="2400" dirty="0"/>
          </a:p>
          <a:p>
            <a:r>
              <a:rPr lang="en-GB" sz="2400" b="0" i="0" dirty="0">
                <a:solidFill>
                  <a:srgbClr val="000000"/>
                </a:solidFill>
                <a:effectLst/>
              </a:rPr>
              <a:t>Cyclistic’s finance analysts concluded that annual members are much more profitable than casual riders</a:t>
            </a:r>
            <a:r>
              <a:rPr lang="en-GB" sz="1800" b="0" i="0" dirty="0">
                <a:solidFill>
                  <a:srgbClr val="000000"/>
                </a:solidFill>
                <a:effectLst/>
                <a:latin typeface="OpenSans-Regular"/>
              </a:rPr>
              <a:t>.</a:t>
            </a:r>
            <a:r>
              <a:rPr lang="en-GB" dirty="0"/>
              <a:t> </a:t>
            </a:r>
          </a:p>
          <a:p>
            <a:endParaRPr lang="en-GB" sz="2400" dirty="0">
              <a:solidFill>
                <a:srgbClr val="000000"/>
              </a:solidFill>
            </a:endParaRPr>
          </a:p>
          <a:p>
            <a:r>
              <a:rPr lang="en-GB" sz="2400" dirty="0">
                <a:solidFill>
                  <a:srgbClr val="000000"/>
                </a:solidFill>
              </a:rPr>
              <a:t>The overall goal is to design marketing strategies aimed at converting casual riders into annual members while the aim of this presentation is to identify how annual members and casual riders differ in bike usage.</a:t>
            </a:r>
            <a:br>
              <a:rPr lang="en-GB" sz="2400" dirty="0">
                <a:solidFill>
                  <a:srgbClr val="000000"/>
                </a:solidFill>
              </a:rPr>
            </a:br>
            <a:br>
              <a:rPr lang="en-GB" dirty="0"/>
            </a:br>
            <a:endParaRPr lang="en-NG" dirty="0"/>
          </a:p>
        </p:txBody>
      </p:sp>
    </p:spTree>
    <p:extLst>
      <p:ext uri="{BB962C8B-B14F-4D97-AF65-F5344CB8AC3E}">
        <p14:creationId xmlns:p14="http://schemas.microsoft.com/office/powerpoint/2010/main" val="3393725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D0959E-5CBE-DD8D-ADE9-A4C53D9F57E4}"/>
              </a:ext>
            </a:extLst>
          </p:cNvPr>
          <p:cNvSpPr txBox="1"/>
          <p:nvPr/>
        </p:nvSpPr>
        <p:spPr>
          <a:xfrm>
            <a:off x="609600" y="3286780"/>
            <a:ext cx="11125200" cy="523220"/>
          </a:xfrm>
          <a:prstGeom prst="rect">
            <a:avLst/>
          </a:prstGeom>
          <a:noFill/>
        </p:spPr>
        <p:txBody>
          <a:bodyPr wrap="square" rtlCol="0">
            <a:spAutoFit/>
          </a:bodyPr>
          <a:lstStyle/>
          <a:p>
            <a:r>
              <a:rPr lang="en-GB" sz="2800" dirty="0"/>
              <a:t>Total Customers Within the Period (Both Casual &amp; Members):  </a:t>
            </a:r>
            <a:r>
              <a:rPr lang="en-GB" sz="2800" b="1" dirty="0">
                <a:highlight>
                  <a:srgbClr val="C0C0C0"/>
                </a:highlight>
              </a:rPr>
              <a:t>5,882,437</a:t>
            </a:r>
            <a:endParaRPr lang="en-NG" sz="2800" b="1" dirty="0">
              <a:highlight>
                <a:srgbClr val="C0C0C0"/>
              </a:highlight>
            </a:endParaRPr>
          </a:p>
        </p:txBody>
      </p:sp>
      <p:sp>
        <p:nvSpPr>
          <p:cNvPr id="5" name="TextBox 4">
            <a:extLst>
              <a:ext uri="{FF2B5EF4-FFF2-40B4-BE49-F238E27FC236}">
                <a16:creationId xmlns:a16="http://schemas.microsoft.com/office/drawing/2014/main" id="{218E0188-2347-6CE5-F582-FE8631D6A883}"/>
              </a:ext>
            </a:extLst>
          </p:cNvPr>
          <p:cNvSpPr txBox="1"/>
          <p:nvPr/>
        </p:nvSpPr>
        <p:spPr>
          <a:xfrm>
            <a:off x="627743" y="1752600"/>
            <a:ext cx="11411857" cy="523220"/>
          </a:xfrm>
          <a:prstGeom prst="rect">
            <a:avLst/>
          </a:prstGeom>
          <a:noFill/>
        </p:spPr>
        <p:txBody>
          <a:bodyPr wrap="square" rtlCol="0">
            <a:spAutoFit/>
          </a:bodyPr>
          <a:lstStyle/>
          <a:p>
            <a:r>
              <a:rPr lang="en-GB" sz="2800" dirty="0"/>
              <a:t>Data Analysed:  </a:t>
            </a:r>
            <a:r>
              <a:rPr lang="en-GB" sz="2800" b="1" dirty="0">
                <a:highlight>
                  <a:srgbClr val="C0C0C0"/>
                </a:highlight>
              </a:rPr>
              <a:t>12 Months Trip Data from September 2021 to August 2022 </a:t>
            </a:r>
            <a:endParaRPr lang="en-NG" sz="2800" b="1" dirty="0">
              <a:highlight>
                <a:srgbClr val="C0C0C0"/>
              </a:highlight>
            </a:endParaRPr>
          </a:p>
        </p:txBody>
      </p:sp>
      <p:sp>
        <p:nvSpPr>
          <p:cNvPr id="6" name="TextBox 5">
            <a:extLst>
              <a:ext uri="{FF2B5EF4-FFF2-40B4-BE49-F238E27FC236}">
                <a16:creationId xmlns:a16="http://schemas.microsoft.com/office/drawing/2014/main" id="{59456DDE-1BA3-4BE3-10A9-96D5F6012AAB}"/>
              </a:ext>
            </a:extLst>
          </p:cNvPr>
          <p:cNvSpPr txBox="1"/>
          <p:nvPr/>
        </p:nvSpPr>
        <p:spPr>
          <a:xfrm>
            <a:off x="609600" y="2524780"/>
            <a:ext cx="11411857" cy="523220"/>
          </a:xfrm>
          <a:prstGeom prst="rect">
            <a:avLst/>
          </a:prstGeom>
          <a:noFill/>
        </p:spPr>
        <p:txBody>
          <a:bodyPr wrap="square" rtlCol="0">
            <a:spAutoFit/>
          </a:bodyPr>
          <a:lstStyle/>
          <a:p>
            <a:r>
              <a:rPr lang="en-GB" sz="2800" dirty="0"/>
              <a:t>Data Source: </a:t>
            </a:r>
            <a:r>
              <a:rPr lang="en-GB" sz="2800" b="1" i="0" dirty="0">
                <a:solidFill>
                  <a:srgbClr val="000000"/>
                </a:solidFill>
                <a:effectLst/>
                <a:highlight>
                  <a:srgbClr val="C0C0C0"/>
                </a:highlight>
                <a:latin typeface="OpenSans-Regular"/>
              </a:rPr>
              <a:t>Motivate International Inc. under this </a:t>
            </a:r>
            <a:r>
              <a:rPr lang="en-GB" sz="2800" b="1" i="0" dirty="0">
                <a:solidFill>
                  <a:srgbClr val="1155CC"/>
                </a:solidFill>
                <a:effectLst/>
                <a:highlight>
                  <a:srgbClr val="C0C0C0"/>
                </a:highlight>
                <a:latin typeface="OpenSans-Regular"/>
              </a:rPr>
              <a:t>license</a:t>
            </a:r>
            <a:r>
              <a:rPr lang="en-GB" sz="2800" b="1" dirty="0">
                <a:highlight>
                  <a:srgbClr val="C0C0C0"/>
                </a:highlight>
              </a:rPr>
              <a:t> </a:t>
            </a:r>
            <a:endParaRPr lang="en-NG" sz="2800" dirty="0"/>
          </a:p>
        </p:txBody>
      </p:sp>
      <p:sp>
        <p:nvSpPr>
          <p:cNvPr id="7" name="TextBox 6">
            <a:extLst>
              <a:ext uri="{FF2B5EF4-FFF2-40B4-BE49-F238E27FC236}">
                <a16:creationId xmlns:a16="http://schemas.microsoft.com/office/drawing/2014/main" id="{6EE630E8-CC0B-FDD1-4A18-D1D3377281F8}"/>
              </a:ext>
            </a:extLst>
          </p:cNvPr>
          <p:cNvSpPr txBox="1"/>
          <p:nvPr/>
        </p:nvSpPr>
        <p:spPr>
          <a:xfrm>
            <a:off x="627742" y="4124980"/>
            <a:ext cx="10726057" cy="523220"/>
          </a:xfrm>
          <a:prstGeom prst="rect">
            <a:avLst/>
          </a:prstGeom>
          <a:noFill/>
        </p:spPr>
        <p:txBody>
          <a:bodyPr wrap="square" rtlCol="0">
            <a:spAutoFit/>
          </a:bodyPr>
          <a:lstStyle/>
          <a:p>
            <a:r>
              <a:rPr lang="en-GB" sz="2800" dirty="0"/>
              <a:t>Overall Average Ride Length: </a:t>
            </a:r>
            <a:r>
              <a:rPr lang="en-NG" sz="2800" b="1" i="0" u="none" strike="noStrike" dirty="0">
                <a:solidFill>
                  <a:srgbClr val="000000"/>
                </a:solidFill>
                <a:effectLst/>
                <a:highlight>
                  <a:srgbClr val="C0C0C0"/>
                </a:highlight>
              </a:rPr>
              <a:t>19</a:t>
            </a:r>
            <a:r>
              <a:rPr lang="en-GB" sz="2800" b="1" dirty="0">
                <a:solidFill>
                  <a:srgbClr val="000000"/>
                </a:solidFill>
                <a:highlight>
                  <a:srgbClr val="C0C0C0"/>
                </a:highlight>
              </a:rPr>
              <a:t> mins </a:t>
            </a:r>
            <a:r>
              <a:rPr lang="en-NG" sz="2800" b="1" i="0" u="none" strike="noStrike" dirty="0">
                <a:solidFill>
                  <a:srgbClr val="000000"/>
                </a:solidFill>
                <a:effectLst/>
                <a:highlight>
                  <a:srgbClr val="C0C0C0"/>
                </a:highlight>
              </a:rPr>
              <a:t>45</a:t>
            </a:r>
            <a:r>
              <a:rPr lang="en-GB" sz="2800" b="1" i="0" u="none" strike="noStrike" dirty="0">
                <a:solidFill>
                  <a:srgbClr val="000000"/>
                </a:solidFill>
                <a:effectLst/>
                <a:highlight>
                  <a:srgbClr val="C0C0C0"/>
                </a:highlight>
              </a:rPr>
              <a:t> secs</a:t>
            </a:r>
            <a:endParaRPr lang="en-NG" sz="2800" b="1" dirty="0">
              <a:highlight>
                <a:srgbClr val="C0C0C0"/>
              </a:highlight>
            </a:endParaRPr>
          </a:p>
        </p:txBody>
      </p:sp>
      <p:sp>
        <p:nvSpPr>
          <p:cNvPr id="8" name="TextBox 7">
            <a:extLst>
              <a:ext uri="{FF2B5EF4-FFF2-40B4-BE49-F238E27FC236}">
                <a16:creationId xmlns:a16="http://schemas.microsoft.com/office/drawing/2014/main" id="{1C817C57-3B4A-74C7-D81A-11E9E678470F}"/>
              </a:ext>
            </a:extLst>
          </p:cNvPr>
          <p:cNvSpPr txBox="1"/>
          <p:nvPr/>
        </p:nvSpPr>
        <p:spPr>
          <a:xfrm>
            <a:off x="609600" y="5039380"/>
            <a:ext cx="10134600" cy="523220"/>
          </a:xfrm>
          <a:prstGeom prst="rect">
            <a:avLst/>
          </a:prstGeom>
          <a:noFill/>
        </p:spPr>
        <p:txBody>
          <a:bodyPr wrap="square" rtlCol="0">
            <a:spAutoFit/>
          </a:bodyPr>
          <a:lstStyle/>
          <a:p>
            <a:r>
              <a:rPr lang="en-GB" sz="2800" dirty="0"/>
              <a:t>Overall Maximum Ride Length: </a:t>
            </a:r>
            <a:r>
              <a:rPr lang="en-GB" sz="2800" b="1" i="0" u="none" strike="noStrike" dirty="0">
                <a:solidFill>
                  <a:srgbClr val="000000"/>
                </a:solidFill>
                <a:effectLst/>
                <a:highlight>
                  <a:srgbClr val="C0C0C0"/>
                </a:highlight>
              </a:rPr>
              <a:t>28 days 6 hours 25 mins 1 sec</a:t>
            </a:r>
            <a:r>
              <a:rPr lang="en-GB" sz="2800" b="1" dirty="0">
                <a:highlight>
                  <a:srgbClr val="C0C0C0"/>
                </a:highlight>
              </a:rPr>
              <a:t> </a:t>
            </a:r>
            <a:endParaRPr lang="en-NG" sz="2800" b="1" dirty="0">
              <a:highlight>
                <a:srgbClr val="C0C0C0"/>
              </a:highlight>
            </a:endParaRPr>
          </a:p>
        </p:txBody>
      </p:sp>
    </p:spTree>
    <p:extLst>
      <p:ext uri="{BB962C8B-B14F-4D97-AF65-F5344CB8AC3E}">
        <p14:creationId xmlns:p14="http://schemas.microsoft.com/office/powerpoint/2010/main" val="238698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23048-C8F9-3CC4-58BD-4D3707D67353}"/>
              </a:ext>
            </a:extLst>
          </p:cNvPr>
          <p:cNvSpPr>
            <a:spLocks noGrp="1"/>
          </p:cNvSpPr>
          <p:nvPr>
            <p:ph type="title"/>
          </p:nvPr>
        </p:nvSpPr>
        <p:spPr>
          <a:xfrm>
            <a:off x="1752600" y="2895600"/>
            <a:ext cx="9753600" cy="1292662"/>
          </a:xfrm>
        </p:spPr>
        <p:txBody>
          <a:bodyPr/>
          <a:lstStyle/>
          <a:p>
            <a:pPr algn="ctr"/>
            <a:r>
              <a:rPr lang="en-GB" sz="2800" b="1" dirty="0"/>
              <a:t>How annual members and casual riders use Cyclistic bikes differently</a:t>
            </a:r>
            <a:br>
              <a:rPr lang="en-GB" sz="2800" b="1" dirty="0"/>
            </a:br>
            <a:endParaRPr lang="en-NG" sz="2800" b="1" dirty="0"/>
          </a:p>
        </p:txBody>
      </p:sp>
    </p:spTree>
    <p:extLst>
      <p:ext uri="{BB962C8B-B14F-4D97-AF65-F5344CB8AC3E}">
        <p14:creationId xmlns:p14="http://schemas.microsoft.com/office/powerpoint/2010/main" val="3081624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12CC82-C5B0-13BB-3970-DE9E81170132}"/>
              </a:ext>
            </a:extLst>
          </p:cNvPr>
          <p:cNvSpPr>
            <a:spLocks noGrp="1"/>
          </p:cNvSpPr>
          <p:nvPr>
            <p:ph sz="half" idx="2"/>
          </p:nvPr>
        </p:nvSpPr>
        <p:spPr>
          <a:xfrm>
            <a:off x="632460" y="914399"/>
            <a:ext cx="11330940" cy="1600201"/>
          </a:xfrm>
        </p:spPr>
        <p:txBody>
          <a:bodyPr/>
          <a:lstStyle/>
          <a:p>
            <a:r>
              <a:rPr lang="en-GB" sz="3200" dirty="0"/>
              <a:t>In spite that the total number of rides by members is higher than that of the casuals, the average ride length by members is lower.</a:t>
            </a:r>
          </a:p>
          <a:p>
            <a:endParaRPr lang="en-GB" sz="3200" dirty="0"/>
          </a:p>
          <a:p>
            <a:r>
              <a:rPr lang="en-GB" sz="3200" dirty="0"/>
              <a:t>This indicates that the casuals use Cyclistic’s bikes longer and thus are more profitable </a:t>
            </a:r>
            <a:endParaRPr lang="en-NG" sz="3200" dirty="0"/>
          </a:p>
        </p:txBody>
      </p:sp>
      <p:grpSp>
        <p:nvGrpSpPr>
          <p:cNvPr id="13" name="Group 12">
            <a:extLst>
              <a:ext uri="{FF2B5EF4-FFF2-40B4-BE49-F238E27FC236}">
                <a16:creationId xmlns:a16="http://schemas.microsoft.com/office/drawing/2014/main" id="{8D0AB923-9231-7756-4BAF-8BA4CC625FA6}"/>
              </a:ext>
            </a:extLst>
          </p:cNvPr>
          <p:cNvGrpSpPr/>
          <p:nvPr/>
        </p:nvGrpSpPr>
        <p:grpSpPr>
          <a:xfrm>
            <a:off x="6864171" y="4114799"/>
            <a:ext cx="3041829" cy="2825523"/>
            <a:chOff x="7685881" y="3810000"/>
            <a:chExt cx="2931954" cy="2921635"/>
          </a:xfrm>
        </p:grpSpPr>
        <p:sp>
          <p:nvSpPr>
            <p:cNvPr id="7" name="object 10">
              <a:extLst>
                <a:ext uri="{FF2B5EF4-FFF2-40B4-BE49-F238E27FC236}">
                  <a16:creationId xmlns:a16="http://schemas.microsoft.com/office/drawing/2014/main" id="{E70A3821-6536-8808-7CD5-7E4AC9CB6AD0}"/>
                </a:ext>
              </a:extLst>
            </p:cNvPr>
            <p:cNvSpPr/>
            <p:nvPr/>
          </p:nvSpPr>
          <p:spPr>
            <a:xfrm>
              <a:off x="7772400" y="3810000"/>
              <a:ext cx="2845435" cy="2921635"/>
            </a:xfrm>
            <a:custGeom>
              <a:avLst/>
              <a:gdLst/>
              <a:ahLst/>
              <a:cxnLst/>
              <a:rect l="l" t="t" r="r" b="b"/>
              <a:pathLst>
                <a:path w="2845435" h="2921635">
                  <a:moveTo>
                    <a:pt x="1889356" y="2835531"/>
                  </a:moveTo>
                  <a:lnTo>
                    <a:pt x="877002" y="2835531"/>
                  </a:lnTo>
                  <a:lnTo>
                    <a:pt x="861372" y="2826016"/>
                  </a:lnTo>
                  <a:lnTo>
                    <a:pt x="845808" y="2826016"/>
                  </a:lnTo>
                  <a:lnTo>
                    <a:pt x="814895" y="2806985"/>
                  </a:lnTo>
                  <a:lnTo>
                    <a:pt x="799545" y="2806985"/>
                  </a:lnTo>
                  <a:lnTo>
                    <a:pt x="769074" y="2787955"/>
                  </a:lnTo>
                  <a:lnTo>
                    <a:pt x="753957" y="2787955"/>
                  </a:lnTo>
                  <a:lnTo>
                    <a:pt x="694313" y="2749894"/>
                  </a:lnTo>
                  <a:lnTo>
                    <a:pt x="679618" y="2749894"/>
                  </a:lnTo>
                  <a:lnTo>
                    <a:pt x="636086" y="2721348"/>
                  </a:lnTo>
                  <a:lnTo>
                    <a:pt x="579398" y="2683287"/>
                  </a:lnTo>
                  <a:lnTo>
                    <a:pt x="537960" y="2654742"/>
                  </a:lnTo>
                  <a:lnTo>
                    <a:pt x="497502" y="2626196"/>
                  </a:lnTo>
                  <a:lnTo>
                    <a:pt x="458073" y="2597651"/>
                  </a:lnTo>
                  <a:lnTo>
                    <a:pt x="407174" y="2559590"/>
                  </a:lnTo>
                  <a:lnTo>
                    <a:pt x="394759" y="2540559"/>
                  </a:lnTo>
                  <a:lnTo>
                    <a:pt x="370316" y="2521529"/>
                  </a:lnTo>
                  <a:lnTo>
                    <a:pt x="346392" y="2502499"/>
                  </a:lnTo>
                  <a:lnTo>
                    <a:pt x="334630" y="2483468"/>
                  </a:lnTo>
                  <a:lnTo>
                    <a:pt x="311514" y="2464438"/>
                  </a:lnTo>
                  <a:lnTo>
                    <a:pt x="300161" y="2445407"/>
                  </a:lnTo>
                  <a:lnTo>
                    <a:pt x="288949" y="2435892"/>
                  </a:lnTo>
                  <a:lnTo>
                    <a:pt x="277879" y="2426377"/>
                  </a:lnTo>
                  <a:lnTo>
                    <a:pt x="266949" y="2416862"/>
                  </a:lnTo>
                  <a:lnTo>
                    <a:pt x="256164" y="2397831"/>
                  </a:lnTo>
                  <a:lnTo>
                    <a:pt x="245525" y="2388316"/>
                  </a:lnTo>
                  <a:lnTo>
                    <a:pt x="235032" y="2378801"/>
                  </a:lnTo>
                  <a:lnTo>
                    <a:pt x="224687" y="2359770"/>
                  </a:lnTo>
                  <a:lnTo>
                    <a:pt x="214491" y="2350255"/>
                  </a:lnTo>
                  <a:lnTo>
                    <a:pt x="204446" y="2331225"/>
                  </a:lnTo>
                  <a:lnTo>
                    <a:pt x="194554" y="2321710"/>
                  </a:lnTo>
                  <a:lnTo>
                    <a:pt x="184813" y="2312194"/>
                  </a:lnTo>
                  <a:lnTo>
                    <a:pt x="175228" y="2293164"/>
                  </a:lnTo>
                  <a:lnTo>
                    <a:pt x="165799" y="2283649"/>
                  </a:lnTo>
                  <a:lnTo>
                    <a:pt x="156527" y="2264618"/>
                  </a:lnTo>
                  <a:lnTo>
                    <a:pt x="147412" y="2255103"/>
                  </a:lnTo>
                  <a:lnTo>
                    <a:pt x="138456" y="2236073"/>
                  </a:lnTo>
                  <a:lnTo>
                    <a:pt x="129662" y="2226558"/>
                  </a:lnTo>
                  <a:lnTo>
                    <a:pt x="121030" y="2207527"/>
                  </a:lnTo>
                  <a:lnTo>
                    <a:pt x="112559" y="2198012"/>
                  </a:lnTo>
                  <a:lnTo>
                    <a:pt x="104252" y="2178982"/>
                  </a:lnTo>
                  <a:lnTo>
                    <a:pt x="96111" y="2169466"/>
                  </a:lnTo>
                  <a:lnTo>
                    <a:pt x="88137" y="2150436"/>
                  </a:lnTo>
                  <a:lnTo>
                    <a:pt x="80328" y="2140921"/>
                  </a:lnTo>
                  <a:lnTo>
                    <a:pt x="72687" y="2121890"/>
                  </a:lnTo>
                  <a:lnTo>
                    <a:pt x="65216" y="2112375"/>
                  </a:lnTo>
                  <a:lnTo>
                    <a:pt x="57915" y="2093345"/>
                  </a:lnTo>
                  <a:lnTo>
                    <a:pt x="50784" y="2074314"/>
                  </a:lnTo>
                  <a:lnTo>
                    <a:pt x="43825" y="2064799"/>
                  </a:lnTo>
                  <a:lnTo>
                    <a:pt x="37040" y="2045769"/>
                  </a:lnTo>
                  <a:lnTo>
                    <a:pt x="30428" y="2036253"/>
                  </a:lnTo>
                  <a:lnTo>
                    <a:pt x="23990" y="2017223"/>
                  </a:lnTo>
                  <a:lnTo>
                    <a:pt x="17727" y="1998193"/>
                  </a:lnTo>
                  <a:lnTo>
                    <a:pt x="11641" y="1988677"/>
                  </a:lnTo>
                  <a:lnTo>
                    <a:pt x="5732" y="1969647"/>
                  </a:lnTo>
                  <a:lnTo>
                    <a:pt x="0" y="1950617"/>
                  </a:lnTo>
                  <a:lnTo>
                    <a:pt x="1379417" y="1455826"/>
                  </a:lnTo>
                  <a:lnTo>
                    <a:pt x="1379417" y="0"/>
                  </a:lnTo>
                  <a:lnTo>
                    <a:pt x="1545774" y="0"/>
                  </a:lnTo>
                  <a:lnTo>
                    <a:pt x="1562326" y="9515"/>
                  </a:lnTo>
                  <a:lnTo>
                    <a:pt x="1611835" y="9515"/>
                  </a:lnTo>
                  <a:lnTo>
                    <a:pt x="1628279" y="19030"/>
                  </a:lnTo>
                  <a:lnTo>
                    <a:pt x="1661073" y="19030"/>
                  </a:lnTo>
                  <a:lnTo>
                    <a:pt x="1677414" y="28545"/>
                  </a:lnTo>
                  <a:lnTo>
                    <a:pt x="1709982" y="28545"/>
                  </a:lnTo>
                  <a:lnTo>
                    <a:pt x="1726203" y="38060"/>
                  </a:lnTo>
                  <a:lnTo>
                    <a:pt x="1742378" y="38060"/>
                  </a:lnTo>
                  <a:lnTo>
                    <a:pt x="1758505" y="47576"/>
                  </a:lnTo>
                  <a:lnTo>
                    <a:pt x="1774586" y="47576"/>
                  </a:lnTo>
                  <a:lnTo>
                    <a:pt x="1790616" y="57091"/>
                  </a:lnTo>
                  <a:lnTo>
                    <a:pt x="1806590" y="57091"/>
                  </a:lnTo>
                  <a:lnTo>
                    <a:pt x="1822509" y="66606"/>
                  </a:lnTo>
                  <a:lnTo>
                    <a:pt x="1838373" y="66606"/>
                  </a:lnTo>
                  <a:lnTo>
                    <a:pt x="1854177" y="76121"/>
                  </a:lnTo>
                  <a:lnTo>
                    <a:pt x="1869918" y="76121"/>
                  </a:lnTo>
                  <a:lnTo>
                    <a:pt x="1901210" y="95152"/>
                  </a:lnTo>
                  <a:lnTo>
                    <a:pt x="1916757" y="95152"/>
                  </a:lnTo>
                  <a:lnTo>
                    <a:pt x="1947636" y="114182"/>
                  </a:lnTo>
                  <a:lnTo>
                    <a:pt x="1962968" y="114182"/>
                  </a:lnTo>
                  <a:lnTo>
                    <a:pt x="1993402" y="133212"/>
                  </a:lnTo>
                  <a:lnTo>
                    <a:pt x="2008500" y="133212"/>
                  </a:lnTo>
                  <a:lnTo>
                    <a:pt x="2068062" y="171273"/>
                  </a:lnTo>
                  <a:lnTo>
                    <a:pt x="2082736" y="171273"/>
                  </a:lnTo>
                  <a:lnTo>
                    <a:pt x="2140498" y="209334"/>
                  </a:lnTo>
                  <a:lnTo>
                    <a:pt x="2196686" y="247395"/>
                  </a:lnTo>
                  <a:lnTo>
                    <a:pt x="2237722" y="275940"/>
                  </a:lnTo>
                  <a:lnTo>
                    <a:pt x="2277761" y="304486"/>
                  </a:lnTo>
                  <a:lnTo>
                    <a:pt x="2329511" y="342547"/>
                  </a:lnTo>
                  <a:lnTo>
                    <a:pt x="2367040" y="380608"/>
                  </a:lnTo>
                  <a:lnTo>
                    <a:pt x="2391422" y="399638"/>
                  </a:lnTo>
                  <a:lnTo>
                    <a:pt x="2415282" y="418669"/>
                  </a:lnTo>
                  <a:lnTo>
                    <a:pt x="2427011" y="437699"/>
                  </a:lnTo>
                  <a:lnTo>
                    <a:pt x="2450062" y="456729"/>
                  </a:lnTo>
                  <a:lnTo>
                    <a:pt x="2461381" y="475760"/>
                  </a:lnTo>
                  <a:lnTo>
                    <a:pt x="2472559" y="485275"/>
                  </a:lnTo>
                  <a:lnTo>
                    <a:pt x="2483595" y="494790"/>
                  </a:lnTo>
                  <a:lnTo>
                    <a:pt x="2494490" y="504305"/>
                  </a:lnTo>
                  <a:lnTo>
                    <a:pt x="2505241" y="523336"/>
                  </a:lnTo>
                  <a:lnTo>
                    <a:pt x="2515845" y="532851"/>
                  </a:lnTo>
                  <a:lnTo>
                    <a:pt x="2526302" y="551881"/>
                  </a:lnTo>
                  <a:lnTo>
                    <a:pt x="2536612" y="561397"/>
                  </a:lnTo>
                  <a:lnTo>
                    <a:pt x="2546772" y="570912"/>
                  </a:lnTo>
                  <a:lnTo>
                    <a:pt x="2556780" y="589942"/>
                  </a:lnTo>
                  <a:lnTo>
                    <a:pt x="2566635" y="599457"/>
                  </a:lnTo>
                  <a:lnTo>
                    <a:pt x="2576339" y="618488"/>
                  </a:lnTo>
                  <a:lnTo>
                    <a:pt x="2585887" y="628003"/>
                  </a:lnTo>
                  <a:lnTo>
                    <a:pt x="2595279" y="637518"/>
                  </a:lnTo>
                  <a:lnTo>
                    <a:pt x="2604513" y="656549"/>
                  </a:lnTo>
                  <a:lnTo>
                    <a:pt x="2613589" y="666064"/>
                  </a:lnTo>
                  <a:lnTo>
                    <a:pt x="2622507" y="685094"/>
                  </a:lnTo>
                  <a:lnTo>
                    <a:pt x="2631262" y="694609"/>
                  </a:lnTo>
                  <a:lnTo>
                    <a:pt x="2639855" y="713640"/>
                  </a:lnTo>
                  <a:lnTo>
                    <a:pt x="2648287" y="723155"/>
                  </a:lnTo>
                  <a:lnTo>
                    <a:pt x="2656554" y="742186"/>
                  </a:lnTo>
                  <a:lnTo>
                    <a:pt x="2664655" y="751701"/>
                  </a:lnTo>
                  <a:lnTo>
                    <a:pt x="2672590" y="770731"/>
                  </a:lnTo>
                  <a:lnTo>
                    <a:pt x="2680358" y="780246"/>
                  </a:lnTo>
                  <a:lnTo>
                    <a:pt x="2687959" y="799277"/>
                  </a:lnTo>
                  <a:lnTo>
                    <a:pt x="2695389" y="818307"/>
                  </a:lnTo>
                  <a:lnTo>
                    <a:pt x="2702649" y="827822"/>
                  </a:lnTo>
                  <a:lnTo>
                    <a:pt x="2709738" y="846853"/>
                  </a:lnTo>
                  <a:lnTo>
                    <a:pt x="2716656" y="856368"/>
                  </a:lnTo>
                  <a:lnTo>
                    <a:pt x="2723400" y="875398"/>
                  </a:lnTo>
                  <a:lnTo>
                    <a:pt x="2729970" y="894429"/>
                  </a:lnTo>
                  <a:lnTo>
                    <a:pt x="2736366" y="903944"/>
                  </a:lnTo>
                  <a:lnTo>
                    <a:pt x="2742586" y="922974"/>
                  </a:lnTo>
                  <a:lnTo>
                    <a:pt x="2748630" y="932490"/>
                  </a:lnTo>
                  <a:lnTo>
                    <a:pt x="2754496" y="951520"/>
                  </a:lnTo>
                  <a:lnTo>
                    <a:pt x="2760185" y="970550"/>
                  </a:lnTo>
                  <a:lnTo>
                    <a:pt x="2765696" y="980066"/>
                  </a:lnTo>
                  <a:lnTo>
                    <a:pt x="2771027" y="999096"/>
                  </a:lnTo>
                  <a:lnTo>
                    <a:pt x="2776178" y="1018126"/>
                  </a:lnTo>
                  <a:lnTo>
                    <a:pt x="2781149" y="1027642"/>
                  </a:lnTo>
                  <a:lnTo>
                    <a:pt x="2785938" y="1046672"/>
                  </a:lnTo>
                  <a:lnTo>
                    <a:pt x="2790545" y="1065703"/>
                  </a:lnTo>
                  <a:lnTo>
                    <a:pt x="2794969" y="1075218"/>
                  </a:lnTo>
                  <a:lnTo>
                    <a:pt x="2799211" y="1094248"/>
                  </a:lnTo>
                  <a:lnTo>
                    <a:pt x="2803270" y="1113279"/>
                  </a:lnTo>
                  <a:lnTo>
                    <a:pt x="2807143" y="1122794"/>
                  </a:lnTo>
                  <a:lnTo>
                    <a:pt x="2810832" y="1141824"/>
                  </a:lnTo>
                  <a:lnTo>
                    <a:pt x="2814336" y="1160855"/>
                  </a:lnTo>
                  <a:lnTo>
                    <a:pt x="2817655" y="1179885"/>
                  </a:lnTo>
                  <a:lnTo>
                    <a:pt x="2820787" y="1189400"/>
                  </a:lnTo>
                  <a:lnTo>
                    <a:pt x="2823733" y="1208431"/>
                  </a:lnTo>
                  <a:lnTo>
                    <a:pt x="2826493" y="1227461"/>
                  </a:lnTo>
                  <a:lnTo>
                    <a:pt x="2829065" y="1236976"/>
                  </a:lnTo>
                  <a:lnTo>
                    <a:pt x="2831449" y="1256007"/>
                  </a:lnTo>
                  <a:lnTo>
                    <a:pt x="2833646" y="1275037"/>
                  </a:lnTo>
                  <a:lnTo>
                    <a:pt x="2835655" y="1294067"/>
                  </a:lnTo>
                  <a:lnTo>
                    <a:pt x="2837475" y="1303583"/>
                  </a:lnTo>
                  <a:lnTo>
                    <a:pt x="2839107" y="1322613"/>
                  </a:lnTo>
                  <a:lnTo>
                    <a:pt x="2840550" y="1341643"/>
                  </a:lnTo>
                  <a:lnTo>
                    <a:pt x="2841804" y="1360674"/>
                  </a:lnTo>
                  <a:lnTo>
                    <a:pt x="2842869" y="1370189"/>
                  </a:lnTo>
                  <a:lnTo>
                    <a:pt x="2843744" y="1389219"/>
                  </a:lnTo>
                  <a:lnTo>
                    <a:pt x="2844431" y="1408250"/>
                  </a:lnTo>
                  <a:lnTo>
                    <a:pt x="2844927" y="1427280"/>
                  </a:lnTo>
                  <a:lnTo>
                    <a:pt x="2845234" y="1436796"/>
                  </a:lnTo>
                  <a:lnTo>
                    <a:pt x="2845280" y="1474856"/>
                  </a:lnTo>
                  <a:lnTo>
                    <a:pt x="2845018" y="1493887"/>
                  </a:lnTo>
                  <a:lnTo>
                    <a:pt x="2844567" y="1503402"/>
                  </a:lnTo>
                  <a:lnTo>
                    <a:pt x="2843927" y="1522432"/>
                  </a:lnTo>
                  <a:lnTo>
                    <a:pt x="2843097" y="1541463"/>
                  </a:lnTo>
                  <a:lnTo>
                    <a:pt x="2842077" y="1560493"/>
                  </a:lnTo>
                  <a:lnTo>
                    <a:pt x="2840869" y="1570008"/>
                  </a:lnTo>
                  <a:lnTo>
                    <a:pt x="2839471" y="1589039"/>
                  </a:lnTo>
                  <a:lnTo>
                    <a:pt x="2837885" y="1608069"/>
                  </a:lnTo>
                  <a:lnTo>
                    <a:pt x="2836109" y="1627100"/>
                  </a:lnTo>
                  <a:lnTo>
                    <a:pt x="2834146" y="1636615"/>
                  </a:lnTo>
                  <a:lnTo>
                    <a:pt x="2831995" y="1655645"/>
                  </a:lnTo>
                  <a:lnTo>
                    <a:pt x="2829655" y="1674676"/>
                  </a:lnTo>
                  <a:lnTo>
                    <a:pt x="2827128" y="1693706"/>
                  </a:lnTo>
                  <a:lnTo>
                    <a:pt x="2824414" y="1703221"/>
                  </a:lnTo>
                  <a:lnTo>
                    <a:pt x="2821513" y="1722252"/>
                  </a:lnTo>
                  <a:lnTo>
                    <a:pt x="2818425" y="1741282"/>
                  </a:lnTo>
                  <a:lnTo>
                    <a:pt x="2815151" y="1750797"/>
                  </a:lnTo>
                  <a:lnTo>
                    <a:pt x="2811692" y="1769828"/>
                  </a:lnTo>
                  <a:lnTo>
                    <a:pt x="2808047" y="1788858"/>
                  </a:lnTo>
                  <a:lnTo>
                    <a:pt x="2804218" y="1807889"/>
                  </a:lnTo>
                  <a:lnTo>
                    <a:pt x="2800204" y="1817404"/>
                  </a:lnTo>
                  <a:lnTo>
                    <a:pt x="2796006" y="1836434"/>
                  </a:lnTo>
                  <a:lnTo>
                    <a:pt x="2791625" y="1855465"/>
                  </a:lnTo>
                  <a:lnTo>
                    <a:pt x="2787062" y="1864980"/>
                  </a:lnTo>
                  <a:lnTo>
                    <a:pt x="2782317" y="1884010"/>
                  </a:lnTo>
                  <a:lnTo>
                    <a:pt x="2777389" y="1903041"/>
                  </a:lnTo>
                  <a:lnTo>
                    <a:pt x="2772282" y="1912556"/>
                  </a:lnTo>
                  <a:lnTo>
                    <a:pt x="2766995" y="1931586"/>
                  </a:lnTo>
                  <a:lnTo>
                    <a:pt x="2761527" y="1950617"/>
                  </a:lnTo>
                  <a:lnTo>
                    <a:pt x="2755880" y="1960132"/>
                  </a:lnTo>
                  <a:lnTo>
                    <a:pt x="2750057" y="1979162"/>
                  </a:lnTo>
                  <a:lnTo>
                    <a:pt x="2744056" y="1998193"/>
                  </a:lnTo>
                  <a:lnTo>
                    <a:pt x="2737877" y="2007708"/>
                  </a:lnTo>
                  <a:lnTo>
                    <a:pt x="2731523" y="2026738"/>
                  </a:lnTo>
                  <a:lnTo>
                    <a:pt x="2724995" y="2036253"/>
                  </a:lnTo>
                  <a:lnTo>
                    <a:pt x="2718293" y="2055284"/>
                  </a:lnTo>
                  <a:lnTo>
                    <a:pt x="2711417" y="2074314"/>
                  </a:lnTo>
                  <a:lnTo>
                    <a:pt x="2704369" y="2083829"/>
                  </a:lnTo>
                  <a:lnTo>
                    <a:pt x="2697150" y="2102860"/>
                  </a:lnTo>
                  <a:lnTo>
                    <a:pt x="2689761" y="2112375"/>
                  </a:lnTo>
                  <a:lnTo>
                    <a:pt x="2682201" y="2131406"/>
                  </a:lnTo>
                  <a:lnTo>
                    <a:pt x="2674473" y="2140921"/>
                  </a:lnTo>
                  <a:lnTo>
                    <a:pt x="2666578" y="2159951"/>
                  </a:lnTo>
                  <a:lnTo>
                    <a:pt x="2658517" y="2178982"/>
                  </a:lnTo>
                  <a:lnTo>
                    <a:pt x="2650289" y="2188497"/>
                  </a:lnTo>
                  <a:lnTo>
                    <a:pt x="2641897" y="2207527"/>
                  </a:lnTo>
                  <a:lnTo>
                    <a:pt x="2633343" y="2217042"/>
                  </a:lnTo>
                  <a:lnTo>
                    <a:pt x="2624627" y="2236073"/>
                  </a:lnTo>
                  <a:lnTo>
                    <a:pt x="2615748" y="2245588"/>
                  </a:lnTo>
                  <a:lnTo>
                    <a:pt x="2606710" y="2264618"/>
                  </a:lnTo>
                  <a:lnTo>
                    <a:pt x="2597514" y="2274134"/>
                  </a:lnTo>
                  <a:lnTo>
                    <a:pt x="2588160" y="2283649"/>
                  </a:lnTo>
                  <a:lnTo>
                    <a:pt x="2578649" y="2302679"/>
                  </a:lnTo>
                  <a:lnTo>
                    <a:pt x="2568983" y="2312194"/>
                  </a:lnTo>
                  <a:lnTo>
                    <a:pt x="2559164" y="2331225"/>
                  </a:lnTo>
                  <a:lnTo>
                    <a:pt x="2549192" y="2340740"/>
                  </a:lnTo>
                  <a:lnTo>
                    <a:pt x="2539068" y="2350255"/>
                  </a:lnTo>
                  <a:lnTo>
                    <a:pt x="2528794" y="2369286"/>
                  </a:lnTo>
                  <a:lnTo>
                    <a:pt x="2518373" y="2378801"/>
                  </a:lnTo>
                  <a:lnTo>
                    <a:pt x="2507805" y="2397831"/>
                  </a:lnTo>
                  <a:lnTo>
                    <a:pt x="2497089" y="2407346"/>
                  </a:lnTo>
                  <a:lnTo>
                    <a:pt x="2486228" y="2416862"/>
                  </a:lnTo>
                  <a:lnTo>
                    <a:pt x="2475226" y="2435892"/>
                  </a:lnTo>
                  <a:lnTo>
                    <a:pt x="2464082" y="2445407"/>
                  </a:lnTo>
                  <a:lnTo>
                    <a:pt x="2452796" y="2454923"/>
                  </a:lnTo>
                  <a:lnTo>
                    <a:pt x="2441372" y="2464438"/>
                  </a:lnTo>
                  <a:lnTo>
                    <a:pt x="2429811" y="2483468"/>
                  </a:lnTo>
                  <a:lnTo>
                    <a:pt x="2406283" y="2502499"/>
                  </a:lnTo>
                  <a:lnTo>
                    <a:pt x="2394318" y="2512014"/>
                  </a:lnTo>
                  <a:lnTo>
                    <a:pt x="2382223" y="2531044"/>
                  </a:lnTo>
                  <a:lnTo>
                    <a:pt x="2357645" y="2550075"/>
                  </a:lnTo>
                  <a:lnTo>
                    <a:pt x="2332561" y="2569105"/>
                  </a:lnTo>
                  <a:lnTo>
                    <a:pt x="2306983" y="2588135"/>
                  </a:lnTo>
                  <a:lnTo>
                    <a:pt x="2294013" y="2607166"/>
                  </a:lnTo>
                  <a:lnTo>
                    <a:pt x="2254402" y="2635711"/>
                  </a:lnTo>
                  <a:lnTo>
                    <a:pt x="2213773" y="2664257"/>
                  </a:lnTo>
                  <a:lnTo>
                    <a:pt x="2172171" y="2692803"/>
                  </a:lnTo>
                  <a:lnTo>
                    <a:pt x="2129646" y="2721348"/>
                  </a:lnTo>
                  <a:lnTo>
                    <a:pt x="2115276" y="2721348"/>
                  </a:lnTo>
                  <a:lnTo>
                    <a:pt x="2042032" y="2768924"/>
                  </a:lnTo>
                  <a:lnTo>
                    <a:pt x="2027117" y="2768924"/>
                  </a:lnTo>
                  <a:lnTo>
                    <a:pt x="1981881" y="2797470"/>
                  </a:lnTo>
                  <a:lnTo>
                    <a:pt x="1966643" y="2797470"/>
                  </a:lnTo>
                  <a:lnTo>
                    <a:pt x="1935943" y="2816500"/>
                  </a:lnTo>
                  <a:lnTo>
                    <a:pt x="1920485" y="2816500"/>
                  </a:lnTo>
                  <a:lnTo>
                    <a:pt x="1889356" y="2835531"/>
                  </a:lnTo>
                  <a:close/>
                </a:path>
                <a:path w="2845435" h="2921635">
                  <a:moveTo>
                    <a:pt x="1826329" y="2854561"/>
                  </a:moveTo>
                  <a:lnTo>
                    <a:pt x="924270" y="2854561"/>
                  </a:lnTo>
                  <a:lnTo>
                    <a:pt x="892695" y="2835531"/>
                  </a:lnTo>
                  <a:lnTo>
                    <a:pt x="1873694" y="2835531"/>
                  </a:lnTo>
                  <a:lnTo>
                    <a:pt x="1857968" y="2845046"/>
                  </a:lnTo>
                  <a:lnTo>
                    <a:pt x="1842178" y="2845046"/>
                  </a:lnTo>
                  <a:lnTo>
                    <a:pt x="1826329" y="2854561"/>
                  </a:lnTo>
                  <a:close/>
                </a:path>
                <a:path w="2845435" h="2921635">
                  <a:moveTo>
                    <a:pt x="1794462" y="2864076"/>
                  </a:moveTo>
                  <a:lnTo>
                    <a:pt x="956080" y="2864076"/>
                  </a:lnTo>
                  <a:lnTo>
                    <a:pt x="940147" y="2854561"/>
                  </a:lnTo>
                  <a:lnTo>
                    <a:pt x="1810423" y="2854561"/>
                  </a:lnTo>
                  <a:lnTo>
                    <a:pt x="1794462" y="2864076"/>
                  </a:lnTo>
                  <a:close/>
                </a:path>
                <a:path w="2845435" h="2921635">
                  <a:moveTo>
                    <a:pt x="1762376" y="2873592"/>
                  </a:moveTo>
                  <a:lnTo>
                    <a:pt x="988109" y="2873592"/>
                  </a:lnTo>
                  <a:lnTo>
                    <a:pt x="972067" y="2864076"/>
                  </a:lnTo>
                  <a:lnTo>
                    <a:pt x="1778445" y="2864076"/>
                  </a:lnTo>
                  <a:lnTo>
                    <a:pt x="1762376" y="2873592"/>
                  </a:lnTo>
                  <a:close/>
                </a:path>
                <a:path w="2845435" h="2921635">
                  <a:moveTo>
                    <a:pt x="1730097" y="2883107"/>
                  </a:moveTo>
                  <a:lnTo>
                    <a:pt x="1020341" y="2883107"/>
                  </a:lnTo>
                  <a:lnTo>
                    <a:pt x="1004202" y="2873592"/>
                  </a:lnTo>
                  <a:lnTo>
                    <a:pt x="1746260" y="2873592"/>
                  </a:lnTo>
                  <a:lnTo>
                    <a:pt x="1730097" y="2883107"/>
                  </a:lnTo>
                  <a:close/>
                </a:path>
                <a:path w="2845435" h="2921635">
                  <a:moveTo>
                    <a:pt x="1697632" y="2892622"/>
                  </a:moveTo>
                  <a:lnTo>
                    <a:pt x="1069033" y="2892622"/>
                  </a:lnTo>
                  <a:lnTo>
                    <a:pt x="1052759" y="2883107"/>
                  </a:lnTo>
                  <a:lnTo>
                    <a:pt x="1713886" y="2883107"/>
                  </a:lnTo>
                  <a:lnTo>
                    <a:pt x="1697632" y="2892622"/>
                  </a:lnTo>
                  <a:close/>
                </a:path>
                <a:path w="2845435" h="2921635">
                  <a:moveTo>
                    <a:pt x="1648635" y="2902137"/>
                  </a:moveTo>
                  <a:lnTo>
                    <a:pt x="1118084" y="2902137"/>
                  </a:lnTo>
                  <a:lnTo>
                    <a:pt x="1101696" y="2892622"/>
                  </a:lnTo>
                  <a:lnTo>
                    <a:pt x="1665006" y="2892622"/>
                  </a:lnTo>
                  <a:lnTo>
                    <a:pt x="1648635" y="2902137"/>
                  </a:lnTo>
                  <a:close/>
                </a:path>
                <a:path w="2845435" h="2921635">
                  <a:moveTo>
                    <a:pt x="1582826" y="2911652"/>
                  </a:moveTo>
                  <a:lnTo>
                    <a:pt x="1167439" y="2911652"/>
                  </a:lnTo>
                  <a:lnTo>
                    <a:pt x="1150958" y="2902137"/>
                  </a:lnTo>
                  <a:lnTo>
                    <a:pt x="1599324" y="2902137"/>
                  </a:lnTo>
                  <a:lnTo>
                    <a:pt x="1582826" y="2911652"/>
                  </a:lnTo>
                  <a:close/>
                </a:path>
                <a:path w="2845435" h="2921635">
                  <a:moveTo>
                    <a:pt x="1516597" y="2921168"/>
                  </a:moveTo>
                  <a:lnTo>
                    <a:pt x="1250220" y="2921168"/>
                  </a:lnTo>
                  <a:lnTo>
                    <a:pt x="1233621" y="2911652"/>
                  </a:lnTo>
                  <a:lnTo>
                    <a:pt x="1533188" y="2911652"/>
                  </a:lnTo>
                  <a:lnTo>
                    <a:pt x="1516597" y="2921168"/>
                  </a:lnTo>
                  <a:close/>
                </a:path>
              </a:pathLst>
            </a:custGeom>
            <a:solidFill>
              <a:srgbClr val="118CFF"/>
            </a:solidFill>
          </p:spPr>
          <p:txBody>
            <a:bodyPr wrap="square" lIns="0" tIns="0" rIns="0" bIns="0" rtlCol="0"/>
            <a:lstStyle/>
            <a:p>
              <a:endParaRPr/>
            </a:p>
          </p:txBody>
        </p:sp>
        <p:sp>
          <p:nvSpPr>
            <p:cNvPr id="8" name="object 11">
              <a:extLst>
                <a:ext uri="{FF2B5EF4-FFF2-40B4-BE49-F238E27FC236}">
                  <a16:creationId xmlns:a16="http://schemas.microsoft.com/office/drawing/2014/main" id="{F960B59C-9033-67CF-92D3-505972F7FCDC}"/>
                </a:ext>
              </a:extLst>
            </p:cNvPr>
            <p:cNvSpPr/>
            <p:nvPr/>
          </p:nvSpPr>
          <p:spPr>
            <a:xfrm>
              <a:off x="7685881" y="3810000"/>
              <a:ext cx="1466215" cy="1959610"/>
            </a:xfrm>
            <a:custGeom>
              <a:avLst/>
              <a:gdLst/>
              <a:ahLst/>
              <a:cxnLst/>
              <a:rect l="l" t="t" r="r" b="b"/>
              <a:pathLst>
                <a:path w="1466214" h="1959610">
                  <a:moveTo>
                    <a:pt x="86519" y="1959499"/>
                  </a:moveTo>
                  <a:lnTo>
                    <a:pt x="72284" y="1918040"/>
                  </a:lnTo>
                  <a:lnTo>
                    <a:pt x="59299" y="1876174"/>
                  </a:lnTo>
                  <a:lnTo>
                    <a:pt x="47575" y="1833938"/>
                  </a:lnTo>
                  <a:lnTo>
                    <a:pt x="37122" y="1791371"/>
                  </a:lnTo>
                  <a:lnTo>
                    <a:pt x="27949" y="1748511"/>
                  </a:lnTo>
                  <a:lnTo>
                    <a:pt x="20066" y="1705395"/>
                  </a:lnTo>
                  <a:lnTo>
                    <a:pt x="13477" y="1662064"/>
                  </a:lnTo>
                  <a:lnTo>
                    <a:pt x="8191" y="1618554"/>
                  </a:lnTo>
                  <a:lnTo>
                    <a:pt x="4212" y="1574906"/>
                  </a:lnTo>
                  <a:lnTo>
                    <a:pt x="1542" y="1531159"/>
                  </a:lnTo>
                  <a:lnTo>
                    <a:pt x="185" y="1487351"/>
                  </a:lnTo>
                  <a:lnTo>
                    <a:pt x="0" y="1465440"/>
                  </a:lnTo>
                  <a:lnTo>
                    <a:pt x="142" y="1443523"/>
                  </a:lnTo>
                  <a:lnTo>
                    <a:pt x="1412" y="1399713"/>
                  </a:lnTo>
                  <a:lnTo>
                    <a:pt x="3995" y="1355960"/>
                  </a:lnTo>
                  <a:lnTo>
                    <a:pt x="7889" y="1312305"/>
                  </a:lnTo>
                  <a:lnTo>
                    <a:pt x="13089" y="1268785"/>
                  </a:lnTo>
                  <a:lnTo>
                    <a:pt x="19591" y="1225440"/>
                  </a:lnTo>
                  <a:lnTo>
                    <a:pt x="27389" y="1182309"/>
                  </a:lnTo>
                  <a:lnTo>
                    <a:pt x="36477" y="1139431"/>
                  </a:lnTo>
                  <a:lnTo>
                    <a:pt x="46846" y="1096843"/>
                  </a:lnTo>
                  <a:lnTo>
                    <a:pt x="58487" y="1054585"/>
                  </a:lnTo>
                  <a:lnTo>
                    <a:pt x="71389" y="1012693"/>
                  </a:lnTo>
                  <a:lnTo>
                    <a:pt x="85541" y="971206"/>
                  </a:lnTo>
                  <a:lnTo>
                    <a:pt x="100931" y="930161"/>
                  </a:lnTo>
                  <a:lnTo>
                    <a:pt x="117544" y="889594"/>
                  </a:lnTo>
                  <a:lnTo>
                    <a:pt x="135365" y="849541"/>
                  </a:lnTo>
                  <a:lnTo>
                    <a:pt x="154379" y="810040"/>
                  </a:lnTo>
                  <a:lnTo>
                    <a:pt x="174568" y="771125"/>
                  </a:lnTo>
                  <a:lnTo>
                    <a:pt x="195915" y="732830"/>
                  </a:lnTo>
                  <a:lnTo>
                    <a:pt x="218400" y="695191"/>
                  </a:lnTo>
                  <a:lnTo>
                    <a:pt x="242003" y="658241"/>
                  </a:lnTo>
                  <a:lnTo>
                    <a:pt x="266703" y="622014"/>
                  </a:lnTo>
                  <a:lnTo>
                    <a:pt x="292478" y="586540"/>
                  </a:lnTo>
                  <a:lnTo>
                    <a:pt x="319305" y="551853"/>
                  </a:lnTo>
                  <a:lnTo>
                    <a:pt x="347159" y="517984"/>
                  </a:lnTo>
                  <a:lnTo>
                    <a:pt x="376016" y="484963"/>
                  </a:lnTo>
                  <a:lnTo>
                    <a:pt x="405850" y="452819"/>
                  </a:lnTo>
                  <a:lnTo>
                    <a:pt x="436634" y="421581"/>
                  </a:lnTo>
                  <a:lnTo>
                    <a:pt x="468340" y="391278"/>
                  </a:lnTo>
                  <a:lnTo>
                    <a:pt x="500941" y="361936"/>
                  </a:lnTo>
                  <a:lnTo>
                    <a:pt x="534407" y="333581"/>
                  </a:lnTo>
                  <a:lnTo>
                    <a:pt x="568707" y="306240"/>
                  </a:lnTo>
                  <a:lnTo>
                    <a:pt x="603811" y="279937"/>
                  </a:lnTo>
                  <a:lnTo>
                    <a:pt x="639689" y="254695"/>
                  </a:lnTo>
                  <a:lnTo>
                    <a:pt x="676306" y="230536"/>
                  </a:lnTo>
                  <a:lnTo>
                    <a:pt x="713632" y="207483"/>
                  </a:lnTo>
                  <a:lnTo>
                    <a:pt x="751632" y="185557"/>
                  </a:lnTo>
                  <a:lnTo>
                    <a:pt x="790272" y="164776"/>
                  </a:lnTo>
                  <a:lnTo>
                    <a:pt x="829517" y="145159"/>
                  </a:lnTo>
                  <a:lnTo>
                    <a:pt x="869333" y="126725"/>
                  </a:lnTo>
                  <a:lnTo>
                    <a:pt x="909684" y="109489"/>
                  </a:lnTo>
                  <a:lnTo>
                    <a:pt x="950533" y="93467"/>
                  </a:lnTo>
                  <a:lnTo>
                    <a:pt x="991844" y="78674"/>
                  </a:lnTo>
                  <a:lnTo>
                    <a:pt x="1033580" y="65122"/>
                  </a:lnTo>
                  <a:lnTo>
                    <a:pt x="1075703" y="52823"/>
                  </a:lnTo>
                  <a:lnTo>
                    <a:pt x="1118177" y="41790"/>
                  </a:lnTo>
                  <a:lnTo>
                    <a:pt x="1160962" y="32031"/>
                  </a:lnTo>
                  <a:lnTo>
                    <a:pt x="1204020" y="23556"/>
                  </a:lnTo>
                  <a:lnTo>
                    <a:pt x="1247313" y="16371"/>
                  </a:lnTo>
                  <a:lnTo>
                    <a:pt x="1290802" y="10485"/>
                  </a:lnTo>
                  <a:lnTo>
                    <a:pt x="1334448" y="5900"/>
                  </a:lnTo>
                  <a:lnTo>
                    <a:pt x="1378212" y="2623"/>
                  </a:lnTo>
                  <a:lnTo>
                    <a:pt x="1422054" y="655"/>
                  </a:lnTo>
                  <a:lnTo>
                    <a:pt x="1465936" y="0"/>
                  </a:lnTo>
                  <a:lnTo>
                    <a:pt x="1465936" y="1463993"/>
                  </a:lnTo>
                  <a:lnTo>
                    <a:pt x="86519" y="1959499"/>
                  </a:lnTo>
                  <a:close/>
                </a:path>
              </a:pathLst>
            </a:custGeom>
            <a:solidFill>
              <a:srgbClr val="12239D"/>
            </a:solidFill>
          </p:spPr>
          <p:txBody>
            <a:bodyPr wrap="square" lIns="0" tIns="0" rIns="0" bIns="0" rtlCol="0"/>
            <a:lstStyle/>
            <a:p>
              <a:endParaRPr/>
            </a:p>
          </p:txBody>
        </p:sp>
        <p:sp>
          <p:nvSpPr>
            <p:cNvPr id="9" name="object 12">
              <a:extLst>
                <a:ext uri="{FF2B5EF4-FFF2-40B4-BE49-F238E27FC236}">
                  <a16:creationId xmlns:a16="http://schemas.microsoft.com/office/drawing/2014/main" id="{6A3AEDD6-8A80-DA4C-9E4C-86CE581A9CEF}"/>
                </a:ext>
              </a:extLst>
            </p:cNvPr>
            <p:cNvSpPr txBox="1"/>
            <p:nvPr/>
          </p:nvSpPr>
          <p:spPr>
            <a:xfrm>
              <a:off x="9570280" y="5617145"/>
              <a:ext cx="362585" cy="170799"/>
            </a:xfrm>
            <a:prstGeom prst="rect">
              <a:avLst/>
            </a:prstGeom>
          </p:spPr>
          <p:txBody>
            <a:bodyPr vert="horz" wrap="square" lIns="0" tIns="0" rIns="0" bIns="0" rtlCol="0">
              <a:spAutoFit/>
            </a:bodyPr>
            <a:lstStyle/>
            <a:p>
              <a:pPr marL="12700">
                <a:lnSpc>
                  <a:spcPct val="100000"/>
                </a:lnSpc>
              </a:pPr>
              <a:r>
                <a:rPr sz="1100" b="1" dirty="0">
                  <a:solidFill>
                    <a:srgbClr val="FFFFFF"/>
                  </a:solidFill>
                  <a:cs typeface="Segoe UI"/>
                </a:rPr>
                <a:t>69.5%</a:t>
              </a:r>
              <a:endParaRPr sz="1100" b="1">
                <a:cs typeface="Segoe UI"/>
              </a:endParaRPr>
            </a:p>
          </p:txBody>
        </p:sp>
        <p:sp>
          <p:nvSpPr>
            <p:cNvPr id="10" name="object 13">
              <a:extLst>
                <a:ext uri="{FF2B5EF4-FFF2-40B4-BE49-F238E27FC236}">
                  <a16:creationId xmlns:a16="http://schemas.microsoft.com/office/drawing/2014/main" id="{DBA84F61-7C63-31F6-5C05-E08946D46265}"/>
                </a:ext>
              </a:extLst>
            </p:cNvPr>
            <p:cNvSpPr txBox="1"/>
            <p:nvPr/>
          </p:nvSpPr>
          <p:spPr>
            <a:xfrm>
              <a:off x="8371048" y="4773435"/>
              <a:ext cx="362585" cy="170799"/>
            </a:xfrm>
            <a:prstGeom prst="rect">
              <a:avLst/>
            </a:prstGeom>
          </p:spPr>
          <p:txBody>
            <a:bodyPr vert="horz" wrap="square" lIns="0" tIns="0" rIns="0" bIns="0" rtlCol="0">
              <a:spAutoFit/>
            </a:bodyPr>
            <a:lstStyle/>
            <a:p>
              <a:pPr marL="12700">
                <a:lnSpc>
                  <a:spcPct val="100000"/>
                </a:lnSpc>
              </a:pPr>
              <a:r>
                <a:rPr sz="1100" b="1" dirty="0">
                  <a:solidFill>
                    <a:srgbClr val="FFFFFF"/>
                  </a:solidFill>
                  <a:cs typeface="Segoe UI"/>
                </a:rPr>
                <a:t>30.5%</a:t>
              </a:r>
              <a:endParaRPr sz="1100" b="1" dirty="0">
                <a:cs typeface="Segoe UI"/>
              </a:endParaRPr>
            </a:p>
          </p:txBody>
        </p:sp>
        <p:sp>
          <p:nvSpPr>
            <p:cNvPr id="11" name="object 13">
              <a:extLst>
                <a:ext uri="{FF2B5EF4-FFF2-40B4-BE49-F238E27FC236}">
                  <a16:creationId xmlns:a16="http://schemas.microsoft.com/office/drawing/2014/main" id="{03E22B4C-30F9-C227-F81F-72D2A64F3420}"/>
                </a:ext>
              </a:extLst>
            </p:cNvPr>
            <p:cNvSpPr txBox="1"/>
            <p:nvPr/>
          </p:nvSpPr>
          <p:spPr>
            <a:xfrm>
              <a:off x="9427765" y="5334000"/>
              <a:ext cx="914400" cy="170799"/>
            </a:xfrm>
            <a:prstGeom prst="rect">
              <a:avLst/>
            </a:prstGeom>
          </p:spPr>
          <p:txBody>
            <a:bodyPr vert="horz" wrap="square" lIns="0" tIns="0" rIns="0" bIns="0" rtlCol="0">
              <a:spAutoFit/>
            </a:bodyPr>
            <a:lstStyle/>
            <a:p>
              <a:pPr marL="12700">
                <a:lnSpc>
                  <a:spcPct val="100000"/>
                </a:lnSpc>
              </a:pPr>
              <a:r>
                <a:rPr lang="en-GB" sz="1100" b="1" dirty="0">
                  <a:solidFill>
                    <a:srgbClr val="FFFFFF"/>
                  </a:solidFill>
                  <a:cs typeface="Segoe UI"/>
                </a:rPr>
                <a:t>29 mins 17 secs</a:t>
              </a:r>
              <a:endParaRPr sz="1100" b="1" dirty="0">
                <a:cs typeface="Segoe UI"/>
              </a:endParaRPr>
            </a:p>
          </p:txBody>
        </p:sp>
        <p:sp>
          <p:nvSpPr>
            <p:cNvPr id="12" name="object 13">
              <a:extLst>
                <a:ext uri="{FF2B5EF4-FFF2-40B4-BE49-F238E27FC236}">
                  <a16:creationId xmlns:a16="http://schemas.microsoft.com/office/drawing/2014/main" id="{E24742BB-A622-6065-48CB-F850FCD4E718}"/>
                </a:ext>
              </a:extLst>
            </p:cNvPr>
            <p:cNvSpPr txBox="1"/>
            <p:nvPr/>
          </p:nvSpPr>
          <p:spPr>
            <a:xfrm>
              <a:off x="7965312" y="4600016"/>
              <a:ext cx="914400" cy="170799"/>
            </a:xfrm>
            <a:prstGeom prst="rect">
              <a:avLst/>
            </a:prstGeom>
          </p:spPr>
          <p:txBody>
            <a:bodyPr vert="horz" wrap="square" lIns="0" tIns="0" rIns="0" bIns="0" rtlCol="0">
              <a:spAutoFit/>
            </a:bodyPr>
            <a:lstStyle/>
            <a:p>
              <a:pPr marL="12700">
                <a:lnSpc>
                  <a:spcPct val="100000"/>
                </a:lnSpc>
              </a:pPr>
              <a:r>
                <a:rPr lang="en-GB" sz="1100" b="1" dirty="0">
                  <a:solidFill>
                    <a:srgbClr val="FFFFFF"/>
                  </a:solidFill>
                  <a:cs typeface="Segoe UI"/>
                </a:rPr>
                <a:t>12 mins 51 secs</a:t>
              </a:r>
              <a:endParaRPr sz="1100" b="1" dirty="0">
                <a:cs typeface="Segoe UI"/>
              </a:endParaRPr>
            </a:p>
          </p:txBody>
        </p:sp>
      </p:grpSp>
      <p:grpSp>
        <p:nvGrpSpPr>
          <p:cNvPr id="6" name="Group 5">
            <a:extLst>
              <a:ext uri="{FF2B5EF4-FFF2-40B4-BE49-F238E27FC236}">
                <a16:creationId xmlns:a16="http://schemas.microsoft.com/office/drawing/2014/main" id="{7E4AA43C-B5C6-436F-03A9-9A6C69019B31}"/>
              </a:ext>
            </a:extLst>
          </p:cNvPr>
          <p:cNvGrpSpPr/>
          <p:nvPr/>
        </p:nvGrpSpPr>
        <p:grpSpPr>
          <a:xfrm>
            <a:off x="766717" y="4189511"/>
            <a:ext cx="2786328" cy="2750137"/>
            <a:chOff x="7469700" y="262042"/>
            <a:chExt cx="3317629" cy="3319536"/>
          </a:xfrm>
        </p:grpSpPr>
        <p:sp>
          <p:nvSpPr>
            <p:cNvPr id="2" name="object 16">
              <a:extLst>
                <a:ext uri="{FF2B5EF4-FFF2-40B4-BE49-F238E27FC236}">
                  <a16:creationId xmlns:a16="http://schemas.microsoft.com/office/drawing/2014/main" id="{879678D6-A587-D541-5E58-BD895407E5F4}"/>
                </a:ext>
              </a:extLst>
            </p:cNvPr>
            <p:cNvSpPr/>
            <p:nvPr/>
          </p:nvSpPr>
          <p:spPr>
            <a:xfrm>
              <a:off x="9126804" y="470078"/>
              <a:ext cx="1660525" cy="3111500"/>
            </a:xfrm>
            <a:custGeom>
              <a:avLst/>
              <a:gdLst/>
              <a:ahLst/>
              <a:cxnLst/>
              <a:rect l="l" t="t" r="r" b="b"/>
              <a:pathLst>
                <a:path w="1660525" h="3111500">
                  <a:moveTo>
                    <a:pt x="0" y="3110996"/>
                  </a:moveTo>
                  <a:lnTo>
                    <a:pt x="1437" y="1451462"/>
                  </a:lnTo>
                  <a:lnTo>
                    <a:pt x="805518" y="0"/>
                  </a:lnTo>
                  <a:lnTo>
                    <a:pt x="835228" y="16880"/>
                  </a:lnTo>
                  <a:lnTo>
                    <a:pt x="893551" y="52446"/>
                  </a:lnTo>
                  <a:lnTo>
                    <a:pt x="950384" y="90401"/>
                  </a:lnTo>
                  <a:lnTo>
                    <a:pt x="1005584" y="130648"/>
                  </a:lnTo>
                  <a:lnTo>
                    <a:pt x="1059103" y="173154"/>
                  </a:lnTo>
                  <a:lnTo>
                    <a:pt x="1110805" y="217810"/>
                  </a:lnTo>
                  <a:lnTo>
                    <a:pt x="1160647" y="264579"/>
                  </a:lnTo>
                  <a:lnTo>
                    <a:pt x="1208501" y="313340"/>
                  </a:lnTo>
                  <a:lnTo>
                    <a:pt x="1254328" y="364054"/>
                  </a:lnTo>
                  <a:lnTo>
                    <a:pt x="1298010" y="416591"/>
                  </a:lnTo>
                  <a:lnTo>
                    <a:pt x="1339510" y="470906"/>
                  </a:lnTo>
                  <a:lnTo>
                    <a:pt x="1378723" y="526862"/>
                  </a:lnTo>
                  <a:lnTo>
                    <a:pt x="1415615" y="584410"/>
                  </a:lnTo>
                  <a:lnTo>
                    <a:pt x="1450093" y="643404"/>
                  </a:lnTo>
                  <a:lnTo>
                    <a:pt x="1482127" y="703795"/>
                  </a:lnTo>
                  <a:lnTo>
                    <a:pt x="1511636" y="765428"/>
                  </a:lnTo>
                  <a:lnTo>
                    <a:pt x="1538595" y="828251"/>
                  </a:lnTo>
                  <a:lnTo>
                    <a:pt x="1562935" y="892105"/>
                  </a:lnTo>
                  <a:lnTo>
                    <a:pt x="1584636" y="956936"/>
                  </a:lnTo>
                  <a:lnTo>
                    <a:pt x="1603642" y="1022577"/>
                  </a:lnTo>
                  <a:lnTo>
                    <a:pt x="1619938" y="1088975"/>
                  </a:lnTo>
                  <a:lnTo>
                    <a:pt x="1633481" y="1155959"/>
                  </a:lnTo>
                  <a:lnTo>
                    <a:pt x="1644260" y="1223472"/>
                  </a:lnTo>
                  <a:lnTo>
                    <a:pt x="1652248" y="1291344"/>
                  </a:lnTo>
                  <a:lnTo>
                    <a:pt x="1657439" y="1359517"/>
                  </a:lnTo>
                  <a:lnTo>
                    <a:pt x="1659818" y="1427816"/>
                  </a:lnTo>
                  <a:lnTo>
                    <a:pt x="1659952" y="1462003"/>
                  </a:lnTo>
                  <a:lnTo>
                    <a:pt x="1659384" y="1496185"/>
                  </a:lnTo>
                  <a:lnTo>
                    <a:pt x="1656138" y="1564448"/>
                  </a:lnTo>
                  <a:lnTo>
                    <a:pt x="1650082" y="1632549"/>
                  </a:lnTo>
                  <a:lnTo>
                    <a:pt x="1641233" y="1700314"/>
                  </a:lnTo>
                  <a:lnTo>
                    <a:pt x="1629598" y="1767685"/>
                  </a:lnTo>
                  <a:lnTo>
                    <a:pt x="1615205" y="1834492"/>
                  </a:lnTo>
                  <a:lnTo>
                    <a:pt x="1598068" y="1900677"/>
                  </a:lnTo>
                  <a:lnTo>
                    <a:pt x="1578230" y="1966071"/>
                  </a:lnTo>
                  <a:lnTo>
                    <a:pt x="1555708" y="2030621"/>
                  </a:lnTo>
                  <a:lnTo>
                    <a:pt x="1530559" y="2094160"/>
                  </a:lnTo>
                  <a:lnTo>
                    <a:pt x="1502805" y="2156636"/>
                  </a:lnTo>
                  <a:lnTo>
                    <a:pt x="1472516" y="2217889"/>
                  </a:lnTo>
                  <a:lnTo>
                    <a:pt x="1439717" y="2277868"/>
                  </a:lnTo>
                  <a:lnTo>
                    <a:pt x="1404493" y="2336419"/>
                  </a:lnTo>
                  <a:lnTo>
                    <a:pt x="1366873" y="2393493"/>
                  </a:lnTo>
                  <a:lnTo>
                    <a:pt x="1326953" y="2448946"/>
                  </a:lnTo>
                  <a:lnTo>
                    <a:pt x="1284767" y="2502729"/>
                  </a:lnTo>
                  <a:lnTo>
                    <a:pt x="1240421" y="2554706"/>
                  </a:lnTo>
                  <a:lnTo>
                    <a:pt x="1193955" y="2604834"/>
                  </a:lnTo>
                  <a:lnTo>
                    <a:pt x="1145485" y="2652983"/>
                  </a:lnTo>
                  <a:lnTo>
                    <a:pt x="1095054" y="2699114"/>
                  </a:lnTo>
                  <a:lnTo>
                    <a:pt x="1042789" y="2743110"/>
                  </a:lnTo>
                  <a:lnTo>
                    <a:pt x="988734" y="2784932"/>
                  </a:lnTo>
                  <a:lnTo>
                    <a:pt x="933028" y="2824474"/>
                  </a:lnTo>
                  <a:lnTo>
                    <a:pt x="875717" y="2861704"/>
                  </a:lnTo>
                  <a:lnTo>
                    <a:pt x="816948" y="2896525"/>
                  </a:lnTo>
                  <a:lnTo>
                    <a:pt x="756770" y="2928909"/>
                  </a:lnTo>
                  <a:lnTo>
                    <a:pt x="695336" y="2958774"/>
                  </a:lnTo>
                  <a:lnTo>
                    <a:pt x="632699" y="2986093"/>
                  </a:lnTo>
                  <a:lnTo>
                    <a:pt x="569017" y="3010797"/>
                  </a:lnTo>
                  <a:lnTo>
                    <a:pt x="504345" y="3032866"/>
                  </a:lnTo>
                  <a:lnTo>
                    <a:pt x="438848" y="3052243"/>
                  </a:lnTo>
                  <a:lnTo>
                    <a:pt x="372581" y="3068912"/>
                  </a:lnTo>
                  <a:lnTo>
                    <a:pt x="305712" y="3082831"/>
                  </a:lnTo>
                  <a:lnTo>
                    <a:pt x="238298" y="3093987"/>
                  </a:lnTo>
                  <a:lnTo>
                    <a:pt x="170512" y="3102352"/>
                  </a:lnTo>
                  <a:lnTo>
                    <a:pt x="102409" y="3107919"/>
                  </a:lnTo>
                  <a:lnTo>
                    <a:pt x="34164" y="3110674"/>
                  </a:lnTo>
                  <a:lnTo>
                    <a:pt x="0" y="3110996"/>
                  </a:lnTo>
                  <a:close/>
                </a:path>
              </a:pathLst>
            </a:custGeom>
            <a:solidFill>
              <a:srgbClr val="118CFF"/>
            </a:solidFill>
          </p:spPr>
          <p:txBody>
            <a:bodyPr wrap="square" lIns="0" tIns="0" rIns="0" bIns="0" rtlCol="0"/>
            <a:lstStyle/>
            <a:p>
              <a:endParaRPr sz="1200" b="1"/>
            </a:p>
          </p:txBody>
        </p:sp>
        <p:sp>
          <p:nvSpPr>
            <p:cNvPr id="4" name="object 17">
              <a:extLst>
                <a:ext uri="{FF2B5EF4-FFF2-40B4-BE49-F238E27FC236}">
                  <a16:creationId xmlns:a16="http://schemas.microsoft.com/office/drawing/2014/main" id="{AFE5BAD9-61C5-CB35-DC36-AD3E30702A7D}"/>
                </a:ext>
              </a:extLst>
            </p:cNvPr>
            <p:cNvSpPr/>
            <p:nvPr/>
          </p:nvSpPr>
          <p:spPr>
            <a:xfrm>
              <a:off x="7469700" y="262042"/>
              <a:ext cx="2463165" cy="3315970"/>
            </a:xfrm>
            <a:custGeom>
              <a:avLst/>
              <a:gdLst/>
              <a:ahLst/>
              <a:cxnLst/>
              <a:rect l="l" t="t" r="r" b="b"/>
              <a:pathLst>
                <a:path w="2463165" h="3315970">
                  <a:moveTo>
                    <a:pt x="1859586" y="9528"/>
                  </a:moveTo>
                  <a:lnTo>
                    <a:pt x="1458905" y="9528"/>
                  </a:lnTo>
                  <a:lnTo>
                    <a:pt x="1482382" y="0"/>
                  </a:lnTo>
                  <a:lnTo>
                    <a:pt x="1836111" y="0"/>
                  </a:lnTo>
                  <a:lnTo>
                    <a:pt x="1859586" y="9528"/>
                  </a:lnTo>
                  <a:close/>
                </a:path>
                <a:path w="2463165" h="3315970">
                  <a:moveTo>
                    <a:pt x="1929737" y="19056"/>
                  </a:moveTo>
                  <a:lnTo>
                    <a:pt x="1388746" y="19056"/>
                  </a:lnTo>
                  <a:lnTo>
                    <a:pt x="1412082" y="9528"/>
                  </a:lnTo>
                  <a:lnTo>
                    <a:pt x="1906399" y="9528"/>
                  </a:lnTo>
                  <a:lnTo>
                    <a:pt x="1929737" y="19056"/>
                  </a:lnTo>
                  <a:close/>
                </a:path>
                <a:path w="2463165" h="3315970">
                  <a:moveTo>
                    <a:pt x="1976239" y="28585"/>
                  </a:moveTo>
                  <a:lnTo>
                    <a:pt x="1342232" y="28585"/>
                  </a:lnTo>
                  <a:lnTo>
                    <a:pt x="1365459" y="19056"/>
                  </a:lnTo>
                  <a:lnTo>
                    <a:pt x="1953020" y="19056"/>
                  </a:lnTo>
                  <a:lnTo>
                    <a:pt x="1976239" y="28585"/>
                  </a:lnTo>
                  <a:close/>
                </a:path>
                <a:path w="2463165" h="3315970">
                  <a:moveTo>
                    <a:pt x="2022482" y="38113"/>
                  </a:moveTo>
                  <a:lnTo>
                    <a:pt x="1295985" y="38113"/>
                  </a:lnTo>
                  <a:lnTo>
                    <a:pt x="1319074" y="28585"/>
                  </a:lnTo>
                  <a:lnTo>
                    <a:pt x="1999393" y="28585"/>
                  </a:lnTo>
                  <a:lnTo>
                    <a:pt x="2022482" y="38113"/>
                  </a:lnTo>
                  <a:close/>
                </a:path>
                <a:path w="2463165" h="3315970">
                  <a:moveTo>
                    <a:pt x="2159292" y="76227"/>
                  </a:moveTo>
                  <a:lnTo>
                    <a:pt x="1159138" y="76227"/>
                  </a:lnTo>
                  <a:lnTo>
                    <a:pt x="1227168" y="47642"/>
                  </a:lnTo>
                  <a:lnTo>
                    <a:pt x="1250022" y="47642"/>
                  </a:lnTo>
                  <a:lnTo>
                    <a:pt x="1272964" y="38113"/>
                  </a:lnTo>
                  <a:lnTo>
                    <a:pt x="2045498" y="38113"/>
                  </a:lnTo>
                  <a:lnTo>
                    <a:pt x="2091280" y="57170"/>
                  </a:lnTo>
                  <a:lnTo>
                    <a:pt x="2114046" y="57170"/>
                  </a:lnTo>
                  <a:lnTo>
                    <a:pt x="2159292" y="76227"/>
                  </a:lnTo>
                  <a:close/>
                </a:path>
                <a:path w="2463165" h="3315970">
                  <a:moveTo>
                    <a:pt x="1657104" y="3315889"/>
                  </a:moveTo>
                  <a:lnTo>
                    <a:pt x="1562649" y="3315889"/>
                  </a:lnTo>
                  <a:lnTo>
                    <a:pt x="1539070" y="3306361"/>
                  </a:lnTo>
                  <a:lnTo>
                    <a:pt x="1468506" y="3306361"/>
                  </a:lnTo>
                  <a:lnTo>
                    <a:pt x="1445052" y="3296833"/>
                  </a:lnTo>
                  <a:lnTo>
                    <a:pt x="1398289" y="3296833"/>
                  </a:lnTo>
                  <a:lnTo>
                    <a:pt x="1374980" y="3287304"/>
                  </a:lnTo>
                  <a:lnTo>
                    <a:pt x="1351728" y="3287304"/>
                  </a:lnTo>
                  <a:lnTo>
                    <a:pt x="1328543" y="3277776"/>
                  </a:lnTo>
                  <a:lnTo>
                    <a:pt x="1305425" y="3277776"/>
                  </a:lnTo>
                  <a:lnTo>
                    <a:pt x="1282374" y="3268247"/>
                  </a:lnTo>
                  <a:lnTo>
                    <a:pt x="1259399" y="3268247"/>
                  </a:lnTo>
                  <a:lnTo>
                    <a:pt x="1213707" y="3249190"/>
                  </a:lnTo>
                  <a:lnTo>
                    <a:pt x="1190989" y="3249190"/>
                  </a:lnTo>
                  <a:lnTo>
                    <a:pt x="1145847" y="3230134"/>
                  </a:lnTo>
                  <a:lnTo>
                    <a:pt x="1123433" y="3230134"/>
                  </a:lnTo>
                  <a:lnTo>
                    <a:pt x="991364" y="3172963"/>
                  </a:lnTo>
                  <a:lnTo>
                    <a:pt x="864175" y="3115793"/>
                  </a:lnTo>
                  <a:lnTo>
                    <a:pt x="843514" y="3096736"/>
                  </a:lnTo>
                  <a:lnTo>
                    <a:pt x="782546" y="3068151"/>
                  </a:lnTo>
                  <a:lnTo>
                    <a:pt x="762571" y="3049094"/>
                  </a:lnTo>
                  <a:lnTo>
                    <a:pt x="742778" y="3039565"/>
                  </a:lnTo>
                  <a:lnTo>
                    <a:pt x="723175" y="3020508"/>
                  </a:lnTo>
                  <a:lnTo>
                    <a:pt x="684537" y="3001452"/>
                  </a:lnTo>
                  <a:lnTo>
                    <a:pt x="665511" y="2982395"/>
                  </a:lnTo>
                  <a:lnTo>
                    <a:pt x="646691" y="2972866"/>
                  </a:lnTo>
                  <a:lnTo>
                    <a:pt x="628075" y="2953809"/>
                  </a:lnTo>
                  <a:lnTo>
                    <a:pt x="609665" y="2944281"/>
                  </a:lnTo>
                  <a:lnTo>
                    <a:pt x="591468" y="2925224"/>
                  </a:lnTo>
                  <a:lnTo>
                    <a:pt x="573491" y="2906167"/>
                  </a:lnTo>
                  <a:lnTo>
                    <a:pt x="555734" y="2896639"/>
                  </a:lnTo>
                  <a:lnTo>
                    <a:pt x="538198" y="2877582"/>
                  </a:lnTo>
                  <a:lnTo>
                    <a:pt x="520889" y="2858525"/>
                  </a:lnTo>
                  <a:lnTo>
                    <a:pt x="503814" y="2848997"/>
                  </a:lnTo>
                  <a:lnTo>
                    <a:pt x="486973" y="2829940"/>
                  </a:lnTo>
                  <a:lnTo>
                    <a:pt x="470367" y="2810883"/>
                  </a:lnTo>
                  <a:lnTo>
                    <a:pt x="454002" y="2791826"/>
                  </a:lnTo>
                  <a:lnTo>
                    <a:pt x="437885" y="2782298"/>
                  </a:lnTo>
                  <a:lnTo>
                    <a:pt x="406393" y="2744184"/>
                  </a:lnTo>
                  <a:lnTo>
                    <a:pt x="375918" y="2706071"/>
                  </a:lnTo>
                  <a:lnTo>
                    <a:pt x="346484" y="2667957"/>
                  </a:lnTo>
                  <a:lnTo>
                    <a:pt x="318115" y="2629843"/>
                  </a:lnTo>
                  <a:lnTo>
                    <a:pt x="290834" y="2591730"/>
                  </a:lnTo>
                  <a:lnTo>
                    <a:pt x="264663" y="2553616"/>
                  </a:lnTo>
                  <a:lnTo>
                    <a:pt x="239624" y="2515502"/>
                  </a:lnTo>
                  <a:lnTo>
                    <a:pt x="215736" y="2477389"/>
                  </a:lnTo>
                  <a:lnTo>
                    <a:pt x="204231" y="2448803"/>
                  </a:lnTo>
                  <a:lnTo>
                    <a:pt x="193020" y="2429746"/>
                  </a:lnTo>
                  <a:lnTo>
                    <a:pt x="182105" y="2410690"/>
                  </a:lnTo>
                  <a:lnTo>
                    <a:pt x="171492" y="2391633"/>
                  </a:lnTo>
                  <a:lnTo>
                    <a:pt x="161181" y="2372576"/>
                  </a:lnTo>
                  <a:lnTo>
                    <a:pt x="151172" y="2343991"/>
                  </a:lnTo>
                  <a:lnTo>
                    <a:pt x="141469" y="2324934"/>
                  </a:lnTo>
                  <a:lnTo>
                    <a:pt x="132076" y="2305877"/>
                  </a:lnTo>
                  <a:lnTo>
                    <a:pt x="122992" y="2277292"/>
                  </a:lnTo>
                  <a:lnTo>
                    <a:pt x="114218" y="2258235"/>
                  </a:lnTo>
                  <a:lnTo>
                    <a:pt x="105758" y="2239178"/>
                  </a:lnTo>
                  <a:lnTo>
                    <a:pt x="97614" y="2220121"/>
                  </a:lnTo>
                  <a:lnTo>
                    <a:pt x="89787" y="2191536"/>
                  </a:lnTo>
                  <a:lnTo>
                    <a:pt x="82277" y="2172479"/>
                  </a:lnTo>
                  <a:lnTo>
                    <a:pt x="75087" y="2143894"/>
                  </a:lnTo>
                  <a:lnTo>
                    <a:pt x="68220" y="2124837"/>
                  </a:lnTo>
                  <a:lnTo>
                    <a:pt x="61675" y="2105780"/>
                  </a:lnTo>
                  <a:lnTo>
                    <a:pt x="55453" y="2077195"/>
                  </a:lnTo>
                  <a:lnTo>
                    <a:pt x="49557" y="2058138"/>
                  </a:lnTo>
                  <a:lnTo>
                    <a:pt x="43988" y="2039081"/>
                  </a:lnTo>
                  <a:lnTo>
                    <a:pt x="38746" y="2010496"/>
                  </a:lnTo>
                  <a:lnTo>
                    <a:pt x="33833" y="1991439"/>
                  </a:lnTo>
                  <a:lnTo>
                    <a:pt x="29249" y="1962854"/>
                  </a:lnTo>
                  <a:lnTo>
                    <a:pt x="24997" y="1943797"/>
                  </a:lnTo>
                  <a:lnTo>
                    <a:pt x="21076" y="1915212"/>
                  </a:lnTo>
                  <a:lnTo>
                    <a:pt x="17486" y="1896155"/>
                  </a:lnTo>
                  <a:lnTo>
                    <a:pt x="14230" y="1867570"/>
                  </a:lnTo>
                  <a:lnTo>
                    <a:pt x="11308" y="1848513"/>
                  </a:lnTo>
                  <a:lnTo>
                    <a:pt x="8720" y="1829456"/>
                  </a:lnTo>
                  <a:lnTo>
                    <a:pt x="6467" y="1800871"/>
                  </a:lnTo>
                  <a:lnTo>
                    <a:pt x="4549" y="1781814"/>
                  </a:lnTo>
                  <a:lnTo>
                    <a:pt x="2967" y="1753229"/>
                  </a:lnTo>
                  <a:lnTo>
                    <a:pt x="1721" y="1734172"/>
                  </a:lnTo>
                  <a:lnTo>
                    <a:pt x="810" y="1705587"/>
                  </a:lnTo>
                  <a:lnTo>
                    <a:pt x="237" y="1686530"/>
                  </a:lnTo>
                  <a:lnTo>
                    <a:pt x="0" y="1657944"/>
                  </a:lnTo>
                  <a:lnTo>
                    <a:pt x="99" y="1638888"/>
                  </a:lnTo>
                  <a:lnTo>
                    <a:pt x="535" y="1610302"/>
                  </a:lnTo>
                  <a:lnTo>
                    <a:pt x="1308" y="1591246"/>
                  </a:lnTo>
                  <a:lnTo>
                    <a:pt x="2416" y="1562660"/>
                  </a:lnTo>
                  <a:lnTo>
                    <a:pt x="3861" y="1543603"/>
                  </a:lnTo>
                  <a:lnTo>
                    <a:pt x="5642" y="1515018"/>
                  </a:lnTo>
                  <a:lnTo>
                    <a:pt x="7758" y="1495961"/>
                  </a:lnTo>
                  <a:lnTo>
                    <a:pt x="10209" y="1467376"/>
                  </a:lnTo>
                  <a:lnTo>
                    <a:pt x="12994" y="1448319"/>
                  </a:lnTo>
                  <a:lnTo>
                    <a:pt x="16114" y="1419734"/>
                  </a:lnTo>
                  <a:lnTo>
                    <a:pt x="19567" y="1400677"/>
                  </a:lnTo>
                  <a:lnTo>
                    <a:pt x="23352" y="1381620"/>
                  </a:lnTo>
                  <a:lnTo>
                    <a:pt x="27469" y="1353035"/>
                  </a:lnTo>
                  <a:lnTo>
                    <a:pt x="31918" y="1333978"/>
                  </a:lnTo>
                  <a:lnTo>
                    <a:pt x="36696" y="1305393"/>
                  </a:lnTo>
                  <a:lnTo>
                    <a:pt x="41803" y="1286336"/>
                  </a:lnTo>
                  <a:lnTo>
                    <a:pt x="47238" y="1257751"/>
                  </a:lnTo>
                  <a:lnTo>
                    <a:pt x="53001" y="1238694"/>
                  </a:lnTo>
                  <a:lnTo>
                    <a:pt x="59090" y="1219637"/>
                  </a:lnTo>
                  <a:lnTo>
                    <a:pt x="65502" y="1191052"/>
                  </a:lnTo>
                  <a:lnTo>
                    <a:pt x="72238" y="1171995"/>
                  </a:lnTo>
                  <a:lnTo>
                    <a:pt x="79297" y="1143410"/>
                  </a:lnTo>
                  <a:lnTo>
                    <a:pt x="86676" y="1124353"/>
                  </a:lnTo>
                  <a:lnTo>
                    <a:pt x="94373" y="1105296"/>
                  </a:lnTo>
                  <a:lnTo>
                    <a:pt x="102387" y="1076711"/>
                  </a:lnTo>
                  <a:lnTo>
                    <a:pt x="110719" y="1057654"/>
                  </a:lnTo>
                  <a:lnTo>
                    <a:pt x="119365" y="1038597"/>
                  </a:lnTo>
                  <a:lnTo>
                    <a:pt x="128321" y="1010012"/>
                  </a:lnTo>
                  <a:lnTo>
                    <a:pt x="137588" y="990955"/>
                  </a:lnTo>
                  <a:lnTo>
                    <a:pt x="147165" y="971898"/>
                  </a:lnTo>
                  <a:lnTo>
                    <a:pt x="157049" y="952841"/>
                  </a:lnTo>
                  <a:lnTo>
                    <a:pt x="167236" y="924256"/>
                  </a:lnTo>
                  <a:lnTo>
                    <a:pt x="177726" y="905199"/>
                  </a:lnTo>
                  <a:lnTo>
                    <a:pt x="188518" y="886142"/>
                  </a:lnTo>
                  <a:lnTo>
                    <a:pt x="199608" y="867086"/>
                  </a:lnTo>
                  <a:lnTo>
                    <a:pt x="210992" y="848029"/>
                  </a:lnTo>
                  <a:lnTo>
                    <a:pt x="222670" y="819444"/>
                  </a:lnTo>
                  <a:lnTo>
                    <a:pt x="246903" y="781330"/>
                  </a:lnTo>
                  <a:lnTo>
                    <a:pt x="272276" y="743216"/>
                  </a:lnTo>
                  <a:lnTo>
                    <a:pt x="298780" y="705103"/>
                  </a:lnTo>
                  <a:lnTo>
                    <a:pt x="326382" y="666989"/>
                  </a:lnTo>
                  <a:lnTo>
                    <a:pt x="355071" y="628875"/>
                  </a:lnTo>
                  <a:lnTo>
                    <a:pt x="384812" y="590761"/>
                  </a:lnTo>
                  <a:lnTo>
                    <a:pt x="415593" y="552648"/>
                  </a:lnTo>
                  <a:lnTo>
                    <a:pt x="431360" y="543119"/>
                  </a:lnTo>
                  <a:lnTo>
                    <a:pt x="447377" y="524063"/>
                  </a:lnTo>
                  <a:lnTo>
                    <a:pt x="463642" y="505006"/>
                  </a:lnTo>
                  <a:lnTo>
                    <a:pt x="480150" y="485949"/>
                  </a:lnTo>
                  <a:lnTo>
                    <a:pt x="496893" y="466892"/>
                  </a:lnTo>
                  <a:lnTo>
                    <a:pt x="513873" y="457364"/>
                  </a:lnTo>
                  <a:lnTo>
                    <a:pt x="531088" y="438307"/>
                  </a:lnTo>
                  <a:lnTo>
                    <a:pt x="548532" y="419250"/>
                  </a:lnTo>
                  <a:lnTo>
                    <a:pt x="566198" y="409722"/>
                  </a:lnTo>
                  <a:lnTo>
                    <a:pt x="584085" y="390665"/>
                  </a:lnTo>
                  <a:lnTo>
                    <a:pt x="602194" y="371608"/>
                  </a:lnTo>
                  <a:lnTo>
                    <a:pt x="620517" y="362079"/>
                  </a:lnTo>
                  <a:lnTo>
                    <a:pt x="639048" y="343023"/>
                  </a:lnTo>
                  <a:lnTo>
                    <a:pt x="657785" y="333494"/>
                  </a:lnTo>
                  <a:lnTo>
                    <a:pt x="676729" y="314437"/>
                  </a:lnTo>
                  <a:lnTo>
                    <a:pt x="695872" y="304909"/>
                  </a:lnTo>
                  <a:lnTo>
                    <a:pt x="715207" y="285852"/>
                  </a:lnTo>
                  <a:lnTo>
                    <a:pt x="754451" y="266795"/>
                  </a:lnTo>
                  <a:lnTo>
                    <a:pt x="774352" y="247738"/>
                  </a:lnTo>
                  <a:lnTo>
                    <a:pt x="814680" y="228682"/>
                  </a:lnTo>
                  <a:lnTo>
                    <a:pt x="835108" y="209625"/>
                  </a:lnTo>
                  <a:lnTo>
                    <a:pt x="855702" y="200096"/>
                  </a:lnTo>
                  <a:lnTo>
                    <a:pt x="982524" y="142926"/>
                  </a:lnTo>
                  <a:lnTo>
                    <a:pt x="1136662" y="76227"/>
                  </a:lnTo>
                  <a:lnTo>
                    <a:pt x="2181763" y="76227"/>
                  </a:lnTo>
                  <a:lnTo>
                    <a:pt x="2335849" y="142926"/>
                  </a:lnTo>
                  <a:lnTo>
                    <a:pt x="2462622" y="200096"/>
                  </a:lnTo>
                  <a:lnTo>
                    <a:pt x="1658541" y="1657944"/>
                  </a:lnTo>
                  <a:lnTo>
                    <a:pt x="1657104" y="3315889"/>
                  </a:lnTo>
                  <a:close/>
                </a:path>
              </a:pathLst>
            </a:custGeom>
            <a:solidFill>
              <a:srgbClr val="12239D"/>
            </a:solidFill>
          </p:spPr>
          <p:txBody>
            <a:bodyPr wrap="square" lIns="0" tIns="0" rIns="0" bIns="0" rtlCol="0"/>
            <a:lstStyle/>
            <a:p>
              <a:endParaRPr sz="1200" b="1"/>
            </a:p>
          </p:txBody>
        </p:sp>
        <p:sp>
          <p:nvSpPr>
            <p:cNvPr id="5" name="object 18">
              <a:extLst>
                <a:ext uri="{FF2B5EF4-FFF2-40B4-BE49-F238E27FC236}">
                  <a16:creationId xmlns:a16="http://schemas.microsoft.com/office/drawing/2014/main" id="{3A3C07A2-38C4-3FC9-EEBD-261B2EB7B477}"/>
                </a:ext>
              </a:extLst>
            </p:cNvPr>
            <p:cNvSpPr txBox="1"/>
            <p:nvPr/>
          </p:nvSpPr>
          <p:spPr>
            <a:xfrm>
              <a:off x="8071880" y="1554674"/>
              <a:ext cx="2113280" cy="1046391"/>
            </a:xfrm>
            <a:prstGeom prst="rect">
              <a:avLst/>
            </a:prstGeom>
          </p:spPr>
          <p:txBody>
            <a:bodyPr vert="horz" wrap="square" lIns="0" tIns="0" rIns="0" bIns="0" rtlCol="0">
              <a:spAutoFit/>
            </a:bodyPr>
            <a:lstStyle/>
            <a:p>
              <a:pPr marL="13970">
                <a:lnSpc>
                  <a:spcPct val="100000"/>
                </a:lnSpc>
              </a:pPr>
              <a:r>
                <a:rPr sz="1200" b="1" spc="-5" dirty="0">
                  <a:solidFill>
                    <a:srgbClr val="FFFFFF"/>
                  </a:solidFill>
                  <a:cs typeface="Segoe UI"/>
                </a:rPr>
                <a:t>3414270</a:t>
              </a:r>
              <a:endParaRPr sz="1200" b="1" dirty="0">
                <a:cs typeface="Segoe UI"/>
              </a:endParaRPr>
            </a:p>
            <a:p>
              <a:pPr marL="12700">
                <a:lnSpc>
                  <a:spcPct val="100000"/>
                </a:lnSpc>
                <a:spcBef>
                  <a:spcPts val="75"/>
                </a:spcBef>
              </a:pPr>
              <a:r>
                <a:rPr sz="1200" b="1" spc="-5" dirty="0">
                  <a:solidFill>
                    <a:srgbClr val="FFFFFF"/>
                  </a:solidFill>
                  <a:cs typeface="Segoe UI"/>
                </a:rPr>
                <a:t>(58.04%)</a:t>
              </a:r>
              <a:endParaRPr sz="1200" b="1" dirty="0">
                <a:cs typeface="Segoe UI"/>
              </a:endParaRPr>
            </a:p>
            <a:p>
              <a:pPr marR="6350" algn="r">
                <a:lnSpc>
                  <a:spcPct val="100000"/>
                </a:lnSpc>
                <a:spcBef>
                  <a:spcPts val="800"/>
                </a:spcBef>
              </a:pPr>
              <a:r>
                <a:rPr sz="1200" b="1" spc="-5" dirty="0">
                  <a:solidFill>
                    <a:srgbClr val="FFFFFF"/>
                  </a:solidFill>
                  <a:cs typeface="Segoe UI"/>
                </a:rPr>
                <a:t>2468167</a:t>
              </a:r>
              <a:endParaRPr sz="1200" b="1" dirty="0">
                <a:cs typeface="Segoe UI"/>
              </a:endParaRPr>
            </a:p>
            <a:p>
              <a:pPr marR="5080" algn="r">
                <a:lnSpc>
                  <a:spcPct val="100000"/>
                </a:lnSpc>
                <a:spcBef>
                  <a:spcPts val="75"/>
                </a:spcBef>
              </a:pPr>
              <a:r>
                <a:rPr sz="1200" b="1" spc="-5" dirty="0">
                  <a:solidFill>
                    <a:srgbClr val="FFFFFF"/>
                  </a:solidFill>
                  <a:cs typeface="Segoe UI"/>
                </a:rPr>
                <a:t>(41.96%)</a:t>
              </a:r>
              <a:endParaRPr sz="1200" b="1" dirty="0">
                <a:cs typeface="Segoe UI"/>
              </a:endParaRPr>
            </a:p>
          </p:txBody>
        </p:sp>
      </p:grpSp>
      <p:sp>
        <p:nvSpPr>
          <p:cNvPr id="14" name="object 15">
            <a:extLst>
              <a:ext uri="{FF2B5EF4-FFF2-40B4-BE49-F238E27FC236}">
                <a16:creationId xmlns:a16="http://schemas.microsoft.com/office/drawing/2014/main" id="{9D8846C5-B3EC-37D8-1751-AB32A4A32768}"/>
              </a:ext>
            </a:extLst>
          </p:cNvPr>
          <p:cNvSpPr txBox="1"/>
          <p:nvPr/>
        </p:nvSpPr>
        <p:spPr>
          <a:xfrm>
            <a:off x="632460" y="3666380"/>
            <a:ext cx="3768072" cy="307777"/>
          </a:xfrm>
          <a:prstGeom prst="rect">
            <a:avLst/>
          </a:prstGeom>
        </p:spPr>
        <p:txBody>
          <a:bodyPr vert="horz" wrap="square" lIns="0" tIns="0" rIns="0" bIns="0" rtlCol="0">
            <a:spAutoFit/>
          </a:bodyPr>
          <a:lstStyle/>
          <a:p>
            <a:pPr marL="12700">
              <a:lnSpc>
                <a:spcPct val="100000"/>
              </a:lnSpc>
            </a:pPr>
            <a:r>
              <a:rPr sz="2000" spc="105" dirty="0">
                <a:solidFill>
                  <a:srgbClr val="252423"/>
                </a:solidFill>
                <a:cs typeface="Arial Narrow"/>
              </a:rPr>
              <a:t>Number </a:t>
            </a:r>
            <a:r>
              <a:rPr sz="2000" spc="75" dirty="0">
                <a:solidFill>
                  <a:srgbClr val="252423"/>
                </a:solidFill>
                <a:cs typeface="Arial Narrow"/>
              </a:rPr>
              <a:t>of </a:t>
            </a:r>
            <a:r>
              <a:rPr sz="2000" spc="30" dirty="0">
                <a:solidFill>
                  <a:srgbClr val="252423"/>
                </a:solidFill>
                <a:cs typeface="Arial Narrow"/>
              </a:rPr>
              <a:t>Each </a:t>
            </a:r>
            <a:r>
              <a:rPr sz="2000" spc="95" dirty="0">
                <a:solidFill>
                  <a:srgbClr val="252423"/>
                </a:solidFill>
                <a:cs typeface="Arial Narrow"/>
              </a:rPr>
              <a:t>Customer</a:t>
            </a:r>
            <a:r>
              <a:rPr sz="2000" spc="-250" dirty="0">
                <a:solidFill>
                  <a:srgbClr val="252423"/>
                </a:solidFill>
                <a:cs typeface="Arial Narrow"/>
              </a:rPr>
              <a:t> </a:t>
            </a:r>
            <a:r>
              <a:rPr sz="2000" spc="45" dirty="0">
                <a:solidFill>
                  <a:srgbClr val="252423"/>
                </a:solidFill>
                <a:cs typeface="Arial Narrow"/>
              </a:rPr>
              <a:t>Group</a:t>
            </a:r>
            <a:endParaRPr sz="2000" dirty="0">
              <a:cs typeface="Arial Narrow"/>
            </a:endParaRPr>
          </a:p>
        </p:txBody>
      </p:sp>
      <p:sp>
        <p:nvSpPr>
          <p:cNvPr id="15" name="object 9">
            <a:extLst>
              <a:ext uri="{FF2B5EF4-FFF2-40B4-BE49-F238E27FC236}">
                <a16:creationId xmlns:a16="http://schemas.microsoft.com/office/drawing/2014/main" id="{6EBF508A-E19A-4210-EE5F-DED40FFF91B3}"/>
              </a:ext>
            </a:extLst>
          </p:cNvPr>
          <p:cNvSpPr txBox="1"/>
          <p:nvPr/>
        </p:nvSpPr>
        <p:spPr>
          <a:xfrm>
            <a:off x="5902724" y="3652338"/>
            <a:ext cx="4970895" cy="307777"/>
          </a:xfrm>
          <a:prstGeom prst="rect">
            <a:avLst/>
          </a:prstGeom>
        </p:spPr>
        <p:txBody>
          <a:bodyPr vert="horz" wrap="square" lIns="0" tIns="0" rIns="0" bIns="0" rtlCol="0">
            <a:spAutoFit/>
          </a:bodyPr>
          <a:lstStyle/>
          <a:p>
            <a:pPr marL="395605">
              <a:lnSpc>
                <a:spcPct val="100000"/>
              </a:lnSpc>
              <a:spcBef>
                <a:spcPts val="1019"/>
              </a:spcBef>
            </a:pPr>
            <a:r>
              <a:rPr sz="2000" spc="60" dirty="0">
                <a:solidFill>
                  <a:srgbClr val="252423"/>
                </a:solidFill>
                <a:cs typeface="Arial Narrow"/>
              </a:rPr>
              <a:t>Average</a:t>
            </a:r>
            <a:r>
              <a:rPr sz="2000" spc="-10" dirty="0">
                <a:solidFill>
                  <a:srgbClr val="252423"/>
                </a:solidFill>
                <a:cs typeface="Arial Narrow"/>
              </a:rPr>
              <a:t> </a:t>
            </a:r>
            <a:r>
              <a:rPr sz="2000" spc="45" dirty="0">
                <a:solidFill>
                  <a:srgbClr val="252423"/>
                </a:solidFill>
                <a:cs typeface="Arial Narrow"/>
              </a:rPr>
              <a:t>Ride</a:t>
            </a:r>
            <a:r>
              <a:rPr sz="2000" spc="-10" dirty="0">
                <a:solidFill>
                  <a:srgbClr val="252423"/>
                </a:solidFill>
                <a:cs typeface="Arial Narrow"/>
              </a:rPr>
              <a:t> </a:t>
            </a:r>
            <a:r>
              <a:rPr sz="2000" spc="100" dirty="0">
                <a:solidFill>
                  <a:srgbClr val="252423"/>
                </a:solidFill>
                <a:cs typeface="Arial Narrow"/>
              </a:rPr>
              <a:t>Length</a:t>
            </a:r>
            <a:r>
              <a:rPr sz="2000" spc="-10" dirty="0">
                <a:solidFill>
                  <a:srgbClr val="252423"/>
                </a:solidFill>
                <a:cs typeface="Arial Narrow"/>
              </a:rPr>
              <a:t> </a:t>
            </a:r>
            <a:r>
              <a:rPr sz="2000" spc="85" dirty="0">
                <a:solidFill>
                  <a:srgbClr val="252423"/>
                </a:solidFill>
                <a:cs typeface="Arial Narrow"/>
              </a:rPr>
              <a:t>by</a:t>
            </a:r>
            <a:r>
              <a:rPr sz="2000" spc="-10" dirty="0">
                <a:solidFill>
                  <a:srgbClr val="252423"/>
                </a:solidFill>
                <a:cs typeface="Arial Narrow"/>
              </a:rPr>
              <a:t> </a:t>
            </a:r>
            <a:r>
              <a:rPr sz="2000" spc="95" dirty="0">
                <a:solidFill>
                  <a:srgbClr val="252423"/>
                </a:solidFill>
                <a:cs typeface="Arial Narrow"/>
              </a:rPr>
              <a:t>Customer</a:t>
            </a:r>
            <a:r>
              <a:rPr sz="2000" spc="-10" dirty="0">
                <a:solidFill>
                  <a:srgbClr val="252423"/>
                </a:solidFill>
                <a:cs typeface="Arial Narrow"/>
              </a:rPr>
              <a:t> </a:t>
            </a:r>
            <a:r>
              <a:rPr sz="2000" spc="45" dirty="0">
                <a:solidFill>
                  <a:srgbClr val="252423"/>
                </a:solidFill>
                <a:cs typeface="Arial Narrow"/>
              </a:rPr>
              <a:t>Group</a:t>
            </a:r>
            <a:endParaRPr sz="2000" dirty="0">
              <a:cs typeface="Arial Narrow"/>
            </a:endParaRPr>
          </a:p>
        </p:txBody>
      </p:sp>
      <p:sp>
        <p:nvSpPr>
          <p:cNvPr id="17" name="object 19">
            <a:extLst>
              <a:ext uri="{FF2B5EF4-FFF2-40B4-BE49-F238E27FC236}">
                <a16:creationId xmlns:a16="http://schemas.microsoft.com/office/drawing/2014/main" id="{F0731021-8C7A-9342-D2C3-9AB51FA14A2C}"/>
              </a:ext>
            </a:extLst>
          </p:cNvPr>
          <p:cNvSpPr/>
          <p:nvPr/>
        </p:nvSpPr>
        <p:spPr>
          <a:xfrm>
            <a:off x="11268718" y="6848095"/>
            <a:ext cx="108286" cy="122087"/>
          </a:xfrm>
          <a:custGeom>
            <a:avLst/>
            <a:gdLst/>
            <a:ahLst/>
            <a:cxnLst/>
            <a:rect l="l" t="t" r="r" b="b"/>
            <a:pathLst>
              <a:path w="109854" h="106045">
                <a:moveTo>
                  <a:pt x="58454" y="105742"/>
                </a:moveTo>
                <a:lnTo>
                  <a:pt x="51250" y="105742"/>
                </a:lnTo>
                <a:lnTo>
                  <a:pt x="47683" y="105403"/>
                </a:lnTo>
                <a:lnTo>
                  <a:pt x="13519" y="87801"/>
                </a:lnTo>
                <a:lnTo>
                  <a:pt x="0" y="56342"/>
                </a:lnTo>
                <a:lnTo>
                  <a:pt x="0" y="49399"/>
                </a:lnTo>
                <a:lnTo>
                  <a:pt x="18612" y="13030"/>
                </a:lnTo>
                <a:lnTo>
                  <a:pt x="51250" y="0"/>
                </a:lnTo>
                <a:lnTo>
                  <a:pt x="58454" y="0"/>
                </a:lnTo>
                <a:lnTo>
                  <a:pt x="96185" y="17940"/>
                </a:lnTo>
                <a:lnTo>
                  <a:pt x="109704" y="49399"/>
                </a:lnTo>
                <a:lnTo>
                  <a:pt x="109704" y="56342"/>
                </a:lnTo>
                <a:lnTo>
                  <a:pt x="91092" y="92711"/>
                </a:lnTo>
                <a:lnTo>
                  <a:pt x="58454" y="105742"/>
                </a:lnTo>
                <a:close/>
              </a:path>
            </a:pathLst>
          </a:custGeom>
          <a:solidFill>
            <a:srgbClr val="118CFF"/>
          </a:solidFill>
        </p:spPr>
        <p:txBody>
          <a:bodyPr wrap="square" lIns="0" tIns="0" rIns="0" bIns="0" rtlCol="0"/>
          <a:lstStyle/>
          <a:p>
            <a:endParaRPr/>
          </a:p>
        </p:txBody>
      </p:sp>
      <p:sp>
        <p:nvSpPr>
          <p:cNvPr id="18" name="object 20">
            <a:extLst>
              <a:ext uri="{FF2B5EF4-FFF2-40B4-BE49-F238E27FC236}">
                <a16:creationId xmlns:a16="http://schemas.microsoft.com/office/drawing/2014/main" id="{950A26DD-A4E0-2EBF-5A3F-2BFC44AE8198}"/>
              </a:ext>
            </a:extLst>
          </p:cNvPr>
          <p:cNvSpPr txBox="1"/>
          <p:nvPr/>
        </p:nvSpPr>
        <p:spPr>
          <a:xfrm>
            <a:off x="11395053" y="6760090"/>
            <a:ext cx="568347" cy="307777"/>
          </a:xfrm>
          <a:prstGeom prst="rect">
            <a:avLst/>
          </a:prstGeom>
        </p:spPr>
        <p:txBody>
          <a:bodyPr vert="horz" wrap="square" lIns="0" tIns="0" rIns="0" bIns="0" rtlCol="0">
            <a:spAutoFit/>
          </a:bodyPr>
          <a:lstStyle/>
          <a:p>
            <a:pPr marL="12700">
              <a:lnSpc>
                <a:spcPct val="100000"/>
              </a:lnSpc>
            </a:pPr>
            <a:r>
              <a:rPr sz="1600" dirty="0">
                <a:solidFill>
                  <a:srgbClr val="605D5C"/>
                </a:solidFill>
                <a:latin typeface="Segoe UI"/>
                <a:cs typeface="Segoe UI"/>
              </a:rPr>
              <a:t>casual</a:t>
            </a:r>
            <a:endParaRPr sz="1600" dirty="0">
              <a:latin typeface="Segoe UI"/>
              <a:cs typeface="Segoe UI"/>
            </a:endParaRPr>
          </a:p>
        </p:txBody>
      </p:sp>
      <p:sp>
        <p:nvSpPr>
          <p:cNvPr id="19" name="object 21">
            <a:extLst>
              <a:ext uri="{FF2B5EF4-FFF2-40B4-BE49-F238E27FC236}">
                <a16:creationId xmlns:a16="http://schemas.microsoft.com/office/drawing/2014/main" id="{74F23042-2FC4-EF12-2334-A22D0CE2943C}"/>
              </a:ext>
            </a:extLst>
          </p:cNvPr>
          <p:cNvSpPr/>
          <p:nvPr/>
        </p:nvSpPr>
        <p:spPr>
          <a:xfrm>
            <a:off x="10231032" y="6848095"/>
            <a:ext cx="108286" cy="122087"/>
          </a:xfrm>
          <a:custGeom>
            <a:avLst/>
            <a:gdLst/>
            <a:ahLst/>
            <a:cxnLst/>
            <a:rect l="l" t="t" r="r" b="b"/>
            <a:pathLst>
              <a:path w="109854" h="106045">
                <a:moveTo>
                  <a:pt x="58454" y="105742"/>
                </a:moveTo>
                <a:lnTo>
                  <a:pt x="51250" y="105742"/>
                </a:lnTo>
                <a:lnTo>
                  <a:pt x="47683" y="105403"/>
                </a:lnTo>
                <a:lnTo>
                  <a:pt x="13519" y="87801"/>
                </a:lnTo>
                <a:lnTo>
                  <a:pt x="0" y="56342"/>
                </a:lnTo>
                <a:lnTo>
                  <a:pt x="0" y="49399"/>
                </a:lnTo>
                <a:lnTo>
                  <a:pt x="18612" y="13030"/>
                </a:lnTo>
                <a:lnTo>
                  <a:pt x="51250" y="0"/>
                </a:lnTo>
                <a:lnTo>
                  <a:pt x="58454" y="0"/>
                </a:lnTo>
                <a:lnTo>
                  <a:pt x="96185" y="17940"/>
                </a:lnTo>
                <a:lnTo>
                  <a:pt x="109704" y="49399"/>
                </a:lnTo>
                <a:lnTo>
                  <a:pt x="109704" y="56342"/>
                </a:lnTo>
                <a:lnTo>
                  <a:pt x="91092" y="92711"/>
                </a:lnTo>
                <a:lnTo>
                  <a:pt x="58454" y="105742"/>
                </a:lnTo>
                <a:close/>
              </a:path>
            </a:pathLst>
          </a:custGeom>
          <a:solidFill>
            <a:srgbClr val="12239D"/>
          </a:solidFill>
        </p:spPr>
        <p:txBody>
          <a:bodyPr wrap="square" lIns="0" tIns="0" rIns="0" bIns="0" rtlCol="0"/>
          <a:lstStyle/>
          <a:p>
            <a:endParaRPr/>
          </a:p>
        </p:txBody>
      </p:sp>
      <p:sp>
        <p:nvSpPr>
          <p:cNvPr id="20" name="object 22">
            <a:extLst>
              <a:ext uri="{FF2B5EF4-FFF2-40B4-BE49-F238E27FC236}">
                <a16:creationId xmlns:a16="http://schemas.microsoft.com/office/drawing/2014/main" id="{4CA26851-E682-D619-48B6-CDA1FF381716}"/>
              </a:ext>
            </a:extLst>
          </p:cNvPr>
          <p:cNvSpPr txBox="1"/>
          <p:nvPr/>
        </p:nvSpPr>
        <p:spPr>
          <a:xfrm>
            <a:off x="10357806" y="6760090"/>
            <a:ext cx="767394" cy="307777"/>
          </a:xfrm>
          <a:prstGeom prst="rect">
            <a:avLst/>
          </a:prstGeom>
        </p:spPr>
        <p:txBody>
          <a:bodyPr vert="horz" wrap="square" lIns="0" tIns="0" rIns="0" bIns="0" rtlCol="0">
            <a:spAutoFit/>
          </a:bodyPr>
          <a:lstStyle/>
          <a:p>
            <a:pPr marL="12700">
              <a:lnSpc>
                <a:spcPct val="100000"/>
              </a:lnSpc>
            </a:pPr>
            <a:r>
              <a:rPr sz="1600" dirty="0">
                <a:solidFill>
                  <a:srgbClr val="605D5C"/>
                </a:solidFill>
                <a:latin typeface="Segoe UI"/>
                <a:cs typeface="Segoe UI"/>
              </a:rPr>
              <a:t>member</a:t>
            </a:r>
            <a:endParaRPr sz="1600" dirty="0">
              <a:latin typeface="Segoe UI"/>
              <a:cs typeface="Segoe UI"/>
            </a:endParaRPr>
          </a:p>
        </p:txBody>
      </p:sp>
    </p:spTree>
    <p:extLst>
      <p:ext uri="{BB962C8B-B14F-4D97-AF65-F5344CB8AC3E}">
        <p14:creationId xmlns:p14="http://schemas.microsoft.com/office/powerpoint/2010/main" val="1540191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Ride usage by users/weeks">
            <a:extLst>
              <a:ext uri="{FF2B5EF4-FFF2-40B4-BE49-F238E27FC236}">
                <a16:creationId xmlns:a16="http://schemas.microsoft.com/office/drawing/2014/main" id="{CE32063D-E05C-99F4-3403-7100E6CC6E6F}"/>
              </a:ext>
            </a:extLst>
          </p:cNvPr>
          <p:cNvPicPr>
            <a:picLocks noGrp="1" noChangeAspect="1"/>
          </p:cNvPicPr>
          <p:nvPr>
            <p:ph sz="half" idx="3"/>
          </p:nvPr>
        </p:nvPicPr>
        <p:blipFill>
          <a:blip r:embed="rId2">
            <a:extLst>
              <a:ext uri="{28A0092B-C50C-407E-A947-70E740481C1C}">
                <a14:useLocalDpi xmlns:a14="http://schemas.microsoft.com/office/drawing/2010/main" val="0"/>
              </a:ext>
            </a:extLst>
          </a:blip>
          <a:stretch>
            <a:fillRect/>
          </a:stretch>
        </p:blipFill>
        <p:spPr>
          <a:xfrm>
            <a:off x="914401" y="1600200"/>
            <a:ext cx="10058399" cy="5715000"/>
          </a:xfrm>
        </p:spPr>
      </p:pic>
      <p:sp>
        <p:nvSpPr>
          <p:cNvPr id="7" name="TextBox 6">
            <a:extLst>
              <a:ext uri="{FF2B5EF4-FFF2-40B4-BE49-F238E27FC236}">
                <a16:creationId xmlns:a16="http://schemas.microsoft.com/office/drawing/2014/main" id="{CDDA6814-365C-19CC-286D-54EE8BDA6184}"/>
              </a:ext>
            </a:extLst>
          </p:cNvPr>
          <p:cNvSpPr txBox="1"/>
          <p:nvPr/>
        </p:nvSpPr>
        <p:spPr>
          <a:xfrm>
            <a:off x="190500" y="304800"/>
            <a:ext cx="12077700" cy="1569660"/>
          </a:xfrm>
          <a:prstGeom prst="rect">
            <a:avLst/>
          </a:prstGeom>
          <a:noFill/>
        </p:spPr>
        <p:txBody>
          <a:bodyPr wrap="square" rtlCol="0">
            <a:spAutoFit/>
          </a:bodyPr>
          <a:lstStyle/>
          <a:p>
            <a:r>
              <a:rPr lang="en-GB" sz="2400" dirty="0"/>
              <a:t>Cyclistic’s members use the bikes more often during the weekdays, with Wednesday as the peak day (546,977 users) </a:t>
            </a:r>
          </a:p>
          <a:p>
            <a:r>
              <a:rPr lang="en-GB" sz="2400" dirty="0"/>
              <a:t>While Casual customers use Cyclistic’s bikes more often during the weekends most Saturdays (509,996 users)</a:t>
            </a:r>
            <a:endParaRPr lang="en-NG" sz="2400" dirty="0"/>
          </a:p>
        </p:txBody>
      </p:sp>
    </p:spTree>
    <p:extLst>
      <p:ext uri="{BB962C8B-B14F-4D97-AF65-F5344CB8AC3E}">
        <p14:creationId xmlns:p14="http://schemas.microsoft.com/office/powerpoint/2010/main" val="2592947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v ride length">
            <a:extLst>
              <a:ext uri="{FF2B5EF4-FFF2-40B4-BE49-F238E27FC236}">
                <a16:creationId xmlns:a16="http://schemas.microsoft.com/office/drawing/2014/main" id="{51291FC3-E044-088C-5C9B-581F8B61A7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1447800"/>
            <a:ext cx="12458700" cy="5867400"/>
          </a:xfrm>
          <a:prstGeom prst="rect">
            <a:avLst/>
          </a:prstGeom>
        </p:spPr>
      </p:pic>
      <p:sp>
        <p:nvSpPr>
          <p:cNvPr id="7" name="TextBox 6">
            <a:extLst>
              <a:ext uri="{FF2B5EF4-FFF2-40B4-BE49-F238E27FC236}">
                <a16:creationId xmlns:a16="http://schemas.microsoft.com/office/drawing/2014/main" id="{CDDA6814-365C-19CC-286D-54EE8BDA6184}"/>
              </a:ext>
            </a:extLst>
          </p:cNvPr>
          <p:cNvSpPr txBox="1"/>
          <p:nvPr/>
        </p:nvSpPr>
        <p:spPr>
          <a:xfrm>
            <a:off x="190500" y="30540"/>
            <a:ext cx="12077700" cy="1569660"/>
          </a:xfrm>
          <a:prstGeom prst="rect">
            <a:avLst/>
          </a:prstGeom>
          <a:noFill/>
        </p:spPr>
        <p:txBody>
          <a:bodyPr wrap="square" rtlCol="0">
            <a:spAutoFit/>
          </a:bodyPr>
          <a:lstStyle/>
          <a:p>
            <a:r>
              <a:rPr lang="en-GB" sz="2400" dirty="0"/>
              <a:t>Casual customers have higher average ride length all through the weekdays than the members</a:t>
            </a:r>
          </a:p>
          <a:p>
            <a:r>
              <a:rPr lang="en-GB" sz="2400" dirty="0"/>
              <a:t>Still, the peak average usage by Casual customers is the weekend: Saturday and Sunday</a:t>
            </a:r>
          </a:p>
          <a:p>
            <a:r>
              <a:rPr lang="en-GB" sz="2400" dirty="0"/>
              <a:t>While the average ride length for the members is almost similar all the weekdays with a little peak on the weekends</a:t>
            </a:r>
            <a:endParaRPr lang="en-NG" sz="2400" dirty="0"/>
          </a:p>
        </p:txBody>
      </p:sp>
      <p:sp>
        <p:nvSpPr>
          <p:cNvPr id="8" name="TextBox 7">
            <a:extLst>
              <a:ext uri="{FF2B5EF4-FFF2-40B4-BE49-F238E27FC236}">
                <a16:creationId xmlns:a16="http://schemas.microsoft.com/office/drawing/2014/main" id="{973F83DF-3C2C-7511-E573-579A1C06128A}"/>
              </a:ext>
            </a:extLst>
          </p:cNvPr>
          <p:cNvSpPr txBox="1"/>
          <p:nvPr/>
        </p:nvSpPr>
        <p:spPr>
          <a:xfrm>
            <a:off x="3429000" y="1752600"/>
            <a:ext cx="762000" cy="261610"/>
          </a:xfrm>
          <a:prstGeom prst="rect">
            <a:avLst/>
          </a:prstGeom>
          <a:noFill/>
        </p:spPr>
        <p:txBody>
          <a:bodyPr wrap="square" rtlCol="0">
            <a:spAutoFit/>
          </a:bodyPr>
          <a:lstStyle/>
          <a:p>
            <a:r>
              <a:rPr lang="en-NG" sz="1100" b="1" i="0" u="none" strike="noStrike" dirty="0">
                <a:solidFill>
                  <a:srgbClr val="000000"/>
                </a:solidFill>
                <a:effectLst/>
                <a:latin typeface="Calibri" panose="020F0502020204030204" pitchFamily="34" charset="0"/>
              </a:rPr>
              <a:t>00:34:11</a:t>
            </a:r>
            <a:r>
              <a:rPr lang="en-NG" sz="1100" b="1" dirty="0"/>
              <a:t> </a:t>
            </a:r>
          </a:p>
        </p:txBody>
      </p:sp>
      <p:sp>
        <p:nvSpPr>
          <p:cNvPr id="9" name="TextBox 8">
            <a:extLst>
              <a:ext uri="{FF2B5EF4-FFF2-40B4-BE49-F238E27FC236}">
                <a16:creationId xmlns:a16="http://schemas.microsoft.com/office/drawing/2014/main" id="{EA48B0BB-6872-A087-D3C9-4542D8EDB866}"/>
              </a:ext>
            </a:extLst>
          </p:cNvPr>
          <p:cNvSpPr txBox="1"/>
          <p:nvPr/>
        </p:nvSpPr>
        <p:spPr>
          <a:xfrm>
            <a:off x="5467350" y="2065585"/>
            <a:ext cx="762000" cy="261610"/>
          </a:xfrm>
          <a:prstGeom prst="rect">
            <a:avLst/>
          </a:prstGeom>
          <a:noFill/>
        </p:spPr>
        <p:txBody>
          <a:bodyPr wrap="square" rtlCol="0">
            <a:spAutoFit/>
          </a:bodyPr>
          <a:lstStyle/>
          <a:p>
            <a:r>
              <a:rPr lang="en-NG" sz="1100" b="1" i="0" u="none" strike="noStrike" dirty="0">
                <a:solidFill>
                  <a:srgbClr val="000000"/>
                </a:solidFill>
                <a:effectLst/>
                <a:latin typeface="Calibri" panose="020F0502020204030204" pitchFamily="34" charset="0"/>
              </a:rPr>
              <a:t>00:32:03</a:t>
            </a:r>
            <a:r>
              <a:rPr lang="en-NG" sz="1100" b="1" dirty="0"/>
              <a:t> </a:t>
            </a:r>
          </a:p>
        </p:txBody>
      </p:sp>
      <p:sp>
        <p:nvSpPr>
          <p:cNvPr id="10" name="TextBox 9">
            <a:extLst>
              <a:ext uri="{FF2B5EF4-FFF2-40B4-BE49-F238E27FC236}">
                <a16:creationId xmlns:a16="http://schemas.microsoft.com/office/drawing/2014/main" id="{23279092-1874-7DB2-9F0E-B25F0E076A88}"/>
              </a:ext>
            </a:extLst>
          </p:cNvPr>
          <p:cNvSpPr txBox="1"/>
          <p:nvPr/>
        </p:nvSpPr>
        <p:spPr>
          <a:xfrm>
            <a:off x="6419850" y="4413009"/>
            <a:ext cx="762000" cy="261610"/>
          </a:xfrm>
          <a:prstGeom prst="rect">
            <a:avLst/>
          </a:prstGeom>
          <a:noFill/>
        </p:spPr>
        <p:txBody>
          <a:bodyPr wrap="square" rtlCol="0">
            <a:spAutoFit/>
          </a:bodyPr>
          <a:lstStyle/>
          <a:p>
            <a:r>
              <a:rPr lang="en-NG" sz="1100" b="1" i="0" u="none" strike="noStrike" dirty="0">
                <a:solidFill>
                  <a:srgbClr val="000000"/>
                </a:solidFill>
                <a:effectLst/>
                <a:latin typeface="Calibri" panose="020F0502020204030204" pitchFamily="34" charset="0"/>
              </a:rPr>
              <a:t>00:14:26</a:t>
            </a:r>
          </a:p>
        </p:txBody>
      </p:sp>
      <p:sp>
        <p:nvSpPr>
          <p:cNvPr id="11" name="TextBox 10">
            <a:extLst>
              <a:ext uri="{FF2B5EF4-FFF2-40B4-BE49-F238E27FC236}">
                <a16:creationId xmlns:a16="http://schemas.microsoft.com/office/drawing/2014/main" id="{106848AA-5B61-634A-9AC1-FF3E24B0EA7E}"/>
              </a:ext>
            </a:extLst>
          </p:cNvPr>
          <p:cNvSpPr txBox="1"/>
          <p:nvPr/>
        </p:nvSpPr>
        <p:spPr>
          <a:xfrm>
            <a:off x="8458200" y="4413009"/>
            <a:ext cx="762000" cy="261610"/>
          </a:xfrm>
          <a:prstGeom prst="rect">
            <a:avLst/>
          </a:prstGeom>
          <a:noFill/>
        </p:spPr>
        <p:txBody>
          <a:bodyPr wrap="square" rtlCol="0">
            <a:spAutoFit/>
          </a:bodyPr>
          <a:lstStyle/>
          <a:p>
            <a:r>
              <a:rPr lang="en-NG" sz="1100" b="1" i="0" u="none" strike="noStrike" dirty="0">
                <a:solidFill>
                  <a:srgbClr val="000000"/>
                </a:solidFill>
                <a:effectLst/>
                <a:latin typeface="Calibri" panose="020F0502020204030204" pitchFamily="34" charset="0"/>
              </a:rPr>
              <a:t>00:14:18</a:t>
            </a:r>
          </a:p>
        </p:txBody>
      </p:sp>
      <p:sp>
        <p:nvSpPr>
          <p:cNvPr id="13" name="TextBox 12">
            <a:extLst>
              <a:ext uri="{FF2B5EF4-FFF2-40B4-BE49-F238E27FC236}">
                <a16:creationId xmlns:a16="http://schemas.microsoft.com/office/drawing/2014/main" id="{58020760-7BDE-1C77-3813-26D6166CF9A3}"/>
              </a:ext>
            </a:extLst>
          </p:cNvPr>
          <p:cNvSpPr txBox="1"/>
          <p:nvPr/>
        </p:nvSpPr>
        <p:spPr>
          <a:xfrm>
            <a:off x="7551295" y="4674619"/>
            <a:ext cx="762000" cy="261610"/>
          </a:xfrm>
          <a:prstGeom prst="rect">
            <a:avLst/>
          </a:prstGeom>
          <a:noFill/>
        </p:spPr>
        <p:txBody>
          <a:bodyPr wrap="square" rtlCol="0">
            <a:spAutoFit/>
          </a:bodyPr>
          <a:lstStyle/>
          <a:p>
            <a:r>
              <a:rPr lang="en-NG" sz="1100" b="1" i="0" u="none" strike="noStrike" dirty="0">
                <a:solidFill>
                  <a:srgbClr val="000000"/>
                </a:solidFill>
                <a:effectLst/>
                <a:latin typeface="Calibri" panose="020F0502020204030204" pitchFamily="34" charset="0"/>
              </a:rPr>
              <a:t>00:12:11</a:t>
            </a:r>
          </a:p>
        </p:txBody>
      </p:sp>
      <p:sp>
        <p:nvSpPr>
          <p:cNvPr id="18" name="TextBox 17">
            <a:extLst>
              <a:ext uri="{FF2B5EF4-FFF2-40B4-BE49-F238E27FC236}">
                <a16:creationId xmlns:a16="http://schemas.microsoft.com/office/drawing/2014/main" id="{04B2F837-3AD2-D4BE-5E52-7FDFECBFE026}"/>
              </a:ext>
            </a:extLst>
          </p:cNvPr>
          <p:cNvSpPr txBox="1"/>
          <p:nvPr/>
        </p:nvSpPr>
        <p:spPr>
          <a:xfrm>
            <a:off x="4419600" y="2963792"/>
            <a:ext cx="762000" cy="430887"/>
          </a:xfrm>
          <a:prstGeom prst="rect">
            <a:avLst/>
          </a:prstGeom>
          <a:noFill/>
        </p:spPr>
        <p:txBody>
          <a:bodyPr wrap="square" rtlCol="0">
            <a:spAutoFit/>
          </a:bodyPr>
          <a:lstStyle/>
          <a:p>
            <a:r>
              <a:rPr lang="en-NG" sz="1100" b="1" i="0" u="none" strike="noStrike" dirty="0">
                <a:solidFill>
                  <a:srgbClr val="000000"/>
                </a:solidFill>
                <a:effectLst/>
                <a:latin typeface="Calibri" panose="020F0502020204030204" pitchFamily="34" charset="0"/>
              </a:rPr>
              <a:t>00:25:03</a:t>
            </a:r>
          </a:p>
          <a:p>
            <a:r>
              <a:rPr lang="en-NG" sz="1100" b="1" dirty="0"/>
              <a:t> </a:t>
            </a:r>
          </a:p>
        </p:txBody>
      </p:sp>
    </p:spTree>
    <p:extLst>
      <p:ext uri="{BB962C8B-B14F-4D97-AF65-F5344CB8AC3E}">
        <p14:creationId xmlns:p14="http://schemas.microsoft.com/office/powerpoint/2010/main" val="3883009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711</TotalTime>
  <Words>1655</Words>
  <Application>Microsoft Office PowerPoint</Application>
  <PresentationFormat>Custom</PresentationFormat>
  <Paragraphs>251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OpenSans-Regular</vt:lpstr>
      <vt:lpstr>Segoe UI</vt:lpstr>
      <vt:lpstr>Office Theme</vt:lpstr>
      <vt:lpstr>Cyclistic Bike-share Analysis</vt:lpstr>
      <vt:lpstr>TABLE OF CONTENTS</vt:lpstr>
      <vt:lpstr>Introduction </vt:lpstr>
      <vt:lpstr>PowerPoint Presentation</vt:lpstr>
      <vt:lpstr>PowerPoint Presentation</vt:lpstr>
      <vt:lpstr>How annual members and casual riders use Cyclistic bikes differently </vt:lpstr>
      <vt:lpstr>PowerPoint Presentation</vt:lpstr>
      <vt:lpstr>PowerPoint Presentation</vt:lpstr>
      <vt:lpstr>PowerPoint Presentation</vt:lpstr>
      <vt:lpstr>PowerPoint Presentation</vt:lpstr>
      <vt:lpstr>Recommendations </vt:lpstr>
      <vt:lpstr>PowerPoint Presentation</vt:lpstr>
      <vt:lpstr>Addendum: SQL Queries for Data Analysis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Bike-share Analysis</dc:title>
  <cp:lastModifiedBy>Shimonkepha Onwuneme</cp:lastModifiedBy>
  <cp:revision>9</cp:revision>
  <dcterms:created xsi:type="dcterms:W3CDTF">2022-11-17T09:52:54Z</dcterms:created>
  <dcterms:modified xsi:type="dcterms:W3CDTF">2022-11-18T14:49:33Z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2022-11-17T00:00:00Z</vt:filetime>
  </property>
  <property fmtid="{D5CDD505-2E9C-101B-9397-08002B2CF9AE}" pid="3" name="Creator">
    <vt:lpwstr>PDFium</vt:lpwstr>
  </property>
  <property fmtid="{D5CDD505-2E9C-101B-9397-08002B2CF9AE}" pid="4" name="LastSaved">
    <vt:filetime>2022-11-17T00:00:00Z</vt:filetime>
  </property>
</Properties>
</file>