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277" r:id="rId6"/>
    <p:sldId id="278" r:id="rId7"/>
    <p:sldId id="286" r:id="rId8"/>
    <p:sldId id="287" r:id="rId9"/>
    <p:sldId id="279" r:id="rId10"/>
    <p:sldId id="280" r:id="rId11"/>
    <p:sldId id="281" r:id="rId12"/>
    <p:sldId id="282" r:id="rId13"/>
    <p:sldId id="283" r:id="rId14"/>
    <p:sldId id="288" r:id="rId15"/>
    <p:sldId id="289" r:id="rId16"/>
    <p:sldId id="284" r:id="rId17"/>
    <p:sldId id="28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1F5152-B2B1-48BD-957C-6C642532B613}">
          <p14:sldIdLst>
            <p14:sldId id="256"/>
            <p14:sldId id="277"/>
          </p14:sldIdLst>
        </p14:section>
        <p14:section name="Untitled Section" id="{12C8500B-9823-4C6F-93A6-7A82E1AFDFB9}">
          <p14:sldIdLst>
            <p14:sldId id="278"/>
            <p14:sldId id="286"/>
            <p14:sldId id="287"/>
            <p14:sldId id="279"/>
            <p14:sldId id="280"/>
            <p14:sldId id="281"/>
            <p14:sldId id="282"/>
            <p14:sldId id="283"/>
            <p14:sldId id="288"/>
            <p14:sldId id="289"/>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p:cViewPr varScale="1">
        <p:scale>
          <a:sx n="116" d="100"/>
          <a:sy n="116" d="100"/>
        </p:scale>
        <p:origin x="102" y="1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4/24/2021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976426" y="72875"/>
            <a:ext cx="13165152" cy="9183757"/>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8" y="3064930"/>
            <a:ext cx="7723626" cy="1599824"/>
          </a:xfrm>
        </p:spPr>
        <p:txBody>
          <a:bodyPr anchor="b">
            <a:normAutofit/>
          </a:bodyPr>
          <a:lstStyle/>
          <a:p>
            <a:pPr algn="l"/>
            <a:r>
              <a:rPr lang="en-US" sz="4800" dirty="0">
                <a:solidFill>
                  <a:schemeClr val="bg1"/>
                </a:solidFill>
              </a:rPr>
              <a:t>Diabetes Prediction Using Machine Learning Algorithms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8" y="5553498"/>
            <a:ext cx="7471835" cy="1523161"/>
          </a:xfrm>
        </p:spPr>
        <p:txBody>
          <a:bodyPr anchor="t">
            <a:normAutofit lnSpcReduction="10000"/>
          </a:bodyPr>
          <a:lstStyle/>
          <a:p>
            <a:r>
              <a:rPr lang="en-US" dirty="0" err="1">
                <a:solidFill>
                  <a:srgbClr val="000000"/>
                </a:solidFill>
              </a:rPr>
              <a:t>Khandokar</a:t>
            </a:r>
            <a:r>
              <a:rPr lang="en-US" dirty="0">
                <a:solidFill>
                  <a:srgbClr val="000000"/>
                </a:solidFill>
              </a:rPr>
              <a:t> Zaeem Hasan- 		2016-1-68-016</a:t>
            </a:r>
          </a:p>
          <a:p>
            <a:r>
              <a:rPr lang="en-US" dirty="0">
                <a:solidFill>
                  <a:srgbClr val="000000"/>
                </a:solidFill>
              </a:rPr>
              <a:t>Swarup Mondal- 			2016-2-60-145</a:t>
            </a:r>
          </a:p>
          <a:p>
            <a:r>
              <a:rPr lang="en-US" dirty="0">
                <a:solidFill>
                  <a:srgbClr val="000000"/>
                </a:solidFill>
              </a:rPr>
              <a:t>Zakir Hossain- 			2016-3-60-018</a:t>
            </a:r>
          </a:p>
          <a:p>
            <a:r>
              <a:rPr lang="en-US" dirty="0" err="1">
                <a:solidFill>
                  <a:srgbClr val="000000"/>
                </a:solidFill>
              </a:rPr>
              <a:t>Shimanto</a:t>
            </a:r>
            <a:r>
              <a:rPr lang="en-US" dirty="0">
                <a:solidFill>
                  <a:srgbClr val="000000"/>
                </a:solidFill>
              </a:rPr>
              <a:t> Krishna </a:t>
            </a:r>
            <a:r>
              <a:rPr lang="en-US" dirty="0" err="1">
                <a:solidFill>
                  <a:srgbClr val="000000"/>
                </a:solidFill>
              </a:rPr>
              <a:t>Chakroborty</a:t>
            </a:r>
            <a:r>
              <a:rPr lang="en-US" dirty="0">
                <a:solidFill>
                  <a:srgbClr val="000000"/>
                </a:solidFill>
              </a:rPr>
              <a:t>- 	2017-2-68-001</a:t>
            </a:r>
          </a:p>
          <a:p>
            <a:r>
              <a:rPr lang="en-US" dirty="0" err="1">
                <a:solidFill>
                  <a:srgbClr val="000000"/>
                </a:solidFill>
              </a:rPr>
              <a:t>Moniruzzaman</a:t>
            </a:r>
            <a:r>
              <a:rPr lang="en-US" dirty="0">
                <a:solidFill>
                  <a:srgbClr val="000000"/>
                </a:solidFill>
              </a:rPr>
              <a:t> </a:t>
            </a:r>
            <a:r>
              <a:rPr lang="en-US" dirty="0" err="1">
                <a:solidFill>
                  <a:srgbClr val="000000"/>
                </a:solidFill>
              </a:rPr>
              <a:t>Shanto</a:t>
            </a:r>
            <a:r>
              <a:rPr lang="en-US" dirty="0">
                <a:solidFill>
                  <a:srgbClr val="000000"/>
                </a:solidFill>
              </a:rPr>
              <a:t>- 		2018-1-60-075</a:t>
            </a:r>
          </a:p>
          <a:p>
            <a:endParaRPr lang="en-US" dirty="0">
              <a:solidFill>
                <a:srgbClr val="000000"/>
              </a:solidFill>
            </a:endParaRPr>
          </a:p>
          <a:p>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53B2-BACF-4373-988A-2387ECE5CA1A}"/>
              </a:ext>
            </a:extLst>
          </p:cNvPr>
          <p:cNvSpPr>
            <a:spLocks noGrp="1"/>
          </p:cNvSpPr>
          <p:nvPr>
            <p:ph type="title"/>
          </p:nvPr>
        </p:nvSpPr>
        <p:spPr/>
        <p:txBody>
          <a:bodyPr/>
          <a:lstStyle/>
          <a:p>
            <a:r>
              <a:rPr lang="en-GB" dirty="0"/>
              <a:t>Accuracy Measures</a:t>
            </a:r>
          </a:p>
        </p:txBody>
      </p:sp>
      <p:sp>
        <p:nvSpPr>
          <p:cNvPr id="3" name="Content Placeholder 2">
            <a:extLst>
              <a:ext uri="{FF2B5EF4-FFF2-40B4-BE49-F238E27FC236}">
                <a16:creationId xmlns:a16="http://schemas.microsoft.com/office/drawing/2014/main" id="{BB003239-68BE-4FA7-BD4C-54429FF69BD7}"/>
              </a:ext>
            </a:extLst>
          </p:cNvPr>
          <p:cNvSpPr>
            <a:spLocks noGrp="1"/>
          </p:cNvSpPr>
          <p:nvPr>
            <p:ph idx="1"/>
          </p:nvPr>
        </p:nvSpPr>
        <p:spPr/>
        <p:txBody>
          <a:bodyPr/>
          <a:lstStyle/>
          <a:p>
            <a:r>
              <a:rPr lang="en-US" dirty="0"/>
              <a:t>Naive Bayes, SVM and Decision Tree algorithms are used in this research work. Experiments are performed using internal cross-validation 10-folds. Accuracy, F-Measure, Recall, Precision and ROC (Receiver Operating Curve)measures are used for the classification of this work.</a:t>
            </a:r>
          </a:p>
          <a:p>
            <a:r>
              <a:rPr lang="en-US" dirty="0"/>
              <a:t>Where, TP defines True Positive, TN defines True Negative, FP defines False positive, FN defines False Negative. The corresponding classifiers performance on the basis of Accuracy, Precision, F-measure, Recall and ROC values are listed and classifier’s performance on the basis of classified instances</a:t>
            </a:r>
            <a:endParaRPr lang="en-GB" dirty="0"/>
          </a:p>
        </p:txBody>
      </p:sp>
    </p:spTree>
    <p:extLst>
      <p:ext uri="{BB962C8B-B14F-4D97-AF65-F5344CB8AC3E}">
        <p14:creationId xmlns:p14="http://schemas.microsoft.com/office/powerpoint/2010/main" val="137969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F60D-3624-41FF-93E7-EB5D2E7F8333}"/>
              </a:ext>
            </a:extLst>
          </p:cNvPr>
          <p:cNvSpPr>
            <a:spLocks noGrp="1"/>
          </p:cNvSpPr>
          <p:nvPr>
            <p:ph type="title"/>
          </p:nvPr>
        </p:nvSpPr>
        <p:spPr/>
        <p:txBody>
          <a:bodyPr/>
          <a:lstStyle/>
          <a:p>
            <a:r>
              <a:rPr lang="en-US" dirty="0"/>
              <a:t>Classification Accuracy</a:t>
            </a:r>
          </a:p>
        </p:txBody>
      </p:sp>
      <p:sp>
        <p:nvSpPr>
          <p:cNvPr id="3" name="Content Placeholder 2">
            <a:extLst>
              <a:ext uri="{FF2B5EF4-FFF2-40B4-BE49-F238E27FC236}">
                <a16:creationId xmlns:a16="http://schemas.microsoft.com/office/drawing/2014/main" id="{3C91A1D5-E643-49D9-8FE1-DEC1484A19B8}"/>
              </a:ext>
            </a:extLst>
          </p:cNvPr>
          <p:cNvSpPr>
            <a:spLocks noGrp="1"/>
          </p:cNvSpPr>
          <p:nvPr>
            <p:ph idx="1"/>
          </p:nvPr>
        </p:nvSpPr>
        <p:spPr/>
        <p:txBody>
          <a:bodyPr/>
          <a:lstStyle/>
          <a:p>
            <a:r>
              <a:rPr lang="en-US" dirty="0"/>
              <a:t>It is the ratio of number of correct predictions to the total number of input samples.</a:t>
            </a:r>
          </a:p>
          <a:p>
            <a:endParaRPr lang="en-US" dirty="0"/>
          </a:p>
        </p:txBody>
      </p:sp>
      <p:pic>
        <p:nvPicPr>
          <p:cNvPr id="5" name="Picture 4">
            <a:extLst>
              <a:ext uri="{FF2B5EF4-FFF2-40B4-BE49-F238E27FC236}">
                <a16:creationId xmlns:a16="http://schemas.microsoft.com/office/drawing/2014/main" id="{38B21B85-9237-4CE8-9E1E-79EF2CDE31CF}"/>
              </a:ext>
            </a:extLst>
          </p:cNvPr>
          <p:cNvPicPr>
            <a:picLocks noChangeAspect="1"/>
          </p:cNvPicPr>
          <p:nvPr/>
        </p:nvPicPr>
        <p:blipFill>
          <a:blip r:embed="rId2"/>
          <a:stretch>
            <a:fillRect/>
          </a:stretch>
        </p:blipFill>
        <p:spPr>
          <a:xfrm>
            <a:off x="3833812" y="3019425"/>
            <a:ext cx="4524375" cy="819150"/>
          </a:xfrm>
          <a:prstGeom prst="rect">
            <a:avLst/>
          </a:prstGeom>
        </p:spPr>
      </p:pic>
    </p:spTree>
    <p:extLst>
      <p:ext uri="{BB962C8B-B14F-4D97-AF65-F5344CB8AC3E}">
        <p14:creationId xmlns:p14="http://schemas.microsoft.com/office/powerpoint/2010/main" val="391125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B854-2C5C-443B-9859-6DD36DD32C7A}"/>
              </a:ext>
            </a:extLst>
          </p:cNvPr>
          <p:cNvSpPr>
            <a:spLocks noGrp="1"/>
          </p:cNvSpPr>
          <p:nvPr>
            <p:ph type="title"/>
          </p:nvPr>
        </p:nvSpPr>
        <p:spPr/>
        <p:txBody>
          <a:bodyPr/>
          <a:lstStyle/>
          <a:p>
            <a:r>
              <a:rPr lang="en-US" dirty="0"/>
              <a:t>Classification Accuracy</a:t>
            </a:r>
          </a:p>
        </p:txBody>
      </p:sp>
      <p:sp>
        <p:nvSpPr>
          <p:cNvPr id="3" name="Content Placeholder 2">
            <a:extLst>
              <a:ext uri="{FF2B5EF4-FFF2-40B4-BE49-F238E27FC236}">
                <a16:creationId xmlns:a16="http://schemas.microsoft.com/office/drawing/2014/main" id="{4B0754AB-A89E-49F4-BA39-73B72704509D}"/>
              </a:ext>
            </a:extLst>
          </p:cNvPr>
          <p:cNvSpPr>
            <a:spLocks noGrp="1"/>
          </p:cNvSpPr>
          <p:nvPr>
            <p:ph idx="1"/>
          </p:nvPr>
        </p:nvSpPr>
        <p:spPr/>
        <p:txBody>
          <a:bodyPr>
            <a:normAutofit/>
          </a:bodyPr>
          <a:lstStyle/>
          <a:p>
            <a:r>
              <a:rPr lang="en-US" dirty="0"/>
              <a:t>Confusion Matrix: It gives us gives us a matrix as output and describes the complete performance of the model.</a:t>
            </a:r>
          </a:p>
          <a:p>
            <a:endParaRPr lang="en-US" dirty="0"/>
          </a:p>
          <a:p>
            <a:endParaRPr lang="en-US" dirty="0"/>
          </a:p>
          <a:p>
            <a:endParaRPr lang="en-US" dirty="0"/>
          </a:p>
          <a:p>
            <a:endParaRPr lang="en-US" dirty="0"/>
          </a:p>
          <a:p>
            <a:endParaRPr lang="en-US" dirty="0"/>
          </a:p>
          <a:p>
            <a:r>
              <a:rPr lang="en-US" dirty="0"/>
              <a:t>Accuracy for the matrix can be calculated by taking average of the values lying across the main diagonal. It is given as-</a:t>
            </a:r>
          </a:p>
          <a:p>
            <a:endParaRPr lang="en-US" dirty="0"/>
          </a:p>
        </p:txBody>
      </p:sp>
      <p:pic>
        <p:nvPicPr>
          <p:cNvPr id="5" name="Picture 4">
            <a:extLst>
              <a:ext uri="{FF2B5EF4-FFF2-40B4-BE49-F238E27FC236}">
                <a16:creationId xmlns:a16="http://schemas.microsoft.com/office/drawing/2014/main" id="{29D6C4DA-1138-4063-9A4A-288DF5CE5A5E}"/>
              </a:ext>
            </a:extLst>
          </p:cNvPr>
          <p:cNvPicPr>
            <a:picLocks noChangeAspect="1"/>
          </p:cNvPicPr>
          <p:nvPr/>
        </p:nvPicPr>
        <p:blipFill>
          <a:blip r:embed="rId2"/>
          <a:stretch>
            <a:fillRect/>
          </a:stretch>
        </p:blipFill>
        <p:spPr>
          <a:xfrm>
            <a:off x="2669564" y="3123833"/>
            <a:ext cx="5305425" cy="1876425"/>
          </a:xfrm>
          <a:prstGeom prst="rect">
            <a:avLst/>
          </a:prstGeom>
        </p:spPr>
      </p:pic>
      <p:pic>
        <p:nvPicPr>
          <p:cNvPr id="7" name="Picture 6">
            <a:extLst>
              <a:ext uri="{FF2B5EF4-FFF2-40B4-BE49-F238E27FC236}">
                <a16:creationId xmlns:a16="http://schemas.microsoft.com/office/drawing/2014/main" id="{3F729045-874F-4736-B3D6-9444FADA6C26}"/>
              </a:ext>
            </a:extLst>
          </p:cNvPr>
          <p:cNvPicPr>
            <a:picLocks noChangeAspect="1"/>
          </p:cNvPicPr>
          <p:nvPr/>
        </p:nvPicPr>
        <p:blipFill>
          <a:blip r:embed="rId3"/>
          <a:stretch>
            <a:fillRect/>
          </a:stretch>
        </p:blipFill>
        <p:spPr>
          <a:xfrm>
            <a:off x="5676533" y="5838091"/>
            <a:ext cx="2105025" cy="504825"/>
          </a:xfrm>
          <a:prstGeom prst="rect">
            <a:avLst/>
          </a:prstGeom>
        </p:spPr>
      </p:pic>
    </p:spTree>
    <p:extLst>
      <p:ext uri="{BB962C8B-B14F-4D97-AF65-F5344CB8AC3E}">
        <p14:creationId xmlns:p14="http://schemas.microsoft.com/office/powerpoint/2010/main" val="392364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4B10-6DC5-468D-B1D1-A6561EF7DB70}"/>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7071EFFB-9CE4-4002-B522-EF3E2D68A11D}"/>
              </a:ext>
            </a:extLst>
          </p:cNvPr>
          <p:cNvSpPr>
            <a:spLocks noGrp="1"/>
          </p:cNvSpPr>
          <p:nvPr>
            <p:ph idx="1"/>
          </p:nvPr>
        </p:nvSpPr>
        <p:spPr>
          <a:xfrm>
            <a:off x="1024128" y="2084832"/>
            <a:ext cx="9720073" cy="4023360"/>
          </a:xfrm>
        </p:spPr>
        <p:txBody>
          <a:bodyPr/>
          <a:lstStyle/>
          <a:p>
            <a:r>
              <a:rPr lang="en-US" dirty="0"/>
              <a:t>The Naive Bayes machine learning classifier can predict the chances of diabetes with more accuracy as compared to other classifiers. </a:t>
            </a:r>
            <a:endParaRPr lang="en-GB" dirty="0"/>
          </a:p>
        </p:txBody>
      </p:sp>
      <p:pic>
        <p:nvPicPr>
          <p:cNvPr id="5" name="Picture 4">
            <a:extLst>
              <a:ext uri="{FF2B5EF4-FFF2-40B4-BE49-F238E27FC236}">
                <a16:creationId xmlns:a16="http://schemas.microsoft.com/office/drawing/2014/main" id="{BCA7C652-1100-49A2-8AE1-681F67001F6D}"/>
              </a:ext>
            </a:extLst>
          </p:cNvPr>
          <p:cNvPicPr>
            <a:picLocks noChangeAspect="1"/>
          </p:cNvPicPr>
          <p:nvPr/>
        </p:nvPicPr>
        <p:blipFill>
          <a:blip r:embed="rId2"/>
          <a:stretch>
            <a:fillRect/>
          </a:stretch>
        </p:blipFill>
        <p:spPr>
          <a:xfrm>
            <a:off x="2625186" y="2834639"/>
            <a:ext cx="6941627" cy="3995341"/>
          </a:xfrm>
          <a:prstGeom prst="rect">
            <a:avLst/>
          </a:prstGeom>
        </p:spPr>
      </p:pic>
    </p:spTree>
    <p:extLst>
      <p:ext uri="{BB962C8B-B14F-4D97-AF65-F5344CB8AC3E}">
        <p14:creationId xmlns:p14="http://schemas.microsoft.com/office/powerpoint/2010/main" val="198259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179095-620A-4889-BC98-4E3A3B607D86}"/>
              </a:ext>
            </a:extLst>
          </p:cNvPr>
          <p:cNvSpPr/>
          <p:nvPr/>
        </p:nvSpPr>
        <p:spPr>
          <a:xfrm>
            <a:off x="580372" y="774568"/>
            <a:ext cx="11143989" cy="1200329"/>
          </a:xfrm>
          <a:prstGeom prst="rect">
            <a:avLst/>
          </a:prstGeom>
        </p:spPr>
        <p:txBody>
          <a:bodyPr wrap="square">
            <a:spAutoFit/>
          </a:bodyPr>
          <a:lstStyle/>
          <a:p>
            <a:r>
              <a:rPr lang="en-US" dirty="0"/>
              <a:t>According to these classified instances, accuracy is calculated and analyzed. Performance of individual algorithm is evaluated on the basis of Correctly Classified Instances and Incorrectly Classified Instances out of a total number of instances. Naive Bayes algorithm is considered as the best supervised machine learning method of this experiment because it gives higher accuracy in respective to other classification algorithms with an accuracy of 76.30 %.</a:t>
            </a:r>
            <a:endParaRPr lang="en-GB" dirty="0"/>
          </a:p>
        </p:txBody>
      </p:sp>
      <p:pic>
        <p:nvPicPr>
          <p:cNvPr id="6" name="Picture 5">
            <a:extLst>
              <a:ext uri="{FF2B5EF4-FFF2-40B4-BE49-F238E27FC236}">
                <a16:creationId xmlns:a16="http://schemas.microsoft.com/office/drawing/2014/main" id="{4CFD8B0D-B2F4-4D6E-9CA1-2FC403C9947C}"/>
              </a:ext>
            </a:extLst>
          </p:cNvPr>
          <p:cNvPicPr>
            <a:picLocks noChangeAspect="1"/>
          </p:cNvPicPr>
          <p:nvPr/>
        </p:nvPicPr>
        <p:blipFill>
          <a:blip r:embed="rId2"/>
          <a:stretch>
            <a:fillRect/>
          </a:stretch>
        </p:blipFill>
        <p:spPr>
          <a:xfrm>
            <a:off x="1976892" y="2156775"/>
            <a:ext cx="7843514" cy="2941318"/>
          </a:xfrm>
          <a:prstGeom prst="rect">
            <a:avLst/>
          </a:prstGeom>
        </p:spPr>
      </p:pic>
    </p:spTree>
    <p:extLst>
      <p:ext uri="{BB962C8B-B14F-4D97-AF65-F5344CB8AC3E}">
        <p14:creationId xmlns:p14="http://schemas.microsoft.com/office/powerpoint/2010/main" val="396435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GB" dirty="0"/>
              <a:t>Introduction</a:t>
            </a:r>
            <a:endParaRPr lang="en-US" dirty="0"/>
          </a:p>
        </p:txBody>
      </p:sp>
      <p:sp>
        <p:nvSpPr>
          <p:cNvPr id="4" name="Content Placeholder 3">
            <a:extLst>
              <a:ext uri="{FF2B5EF4-FFF2-40B4-BE49-F238E27FC236}">
                <a16:creationId xmlns:a16="http://schemas.microsoft.com/office/drawing/2014/main" id="{C4F22199-8EB4-46B7-9AE8-91392DB31BB2}"/>
              </a:ext>
            </a:extLst>
          </p:cNvPr>
          <p:cNvSpPr>
            <a:spLocks noGrp="1"/>
          </p:cNvSpPr>
          <p:nvPr>
            <p:ph idx="1"/>
          </p:nvPr>
        </p:nvSpPr>
        <p:spPr/>
        <p:txBody>
          <a:bodyPr/>
          <a:lstStyle/>
          <a:p>
            <a:pPr algn="just"/>
            <a:r>
              <a:rPr lang="en-US" dirty="0"/>
              <a:t>Classification strategies are broadly used in the medical field for classifying data into different classes according to some constrains comparatively an individual classifier.</a:t>
            </a:r>
          </a:p>
          <a:p>
            <a:pPr algn="just"/>
            <a:r>
              <a:rPr lang="en-US" dirty="0"/>
              <a:t>This research work focuses on diabetes prediction. In this work, Naive Bayes, SVM, and Decision Tree machine learning classification algorithms are used and evaluated on the PIDD dataset to find the prediction of diabetes in a patient. Experimental performance of all the three algorithms are compared on various measures and achieved good accuracy.</a:t>
            </a:r>
            <a:endParaRPr lang="en-GB" dirty="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GB" dirty="0"/>
              <a:t>Methodology</a:t>
            </a:r>
            <a:endParaRPr lang="en-US" dirty="0"/>
          </a:p>
        </p:txBody>
      </p:sp>
      <p:pic>
        <p:nvPicPr>
          <p:cNvPr id="5" name="Content Placeholder 4">
            <a:extLst>
              <a:ext uri="{FF2B5EF4-FFF2-40B4-BE49-F238E27FC236}">
                <a16:creationId xmlns:a16="http://schemas.microsoft.com/office/drawing/2014/main" id="{B6E04CBB-6B81-4D25-8FB6-A72BDE8E0F91}"/>
              </a:ext>
            </a:extLst>
          </p:cNvPr>
          <p:cNvPicPr>
            <a:picLocks noGrp="1" noChangeAspect="1"/>
          </p:cNvPicPr>
          <p:nvPr>
            <p:ph idx="1"/>
          </p:nvPr>
        </p:nvPicPr>
        <p:blipFill>
          <a:blip r:embed="rId2"/>
          <a:stretch>
            <a:fillRect/>
          </a:stretch>
        </p:blipFill>
        <p:spPr>
          <a:xfrm>
            <a:off x="1897415" y="2630465"/>
            <a:ext cx="8397170" cy="2744881"/>
          </a:xfrm>
        </p:spPr>
      </p:pic>
    </p:spTree>
    <p:extLst>
      <p:ext uri="{BB962C8B-B14F-4D97-AF65-F5344CB8AC3E}">
        <p14:creationId xmlns:p14="http://schemas.microsoft.com/office/powerpoint/2010/main" val="280944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47F9-7737-4BA1-90A6-332E3F72BF1D}"/>
              </a:ext>
            </a:extLst>
          </p:cNvPr>
          <p:cNvSpPr>
            <a:spLocks noGrp="1"/>
          </p:cNvSpPr>
          <p:nvPr>
            <p:ph type="title"/>
          </p:nvPr>
        </p:nvSpPr>
        <p:spPr/>
        <p:txBody>
          <a:bodyPr/>
          <a:lstStyle/>
          <a:p>
            <a:r>
              <a:rPr lang="en-GB" dirty="0"/>
              <a:t>Methodology</a:t>
            </a:r>
            <a:endParaRPr lang="en-US" dirty="0"/>
          </a:p>
        </p:txBody>
      </p:sp>
      <p:sp>
        <p:nvSpPr>
          <p:cNvPr id="3" name="Content Placeholder 2">
            <a:extLst>
              <a:ext uri="{FF2B5EF4-FFF2-40B4-BE49-F238E27FC236}">
                <a16:creationId xmlns:a16="http://schemas.microsoft.com/office/drawing/2014/main" id="{D23D85BA-E2D1-415D-A549-D71DFA729E9C}"/>
              </a:ext>
            </a:extLst>
          </p:cNvPr>
          <p:cNvSpPr>
            <a:spLocks noGrp="1"/>
          </p:cNvSpPr>
          <p:nvPr>
            <p:ph idx="1"/>
          </p:nvPr>
        </p:nvSpPr>
        <p:spPr/>
        <p:txBody>
          <a:bodyPr/>
          <a:lstStyle/>
          <a:p>
            <a:r>
              <a:rPr lang="en-US" dirty="0"/>
              <a:t>Another report has five different modules. These modules include:</a:t>
            </a:r>
          </a:p>
          <a:p>
            <a:r>
              <a:rPr lang="en-US" dirty="0"/>
              <a:t>I. Dataset Collection </a:t>
            </a:r>
          </a:p>
          <a:p>
            <a:r>
              <a:rPr lang="en-US" dirty="0"/>
              <a:t>ii. Data Pre-processing </a:t>
            </a:r>
          </a:p>
          <a:p>
            <a:r>
              <a:rPr lang="en-US" dirty="0"/>
              <a:t>iii. Clustering </a:t>
            </a:r>
          </a:p>
          <a:p>
            <a:r>
              <a:rPr lang="en-US" dirty="0"/>
              <a:t>iv. Build Model </a:t>
            </a:r>
          </a:p>
          <a:p>
            <a:r>
              <a:rPr lang="en-US" dirty="0"/>
              <a:t>v. Evaluation</a:t>
            </a:r>
          </a:p>
        </p:txBody>
      </p:sp>
    </p:spTree>
    <p:extLst>
      <p:ext uri="{BB962C8B-B14F-4D97-AF65-F5344CB8AC3E}">
        <p14:creationId xmlns:p14="http://schemas.microsoft.com/office/powerpoint/2010/main" val="179070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F58D-100A-486B-9151-BEE8E105F759}"/>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589190D8-862D-4EF3-AFFE-D1878AEAEA48}"/>
              </a:ext>
            </a:extLst>
          </p:cNvPr>
          <p:cNvSpPr>
            <a:spLocks noGrp="1"/>
          </p:cNvSpPr>
          <p:nvPr>
            <p:ph idx="1"/>
          </p:nvPr>
        </p:nvSpPr>
        <p:spPr/>
        <p:txBody>
          <a:bodyPr/>
          <a:lstStyle/>
          <a:p>
            <a:pPr algn="just"/>
            <a:r>
              <a:rPr lang="en-US" dirty="0"/>
              <a:t>K-means clustering used on the dataset to classify each patient into either a diabetic or non-diabetic class. Before performing K-means clustering, highly correlated attributes were found which were, Glucose and Age. K-means clustering was performed on these two attributes. After implementation of this clustering we got class labels (0 or 1) for each of our record.</a:t>
            </a:r>
          </a:p>
        </p:txBody>
      </p:sp>
    </p:spTree>
    <p:extLst>
      <p:ext uri="{BB962C8B-B14F-4D97-AF65-F5344CB8AC3E}">
        <p14:creationId xmlns:p14="http://schemas.microsoft.com/office/powerpoint/2010/main" val="13254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E269-EEBE-4F7A-8EF5-74DD9F5FAA5D}"/>
              </a:ext>
            </a:extLst>
          </p:cNvPr>
          <p:cNvSpPr>
            <a:spLocks noGrp="1"/>
          </p:cNvSpPr>
          <p:nvPr>
            <p:ph type="title"/>
          </p:nvPr>
        </p:nvSpPr>
        <p:spPr/>
        <p:txBody>
          <a:bodyPr/>
          <a:lstStyle/>
          <a:p>
            <a:r>
              <a:rPr lang="en-GB" dirty="0"/>
              <a:t>Support Vector Machine (SVM)</a:t>
            </a:r>
          </a:p>
        </p:txBody>
      </p:sp>
      <p:sp>
        <p:nvSpPr>
          <p:cNvPr id="3" name="Content Placeholder 2">
            <a:extLst>
              <a:ext uri="{FF2B5EF4-FFF2-40B4-BE49-F238E27FC236}">
                <a16:creationId xmlns:a16="http://schemas.microsoft.com/office/drawing/2014/main" id="{F0D5C8E8-E853-4F61-B5A8-981D516B2C16}"/>
              </a:ext>
            </a:extLst>
          </p:cNvPr>
          <p:cNvSpPr>
            <a:spLocks noGrp="1"/>
          </p:cNvSpPr>
          <p:nvPr>
            <p:ph idx="1"/>
          </p:nvPr>
        </p:nvSpPr>
        <p:spPr/>
        <p:txBody>
          <a:bodyPr/>
          <a:lstStyle/>
          <a:p>
            <a:r>
              <a:rPr lang="en-US" dirty="0"/>
              <a:t>SVM is one of the standard set of supervised machine learning model employed in classification. the aim of a support vector machine is to find the best highest-margin separating hyperplane between the two classes. Hyperplane should be selected which is far from the data points from each category. The points that lie nearest to the margin of the classifier are the support vectors</a:t>
            </a:r>
          </a:p>
        </p:txBody>
      </p:sp>
    </p:spTree>
    <p:extLst>
      <p:ext uri="{BB962C8B-B14F-4D97-AF65-F5344CB8AC3E}">
        <p14:creationId xmlns:p14="http://schemas.microsoft.com/office/powerpoint/2010/main" val="308939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D6EF-2C4F-4850-9240-EEBE4570E679}"/>
              </a:ext>
            </a:extLst>
          </p:cNvPr>
          <p:cNvSpPr>
            <a:spLocks noGrp="1"/>
          </p:cNvSpPr>
          <p:nvPr>
            <p:ph type="title"/>
          </p:nvPr>
        </p:nvSpPr>
        <p:spPr/>
        <p:txBody>
          <a:bodyPr/>
          <a:lstStyle/>
          <a:p>
            <a:r>
              <a:rPr lang="en-GB" dirty="0"/>
              <a:t>Naive Bayes Classifier</a:t>
            </a:r>
          </a:p>
        </p:txBody>
      </p:sp>
      <p:sp>
        <p:nvSpPr>
          <p:cNvPr id="3" name="Content Placeholder 2">
            <a:extLst>
              <a:ext uri="{FF2B5EF4-FFF2-40B4-BE49-F238E27FC236}">
                <a16:creationId xmlns:a16="http://schemas.microsoft.com/office/drawing/2014/main" id="{EBE0DE1C-46AB-4472-A85E-DD31CA23CD02}"/>
              </a:ext>
            </a:extLst>
          </p:cNvPr>
          <p:cNvSpPr>
            <a:spLocks noGrp="1"/>
          </p:cNvSpPr>
          <p:nvPr>
            <p:ph idx="1"/>
          </p:nvPr>
        </p:nvSpPr>
        <p:spPr/>
        <p:txBody>
          <a:bodyPr/>
          <a:lstStyle/>
          <a:p>
            <a:r>
              <a:rPr lang="en-US" dirty="0"/>
              <a:t>Naive Bayes is a classification technique with a notion which defines all features are independent and unrelated to each other.</a:t>
            </a:r>
          </a:p>
          <a:p>
            <a:r>
              <a:rPr lang="en-GB" dirty="0"/>
              <a:t>Using Bayes theorem posterior probability P(C|X) can be calculated from P(C),P(X) and P(X|C) .Therefore, P(C|X) = (P(X|C) P(C))/P(X)</a:t>
            </a:r>
          </a:p>
          <a:p>
            <a:r>
              <a:rPr lang="en-GB" dirty="0"/>
              <a:t>Where,</a:t>
            </a:r>
          </a:p>
          <a:p>
            <a:pPr marL="457200" indent="-457200">
              <a:buFont typeface="+mj-lt"/>
              <a:buAutoNum type="arabicPeriod"/>
            </a:pPr>
            <a:r>
              <a:rPr lang="en-GB" dirty="0"/>
              <a:t>P(C|X) = target class’s posterior probability .</a:t>
            </a:r>
          </a:p>
          <a:p>
            <a:pPr marL="457200" indent="-457200">
              <a:buFont typeface="+mj-lt"/>
              <a:buAutoNum type="arabicPeriod"/>
            </a:pPr>
            <a:r>
              <a:rPr lang="en-GB" dirty="0"/>
              <a:t>P(X|C) = predictor class’s probability.</a:t>
            </a:r>
          </a:p>
          <a:p>
            <a:pPr marL="457200" indent="-457200">
              <a:buFont typeface="+mj-lt"/>
              <a:buAutoNum type="arabicPeriod"/>
            </a:pPr>
            <a:r>
              <a:rPr lang="en-GB" dirty="0"/>
              <a:t>P(C) = class C’s probability being true.</a:t>
            </a:r>
          </a:p>
          <a:p>
            <a:pPr marL="457200" indent="-457200">
              <a:buFont typeface="+mj-lt"/>
              <a:buAutoNum type="arabicPeriod"/>
            </a:pPr>
            <a:r>
              <a:rPr lang="en-GB" dirty="0"/>
              <a:t>P(X) = predictor’s prior probability</a:t>
            </a:r>
          </a:p>
        </p:txBody>
      </p:sp>
    </p:spTree>
    <p:extLst>
      <p:ext uri="{BB962C8B-B14F-4D97-AF65-F5344CB8AC3E}">
        <p14:creationId xmlns:p14="http://schemas.microsoft.com/office/powerpoint/2010/main" val="388580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D6FA-3D2C-4A3C-9C90-07C69DEBA001}"/>
              </a:ext>
            </a:extLst>
          </p:cNvPr>
          <p:cNvSpPr>
            <a:spLocks noGrp="1"/>
          </p:cNvSpPr>
          <p:nvPr>
            <p:ph type="title"/>
          </p:nvPr>
        </p:nvSpPr>
        <p:spPr/>
        <p:txBody>
          <a:bodyPr/>
          <a:lstStyle/>
          <a:p>
            <a:r>
              <a:rPr lang="en-GB" dirty="0"/>
              <a:t>Decision Tree Classifier</a:t>
            </a:r>
          </a:p>
        </p:txBody>
      </p:sp>
      <p:sp>
        <p:nvSpPr>
          <p:cNvPr id="3" name="Content Placeholder 2">
            <a:extLst>
              <a:ext uri="{FF2B5EF4-FFF2-40B4-BE49-F238E27FC236}">
                <a16:creationId xmlns:a16="http://schemas.microsoft.com/office/drawing/2014/main" id="{0503540D-BA8C-40C5-944D-B58CFDCC598E}"/>
              </a:ext>
            </a:extLst>
          </p:cNvPr>
          <p:cNvSpPr>
            <a:spLocks noGrp="1"/>
          </p:cNvSpPr>
          <p:nvPr>
            <p:ph idx="1"/>
          </p:nvPr>
        </p:nvSpPr>
        <p:spPr/>
        <p:txBody>
          <a:bodyPr/>
          <a:lstStyle/>
          <a:p>
            <a:r>
              <a:rPr lang="en-US" dirty="0"/>
              <a:t>Decision Tree is a supervised machine learning algorithm used to solve classification problems.</a:t>
            </a:r>
          </a:p>
          <a:p>
            <a:r>
              <a:rPr lang="en-US" dirty="0"/>
              <a:t>It uses nodes and internodes for the prediction and classification. In every stage, Decision tree chooses each node by evaluating the highest information gain among all the attributes . </a:t>
            </a:r>
            <a:endParaRPr lang="en-GB" dirty="0"/>
          </a:p>
        </p:txBody>
      </p:sp>
    </p:spTree>
    <p:extLst>
      <p:ext uri="{BB962C8B-B14F-4D97-AF65-F5344CB8AC3E}">
        <p14:creationId xmlns:p14="http://schemas.microsoft.com/office/powerpoint/2010/main" val="208891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4A4A-A3E4-4306-9292-00D83C9423D4}"/>
              </a:ext>
            </a:extLst>
          </p:cNvPr>
          <p:cNvSpPr>
            <a:spLocks noGrp="1"/>
          </p:cNvSpPr>
          <p:nvPr>
            <p:ph type="title"/>
          </p:nvPr>
        </p:nvSpPr>
        <p:spPr/>
        <p:txBody>
          <a:bodyPr/>
          <a:lstStyle/>
          <a:p>
            <a:r>
              <a:rPr lang="en-GB" dirty="0"/>
              <a:t>Dataset Used</a:t>
            </a:r>
          </a:p>
        </p:txBody>
      </p:sp>
      <p:sp>
        <p:nvSpPr>
          <p:cNvPr id="3" name="Content Placeholder 2">
            <a:extLst>
              <a:ext uri="{FF2B5EF4-FFF2-40B4-BE49-F238E27FC236}">
                <a16:creationId xmlns:a16="http://schemas.microsoft.com/office/drawing/2014/main" id="{81CFB0EE-DE4C-4973-9BC0-B4F7175ACC08}"/>
              </a:ext>
            </a:extLst>
          </p:cNvPr>
          <p:cNvSpPr>
            <a:spLocks noGrp="1"/>
          </p:cNvSpPr>
          <p:nvPr>
            <p:ph idx="1"/>
          </p:nvPr>
        </p:nvSpPr>
        <p:spPr/>
        <p:txBody>
          <a:bodyPr/>
          <a:lstStyle/>
          <a:p>
            <a:r>
              <a:rPr lang="en-US" dirty="0"/>
              <a:t>In this work WEKA tool is used for performing the experiment. WEKA is a software.</a:t>
            </a:r>
          </a:p>
          <a:p>
            <a:r>
              <a:rPr lang="en-US" dirty="0"/>
              <a:t>One of the biggest advantages of using WEKA is that it can be personalized according to the requirements. The main aim of this study is the prediction of the patient affected by diabetes using the WEKA tool by using the medical database PIDD.</a:t>
            </a:r>
            <a:endParaRPr lang="en-GB" dirty="0"/>
          </a:p>
        </p:txBody>
      </p:sp>
    </p:spTree>
    <p:extLst>
      <p:ext uri="{BB962C8B-B14F-4D97-AF65-F5344CB8AC3E}">
        <p14:creationId xmlns:p14="http://schemas.microsoft.com/office/powerpoint/2010/main" val="3046360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103</TotalTime>
  <Words>777</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Tw Cen MT</vt:lpstr>
      <vt:lpstr>Tw Cen MT Condensed</vt:lpstr>
      <vt:lpstr>Wingdings 3</vt:lpstr>
      <vt:lpstr>Integral</vt:lpstr>
      <vt:lpstr>Diabetes Prediction Using Machine Learning Algorithms</vt:lpstr>
      <vt:lpstr>Introduction</vt:lpstr>
      <vt:lpstr>Methodology</vt:lpstr>
      <vt:lpstr>Methodology</vt:lpstr>
      <vt:lpstr>Clustering</vt:lpstr>
      <vt:lpstr>Support Vector Machine (SVM)</vt:lpstr>
      <vt:lpstr>Naive Bayes Classifier</vt:lpstr>
      <vt:lpstr>Decision Tree Classifier</vt:lpstr>
      <vt:lpstr>Dataset Used</vt:lpstr>
      <vt:lpstr>Accuracy Measures</vt:lpstr>
      <vt:lpstr>Classification Accuracy</vt:lpstr>
      <vt:lpstr>Classification Accuracy</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 Algorithms</dc:title>
  <dc:creator>shaikh mohammad</dc:creator>
  <cp:lastModifiedBy>moniruzzaman shanto</cp:lastModifiedBy>
  <cp:revision>14</cp:revision>
  <dcterms:created xsi:type="dcterms:W3CDTF">2021-04-23T22:26:10Z</dcterms:created>
  <dcterms:modified xsi:type="dcterms:W3CDTF">2021-04-24T04:36:00Z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