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96" y="6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0FE9F0-1B67-4A7A-84F0-6DB61A0DFC45}" type="datetimeFigureOut">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40D54E-73AC-47EF-8A01-8182BCCC6935}" type="slidenum">
              <a:rPr lang="en-US" smtClean="0"/>
              <a:t>‹#›</a:t>
            </a:fld>
            <a:endParaRPr lang="en-US"/>
          </a:p>
        </p:txBody>
      </p:sp>
    </p:spTree>
    <p:extLst>
      <p:ext uri="{BB962C8B-B14F-4D97-AF65-F5344CB8AC3E}">
        <p14:creationId xmlns:p14="http://schemas.microsoft.com/office/powerpoint/2010/main" val="3803207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0FE9F0-1B67-4A7A-84F0-6DB61A0DFC45}" type="datetimeFigureOut">
              <a:rPr lang="en-US" smtClean="0"/>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40D54E-73AC-47EF-8A01-8182BCCC6935}" type="slidenum">
              <a:rPr lang="en-US" smtClean="0"/>
              <a:t>‹#›</a:t>
            </a:fld>
            <a:endParaRPr lang="en-US"/>
          </a:p>
        </p:txBody>
      </p:sp>
    </p:spTree>
    <p:extLst>
      <p:ext uri="{BB962C8B-B14F-4D97-AF65-F5344CB8AC3E}">
        <p14:creationId xmlns:p14="http://schemas.microsoft.com/office/powerpoint/2010/main" val="2382087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0FE9F0-1B67-4A7A-84F0-6DB61A0DFC45}" type="datetimeFigureOut">
              <a:rPr lang="en-US" smtClean="0"/>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40D54E-73AC-47EF-8A01-8182BCCC6935}" type="slidenum">
              <a:rPr lang="en-US" smtClean="0"/>
              <a:t>‹#›</a:t>
            </a:fld>
            <a:endParaRPr lang="en-US"/>
          </a:p>
        </p:txBody>
      </p:sp>
    </p:spTree>
    <p:extLst>
      <p:ext uri="{BB962C8B-B14F-4D97-AF65-F5344CB8AC3E}">
        <p14:creationId xmlns:p14="http://schemas.microsoft.com/office/powerpoint/2010/main" val="2829636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0FE9F0-1B67-4A7A-84F0-6DB61A0DFC45}" type="datetimeFigureOut">
              <a:rPr lang="en-US" smtClean="0"/>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40D54E-73AC-47EF-8A01-8182BCCC6935}"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18662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0FE9F0-1B67-4A7A-84F0-6DB61A0DFC45}" type="datetimeFigureOut">
              <a:rPr lang="en-US" smtClean="0"/>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40D54E-73AC-47EF-8A01-8182BCCC6935}" type="slidenum">
              <a:rPr lang="en-US" smtClean="0"/>
              <a:t>‹#›</a:t>
            </a:fld>
            <a:endParaRPr lang="en-US"/>
          </a:p>
        </p:txBody>
      </p:sp>
    </p:spTree>
    <p:extLst>
      <p:ext uri="{BB962C8B-B14F-4D97-AF65-F5344CB8AC3E}">
        <p14:creationId xmlns:p14="http://schemas.microsoft.com/office/powerpoint/2010/main" val="1193547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00FE9F0-1B67-4A7A-84F0-6DB61A0DFC45}" type="datetimeFigureOut">
              <a:rPr lang="en-US" smtClean="0"/>
              <a:t>9/9/2021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40D54E-73AC-47EF-8A01-8182BCCC6935}" type="slidenum">
              <a:rPr lang="en-US" smtClean="0"/>
              <a:t>‹#›</a:t>
            </a:fld>
            <a:endParaRPr lang="en-US"/>
          </a:p>
        </p:txBody>
      </p:sp>
    </p:spTree>
    <p:extLst>
      <p:ext uri="{BB962C8B-B14F-4D97-AF65-F5344CB8AC3E}">
        <p14:creationId xmlns:p14="http://schemas.microsoft.com/office/powerpoint/2010/main" val="4130612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00FE9F0-1B67-4A7A-84F0-6DB61A0DFC45}" type="datetimeFigureOut">
              <a:rPr lang="en-US" smtClean="0"/>
              <a:t>9/9/2021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40D54E-73AC-47EF-8A01-8182BCCC6935}" type="slidenum">
              <a:rPr lang="en-US" smtClean="0"/>
              <a:t>‹#›</a:t>
            </a:fld>
            <a:endParaRPr lang="en-US"/>
          </a:p>
        </p:txBody>
      </p:sp>
    </p:spTree>
    <p:extLst>
      <p:ext uri="{BB962C8B-B14F-4D97-AF65-F5344CB8AC3E}">
        <p14:creationId xmlns:p14="http://schemas.microsoft.com/office/powerpoint/2010/main" val="956445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0FE9F0-1B67-4A7A-84F0-6DB61A0DFC45}" type="datetimeFigureOut">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40D54E-73AC-47EF-8A01-8182BCCC6935}" type="slidenum">
              <a:rPr lang="en-US" smtClean="0"/>
              <a:t>‹#›</a:t>
            </a:fld>
            <a:endParaRPr lang="en-US"/>
          </a:p>
        </p:txBody>
      </p:sp>
    </p:spTree>
    <p:extLst>
      <p:ext uri="{BB962C8B-B14F-4D97-AF65-F5344CB8AC3E}">
        <p14:creationId xmlns:p14="http://schemas.microsoft.com/office/powerpoint/2010/main" val="3786160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0FE9F0-1B67-4A7A-84F0-6DB61A0DFC45}" type="datetimeFigureOut">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40D54E-73AC-47EF-8A01-8182BCCC6935}" type="slidenum">
              <a:rPr lang="en-US" smtClean="0"/>
              <a:t>‹#›</a:t>
            </a:fld>
            <a:endParaRPr lang="en-US"/>
          </a:p>
        </p:txBody>
      </p:sp>
    </p:spTree>
    <p:extLst>
      <p:ext uri="{BB962C8B-B14F-4D97-AF65-F5344CB8AC3E}">
        <p14:creationId xmlns:p14="http://schemas.microsoft.com/office/powerpoint/2010/main" val="3033583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0FE9F0-1B67-4A7A-84F0-6DB61A0DFC45}" type="datetimeFigureOut">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40D54E-73AC-47EF-8A01-8182BCCC6935}" type="slidenum">
              <a:rPr lang="en-US" smtClean="0"/>
              <a:t>‹#›</a:t>
            </a:fld>
            <a:endParaRPr lang="en-US"/>
          </a:p>
        </p:txBody>
      </p:sp>
    </p:spTree>
    <p:extLst>
      <p:ext uri="{BB962C8B-B14F-4D97-AF65-F5344CB8AC3E}">
        <p14:creationId xmlns:p14="http://schemas.microsoft.com/office/powerpoint/2010/main" val="2639946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0FE9F0-1B67-4A7A-84F0-6DB61A0DFC45}" type="datetimeFigureOut">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40D54E-73AC-47EF-8A01-8182BCCC6935}" type="slidenum">
              <a:rPr lang="en-US" smtClean="0"/>
              <a:t>‹#›</a:t>
            </a:fld>
            <a:endParaRPr lang="en-US"/>
          </a:p>
        </p:txBody>
      </p:sp>
    </p:spTree>
    <p:extLst>
      <p:ext uri="{BB962C8B-B14F-4D97-AF65-F5344CB8AC3E}">
        <p14:creationId xmlns:p14="http://schemas.microsoft.com/office/powerpoint/2010/main" val="1451811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0FE9F0-1B67-4A7A-84F0-6DB61A0DFC45}" type="datetimeFigureOut">
              <a:rPr lang="en-US" smtClean="0"/>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40D54E-73AC-47EF-8A01-8182BCCC6935}" type="slidenum">
              <a:rPr lang="en-US" smtClean="0"/>
              <a:t>‹#›</a:t>
            </a:fld>
            <a:endParaRPr lang="en-US"/>
          </a:p>
        </p:txBody>
      </p:sp>
    </p:spTree>
    <p:extLst>
      <p:ext uri="{BB962C8B-B14F-4D97-AF65-F5344CB8AC3E}">
        <p14:creationId xmlns:p14="http://schemas.microsoft.com/office/powerpoint/2010/main" val="4264832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0FE9F0-1B67-4A7A-84F0-6DB61A0DFC45}" type="datetimeFigureOut">
              <a:rPr lang="en-US" smtClean="0"/>
              <a:t>9/9/2021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40D54E-73AC-47EF-8A01-8182BCCC6935}" type="slidenum">
              <a:rPr lang="en-US" smtClean="0"/>
              <a:t>‹#›</a:t>
            </a:fld>
            <a:endParaRPr lang="en-US"/>
          </a:p>
        </p:txBody>
      </p:sp>
    </p:spTree>
    <p:extLst>
      <p:ext uri="{BB962C8B-B14F-4D97-AF65-F5344CB8AC3E}">
        <p14:creationId xmlns:p14="http://schemas.microsoft.com/office/powerpoint/2010/main" val="2748088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0FE9F0-1B67-4A7A-84F0-6DB61A0DFC45}" type="datetimeFigureOut">
              <a:rPr lang="en-US" smtClean="0"/>
              <a:t>9/9/2021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40D54E-73AC-47EF-8A01-8182BCCC6935}" type="slidenum">
              <a:rPr lang="en-US" smtClean="0"/>
              <a:t>‹#›</a:t>
            </a:fld>
            <a:endParaRPr lang="en-US"/>
          </a:p>
        </p:txBody>
      </p:sp>
    </p:spTree>
    <p:extLst>
      <p:ext uri="{BB962C8B-B14F-4D97-AF65-F5344CB8AC3E}">
        <p14:creationId xmlns:p14="http://schemas.microsoft.com/office/powerpoint/2010/main" val="2789049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0FE9F0-1B67-4A7A-84F0-6DB61A0DFC45}" type="datetimeFigureOut">
              <a:rPr lang="en-US" smtClean="0"/>
              <a:t>9/9/2021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40D54E-73AC-47EF-8A01-8182BCCC6935}" type="slidenum">
              <a:rPr lang="en-US" smtClean="0"/>
              <a:t>‹#›</a:t>
            </a:fld>
            <a:endParaRPr lang="en-US"/>
          </a:p>
        </p:txBody>
      </p:sp>
    </p:spTree>
    <p:extLst>
      <p:ext uri="{BB962C8B-B14F-4D97-AF65-F5344CB8AC3E}">
        <p14:creationId xmlns:p14="http://schemas.microsoft.com/office/powerpoint/2010/main" val="1815986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0FE9F0-1B67-4A7A-84F0-6DB61A0DFC45}" type="datetimeFigureOut">
              <a:rPr lang="en-US" smtClean="0"/>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40D54E-73AC-47EF-8A01-8182BCCC6935}" type="slidenum">
              <a:rPr lang="en-US" smtClean="0"/>
              <a:t>‹#›</a:t>
            </a:fld>
            <a:endParaRPr lang="en-US"/>
          </a:p>
        </p:txBody>
      </p:sp>
    </p:spTree>
    <p:extLst>
      <p:ext uri="{BB962C8B-B14F-4D97-AF65-F5344CB8AC3E}">
        <p14:creationId xmlns:p14="http://schemas.microsoft.com/office/powerpoint/2010/main" val="3959566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0FE9F0-1B67-4A7A-84F0-6DB61A0DFC45}" type="datetimeFigureOut">
              <a:rPr lang="en-US" smtClean="0"/>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40D54E-73AC-47EF-8A01-8182BCCC6935}" type="slidenum">
              <a:rPr lang="en-US" smtClean="0"/>
              <a:t>‹#›</a:t>
            </a:fld>
            <a:endParaRPr lang="en-US"/>
          </a:p>
        </p:txBody>
      </p:sp>
    </p:spTree>
    <p:extLst>
      <p:ext uri="{BB962C8B-B14F-4D97-AF65-F5344CB8AC3E}">
        <p14:creationId xmlns:p14="http://schemas.microsoft.com/office/powerpoint/2010/main" val="2034356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00FE9F0-1B67-4A7A-84F0-6DB61A0DFC45}" type="datetimeFigureOut">
              <a:rPr lang="en-US" smtClean="0"/>
              <a:t>9/9/2021</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240D54E-73AC-47EF-8A01-8182BCCC6935}" type="slidenum">
              <a:rPr lang="en-US" smtClean="0"/>
              <a:t>‹#›</a:t>
            </a:fld>
            <a:endParaRPr lang="en-US"/>
          </a:p>
        </p:txBody>
      </p:sp>
    </p:spTree>
    <p:extLst>
      <p:ext uri="{BB962C8B-B14F-4D97-AF65-F5344CB8AC3E}">
        <p14:creationId xmlns:p14="http://schemas.microsoft.com/office/powerpoint/2010/main" val="24079940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29F38-8768-4F25-933E-DBA7FDE0495E}"/>
              </a:ext>
            </a:extLst>
          </p:cNvPr>
          <p:cNvSpPr>
            <a:spLocks noGrp="1"/>
          </p:cNvSpPr>
          <p:nvPr>
            <p:ph type="ctrTitle"/>
          </p:nvPr>
        </p:nvSpPr>
        <p:spPr/>
        <p:txBody>
          <a:bodyPr>
            <a:noAutofit/>
          </a:bodyPr>
          <a:lstStyle/>
          <a:p>
            <a:r>
              <a:rPr lang="en-US" sz="4000" dirty="0"/>
              <a:t>CSE 442</a:t>
            </a:r>
            <a:br>
              <a:rPr lang="en-US" sz="4000" dirty="0"/>
            </a:br>
            <a:r>
              <a:rPr lang="en-US" sz="4000" dirty="0"/>
              <a:t>Microprocessors and microcontrollers</a:t>
            </a:r>
            <a:br>
              <a:rPr lang="en-US" sz="4000" dirty="0"/>
            </a:br>
            <a:br>
              <a:rPr lang="en-US" sz="4000" dirty="0"/>
            </a:br>
            <a:r>
              <a:rPr lang="en-US" sz="4000" dirty="0"/>
              <a:t>Project: Simulation of IoT based fire alert system   </a:t>
            </a:r>
          </a:p>
        </p:txBody>
      </p:sp>
      <p:sp>
        <p:nvSpPr>
          <p:cNvPr id="3" name="Subtitle 2">
            <a:extLst>
              <a:ext uri="{FF2B5EF4-FFF2-40B4-BE49-F238E27FC236}">
                <a16:creationId xmlns:a16="http://schemas.microsoft.com/office/drawing/2014/main" id="{9C64118C-CBDD-4EB3-9707-5F791D4DAC5B}"/>
              </a:ext>
            </a:extLst>
          </p:cNvPr>
          <p:cNvSpPr>
            <a:spLocks noGrp="1"/>
          </p:cNvSpPr>
          <p:nvPr>
            <p:ph type="subTitle" idx="1"/>
          </p:nvPr>
        </p:nvSpPr>
        <p:spPr>
          <a:xfrm>
            <a:off x="1595269" y="3874755"/>
            <a:ext cx="9001462" cy="1655762"/>
          </a:xfrm>
        </p:spPr>
        <p:txBody>
          <a:bodyPr>
            <a:noAutofit/>
          </a:bodyPr>
          <a:lstStyle/>
          <a:p>
            <a:pPr algn="l"/>
            <a:r>
              <a:rPr lang="en-US" sz="2000" dirty="0">
                <a:effectLst/>
              </a:rPr>
              <a:t>Presented To:</a:t>
            </a:r>
          </a:p>
          <a:p>
            <a:pPr algn="l"/>
            <a:r>
              <a:rPr lang="en-US" sz="2000" dirty="0">
                <a:effectLst/>
              </a:rPr>
              <a:t>Dr. Md. Nawab Yousuf Ali</a:t>
            </a:r>
          </a:p>
          <a:p>
            <a:pPr algn="l"/>
            <a:r>
              <a:rPr lang="en-US" sz="2000" dirty="0">
                <a:effectLst/>
              </a:rPr>
              <a:t>Professor</a:t>
            </a:r>
          </a:p>
          <a:p>
            <a:pPr algn="l"/>
            <a:r>
              <a:rPr lang="en-US" sz="2000" dirty="0">
                <a:effectLst/>
              </a:rPr>
              <a:t>Department of</a:t>
            </a:r>
          </a:p>
          <a:p>
            <a:pPr algn="l"/>
            <a:r>
              <a:rPr lang="en-US" sz="2000" dirty="0">
                <a:effectLst/>
              </a:rPr>
              <a:t>Computer Science and Engineering</a:t>
            </a:r>
          </a:p>
        </p:txBody>
      </p:sp>
    </p:spTree>
    <p:extLst>
      <p:ext uri="{BB962C8B-B14F-4D97-AF65-F5344CB8AC3E}">
        <p14:creationId xmlns:p14="http://schemas.microsoft.com/office/powerpoint/2010/main" val="2651995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120E8-C880-46E4-9BA2-74CC0D9620DA}"/>
              </a:ext>
            </a:extLst>
          </p:cNvPr>
          <p:cNvSpPr>
            <a:spLocks noGrp="1"/>
          </p:cNvSpPr>
          <p:nvPr>
            <p:ph type="title"/>
          </p:nvPr>
        </p:nvSpPr>
        <p:spPr/>
        <p:txBody>
          <a:bodyPr/>
          <a:lstStyle/>
          <a:p>
            <a:r>
              <a:rPr lang="en-US" dirty="0"/>
              <a:t>IoT monitoring option</a:t>
            </a:r>
          </a:p>
        </p:txBody>
      </p:sp>
      <p:pic>
        <p:nvPicPr>
          <p:cNvPr id="4" name="Content Placeholder 3">
            <a:extLst>
              <a:ext uri="{FF2B5EF4-FFF2-40B4-BE49-F238E27FC236}">
                <a16:creationId xmlns:a16="http://schemas.microsoft.com/office/drawing/2014/main" id="{50585E94-ED0D-4824-A264-103BB5B0FFA9}"/>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b="33727"/>
          <a:stretch/>
        </p:blipFill>
        <p:spPr bwMode="auto">
          <a:xfrm>
            <a:off x="2000147" y="1935921"/>
            <a:ext cx="8181056" cy="46267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33884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F8F3D-9E9F-409F-A054-563CC0AFDA14}"/>
              </a:ext>
            </a:extLst>
          </p:cNvPr>
          <p:cNvSpPr>
            <a:spLocks noGrp="1"/>
          </p:cNvSpPr>
          <p:nvPr>
            <p:ph type="title"/>
          </p:nvPr>
        </p:nvSpPr>
        <p:spPr/>
        <p:txBody>
          <a:bodyPr/>
          <a:lstStyle/>
          <a:p>
            <a:r>
              <a:rPr lang="en-US" dirty="0"/>
              <a:t>Design of the whole network</a:t>
            </a:r>
          </a:p>
        </p:txBody>
      </p:sp>
      <p:pic>
        <p:nvPicPr>
          <p:cNvPr id="4" name="Content Placeholder 3">
            <a:extLst>
              <a:ext uri="{FF2B5EF4-FFF2-40B4-BE49-F238E27FC236}">
                <a16:creationId xmlns:a16="http://schemas.microsoft.com/office/drawing/2014/main" id="{42B196C7-9562-4054-9A5A-1EC4F84FDB2C}"/>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67087" y="1935921"/>
            <a:ext cx="8847176" cy="4668694"/>
          </a:xfrm>
          <a:prstGeom prst="rect">
            <a:avLst/>
          </a:prstGeom>
          <a:noFill/>
          <a:ln>
            <a:noFill/>
          </a:ln>
        </p:spPr>
      </p:pic>
    </p:spTree>
    <p:extLst>
      <p:ext uri="{BB962C8B-B14F-4D97-AF65-F5344CB8AC3E}">
        <p14:creationId xmlns:p14="http://schemas.microsoft.com/office/powerpoint/2010/main" val="279836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A9D112-16D7-4876-B1F8-3AF74BE3CB28}"/>
              </a:ext>
            </a:extLst>
          </p:cNvPr>
          <p:cNvSpPr>
            <a:spLocks noGrp="1"/>
          </p:cNvSpPr>
          <p:nvPr>
            <p:ph type="title"/>
          </p:nvPr>
        </p:nvSpPr>
        <p:spPr>
          <a:xfrm>
            <a:off x="919119" y="2765839"/>
            <a:ext cx="10353761" cy="1326321"/>
          </a:xfrm>
        </p:spPr>
        <p:txBody>
          <a:bodyPr>
            <a:normAutofit/>
          </a:bodyPr>
          <a:lstStyle/>
          <a:p>
            <a:r>
              <a:rPr lang="en-US" sz="8000" dirty="0"/>
              <a:t>Thank You</a:t>
            </a:r>
          </a:p>
        </p:txBody>
      </p:sp>
    </p:spTree>
    <p:extLst>
      <p:ext uri="{BB962C8B-B14F-4D97-AF65-F5344CB8AC3E}">
        <p14:creationId xmlns:p14="http://schemas.microsoft.com/office/powerpoint/2010/main" val="1760509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5A6B4-ED09-46DE-BCCD-F089A1D6CB6D}"/>
              </a:ext>
            </a:extLst>
          </p:cNvPr>
          <p:cNvSpPr>
            <a:spLocks noGrp="1"/>
          </p:cNvSpPr>
          <p:nvPr>
            <p:ph type="title"/>
          </p:nvPr>
        </p:nvSpPr>
        <p:spPr/>
        <p:txBody>
          <a:bodyPr/>
          <a:lstStyle/>
          <a:p>
            <a:r>
              <a:rPr lang="en-US" dirty="0"/>
              <a:t>Group members </a:t>
            </a:r>
          </a:p>
        </p:txBody>
      </p:sp>
      <p:graphicFrame>
        <p:nvGraphicFramePr>
          <p:cNvPr id="7" name="Table 6">
            <a:extLst>
              <a:ext uri="{FF2B5EF4-FFF2-40B4-BE49-F238E27FC236}">
                <a16:creationId xmlns:a16="http://schemas.microsoft.com/office/drawing/2014/main" id="{7B065EE7-28EC-48DE-B191-5F4854238A5F}"/>
              </a:ext>
            </a:extLst>
          </p:cNvPr>
          <p:cNvGraphicFramePr>
            <a:graphicFrameLocks noGrp="1"/>
          </p:cNvGraphicFramePr>
          <p:nvPr>
            <p:extLst>
              <p:ext uri="{D42A27DB-BD31-4B8C-83A1-F6EECF244321}">
                <p14:modId xmlns:p14="http://schemas.microsoft.com/office/powerpoint/2010/main" val="3724320210"/>
              </p:ext>
            </p:extLst>
          </p:nvPr>
        </p:nvGraphicFramePr>
        <p:xfrm>
          <a:off x="1877243" y="2728860"/>
          <a:ext cx="8437514" cy="2514063"/>
        </p:xfrm>
        <a:graphic>
          <a:graphicData uri="http://schemas.openxmlformats.org/drawingml/2006/table">
            <a:tbl>
              <a:tblPr firstRow="1" firstCol="1" bandRow="1">
                <a:tableStyleId>{2D5ABB26-0587-4C30-8999-92F81FD0307C}</a:tableStyleId>
              </a:tblPr>
              <a:tblGrid>
                <a:gridCol w="4795734">
                  <a:extLst>
                    <a:ext uri="{9D8B030D-6E8A-4147-A177-3AD203B41FA5}">
                      <a16:colId xmlns:a16="http://schemas.microsoft.com/office/drawing/2014/main" val="2545073600"/>
                    </a:ext>
                  </a:extLst>
                </a:gridCol>
                <a:gridCol w="3641780">
                  <a:extLst>
                    <a:ext uri="{9D8B030D-6E8A-4147-A177-3AD203B41FA5}">
                      <a16:colId xmlns:a16="http://schemas.microsoft.com/office/drawing/2014/main" val="2794354950"/>
                    </a:ext>
                  </a:extLst>
                </a:gridCol>
              </a:tblGrid>
              <a:tr h="539967">
                <a:tc>
                  <a:txBody>
                    <a:bodyPr/>
                    <a:lstStyle/>
                    <a:p>
                      <a:pPr marL="0" marR="0" algn="ctr">
                        <a:lnSpc>
                          <a:spcPct val="106000"/>
                        </a:lnSpc>
                        <a:spcBef>
                          <a:spcPts val="0"/>
                        </a:spcBef>
                        <a:spcAft>
                          <a:spcPts val="0"/>
                        </a:spcAft>
                      </a:pPr>
                      <a:r>
                        <a:rPr lang="en-US" sz="2500">
                          <a:ln>
                            <a:noFill/>
                          </a:ln>
                          <a:effectLst>
                            <a:outerShdw blurRad="38100" dist="25400" dir="5400000" algn="ctr">
                              <a:srgbClr val="6E747A">
                                <a:alpha val="43000"/>
                              </a:srgbClr>
                            </a:outerShdw>
                          </a:effectLst>
                        </a:rPr>
                        <a:t>Name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21768" marR="1217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6000"/>
                        </a:lnSpc>
                        <a:spcBef>
                          <a:spcPts val="0"/>
                        </a:spcBef>
                        <a:spcAft>
                          <a:spcPts val="0"/>
                        </a:spcAft>
                      </a:pPr>
                      <a:r>
                        <a:rPr lang="en-US" sz="2500" dirty="0">
                          <a:ln>
                            <a:noFill/>
                          </a:ln>
                          <a:effectLst>
                            <a:outerShdw blurRad="38100" dist="25400" dir="5400000" algn="ctr">
                              <a:srgbClr val="6E747A">
                                <a:alpha val="43000"/>
                              </a:srgbClr>
                            </a:outerShdw>
                          </a:effectLst>
                        </a:rPr>
                        <a:t>Id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21768" marR="1217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521045"/>
                  </a:ext>
                </a:extLst>
              </a:tr>
              <a:tr h="539967">
                <a:tc>
                  <a:txBody>
                    <a:bodyPr/>
                    <a:lstStyle/>
                    <a:p>
                      <a:pPr marL="0" marR="0" algn="ctr">
                        <a:lnSpc>
                          <a:spcPct val="106000"/>
                        </a:lnSpc>
                        <a:spcBef>
                          <a:spcPts val="0"/>
                        </a:spcBef>
                        <a:spcAft>
                          <a:spcPts val="0"/>
                        </a:spcAft>
                      </a:pPr>
                      <a:r>
                        <a:rPr lang="en-US" sz="2500" dirty="0">
                          <a:ln>
                            <a:noFill/>
                          </a:ln>
                          <a:effectLst>
                            <a:outerShdw blurRad="38100" dist="25400" dir="5400000" algn="ctr">
                              <a:srgbClr val="6E747A">
                                <a:alpha val="43000"/>
                              </a:srgbClr>
                            </a:outerShdw>
                          </a:effectLst>
                        </a:rPr>
                        <a:t>Md. Moniruzzaman Shanto</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21768" marR="1217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6000"/>
                        </a:lnSpc>
                        <a:spcBef>
                          <a:spcPts val="0"/>
                        </a:spcBef>
                        <a:spcAft>
                          <a:spcPts val="0"/>
                        </a:spcAft>
                      </a:pPr>
                      <a:r>
                        <a:rPr lang="en-US" sz="2500">
                          <a:ln>
                            <a:noFill/>
                          </a:ln>
                          <a:effectLst>
                            <a:outerShdw blurRad="38100" dist="25400" dir="5400000" algn="ctr">
                              <a:srgbClr val="6E747A">
                                <a:alpha val="43000"/>
                              </a:srgbClr>
                            </a:outerShdw>
                          </a:effectLst>
                        </a:rPr>
                        <a:t>2018-1-60-075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21768" marR="1217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31881"/>
                  </a:ext>
                </a:extLst>
              </a:tr>
              <a:tr h="539967">
                <a:tc>
                  <a:txBody>
                    <a:bodyPr/>
                    <a:lstStyle/>
                    <a:p>
                      <a:pPr marL="0" marR="0" algn="ctr">
                        <a:lnSpc>
                          <a:spcPct val="106000"/>
                        </a:lnSpc>
                        <a:spcBef>
                          <a:spcPts val="0"/>
                        </a:spcBef>
                        <a:spcAft>
                          <a:spcPts val="0"/>
                        </a:spcAft>
                      </a:pPr>
                      <a:r>
                        <a:rPr lang="en-US" sz="2500" dirty="0">
                          <a:ln>
                            <a:noFill/>
                          </a:ln>
                          <a:effectLst>
                            <a:outerShdw blurRad="38100" dist="25400" dir="5400000" algn="ctr">
                              <a:srgbClr val="6E747A">
                                <a:alpha val="43000"/>
                              </a:srgbClr>
                            </a:outerShdw>
                          </a:effectLst>
                        </a:rPr>
                        <a:t>Farzana </a:t>
                      </a:r>
                      <a:r>
                        <a:rPr lang="en-US" sz="2500" dirty="0" err="1">
                          <a:ln>
                            <a:noFill/>
                          </a:ln>
                          <a:effectLst>
                            <a:outerShdw blurRad="38100" dist="25400" dir="5400000" algn="ctr">
                              <a:srgbClr val="6E747A">
                                <a:alpha val="43000"/>
                              </a:srgbClr>
                            </a:outerShdw>
                          </a:effectLst>
                        </a:rPr>
                        <a:t>Akhi</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21768" marR="1217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6000"/>
                        </a:lnSpc>
                        <a:spcBef>
                          <a:spcPts val="0"/>
                        </a:spcBef>
                        <a:spcAft>
                          <a:spcPts val="0"/>
                        </a:spcAft>
                      </a:pPr>
                      <a:r>
                        <a:rPr lang="en-US" sz="2500" dirty="0">
                          <a:ln>
                            <a:noFill/>
                          </a:ln>
                          <a:effectLst>
                            <a:outerShdw blurRad="38100" dist="25400" dir="5400000" algn="ctr">
                              <a:srgbClr val="6E747A">
                                <a:alpha val="43000"/>
                              </a:srgbClr>
                            </a:outerShdw>
                          </a:effectLst>
                        </a:rPr>
                        <a:t>2016-2-60-142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21768" marR="1217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4701448"/>
                  </a:ext>
                </a:extLst>
              </a:tr>
              <a:tr h="894162">
                <a:tc>
                  <a:txBody>
                    <a:bodyPr/>
                    <a:lstStyle/>
                    <a:p>
                      <a:pPr marL="0" marR="0" algn="ctr">
                        <a:lnSpc>
                          <a:spcPct val="106000"/>
                        </a:lnSpc>
                        <a:spcBef>
                          <a:spcPts val="0"/>
                        </a:spcBef>
                        <a:spcAft>
                          <a:spcPts val="0"/>
                        </a:spcAft>
                      </a:pPr>
                      <a:r>
                        <a:rPr lang="en-US" sz="2500" dirty="0" err="1">
                          <a:ln>
                            <a:noFill/>
                          </a:ln>
                          <a:effectLst>
                            <a:outerShdw blurRad="38100" dist="25400" dir="5400000" algn="ctr">
                              <a:srgbClr val="6E747A">
                                <a:alpha val="43000"/>
                              </a:srgbClr>
                            </a:outerShdw>
                          </a:effectLst>
                        </a:rPr>
                        <a:t>Shimanto</a:t>
                      </a:r>
                      <a:r>
                        <a:rPr lang="en-US" sz="2500" dirty="0">
                          <a:ln>
                            <a:noFill/>
                          </a:ln>
                          <a:effectLst>
                            <a:outerShdw blurRad="38100" dist="25400" dir="5400000" algn="ctr">
                              <a:srgbClr val="6E747A">
                                <a:alpha val="43000"/>
                              </a:srgbClr>
                            </a:outerShdw>
                          </a:effectLst>
                        </a:rPr>
                        <a:t> Krishna </a:t>
                      </a:r>
                      <a:r>
                        <a:rPr lang="en-US" sz="2500" dirty="0" err="1">
                          <a:ln>
                            <a:noFill/>
                          </a:ln>
                          <a:effectLst>
                            <a:outerShdw blurRad="38100" dist="25400" dir="5400000" algn="ctr">
                              <a:srgbClr val="6E747A">
                                <a:alpha val="43000"/>
                              </a:srgbClr>
                            </a:outerShdw>
                          </a:effectLst>
                        </a:rPr>
                        <a:t>Chakroborty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21768" marR="1217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6000"/>
                        </a:lnSpc>
                        <a:spcBef>
                          <a:spcPts val="0"/>
                        </a:spcBef>
                        <a:spcAft>
                          <a:spcPts val="0"/>
                        </a:spcAft>
                      </a:pPr>
                      <a:r>
                        <a:rPr lang="en-US" sz="2500" dirty="0">
                          <a:ln>
                            <a:noFill/>
                          </a:ln>
                          <a:effectLst>
                            <a:outerShdw blurRad="38100" dist="25400" dir="5400000" algn="ctr">
                              <a:srgbClr val="6E747A">
                                <a:alpha val="43000"/>
                              </a:srgbClr>
                            </a:outerShdw>
                          </a:effectLst>
                        </a:rPr>
                        <a:t>2017-2-68-001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21768" marR="1217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6112870"/>
                  </a:ext>
                </a:extLst>
              </a:tr>
            </a:tbl>
          </a:graphicData>
        </a:graphic>
      </p:graphicFrame>
    </p:spTree>
    <p:extLst>
      <p:ext uri="{BB962C8B-B14F-4D97-AF65-F5344CB8AC3E}">
        <p14:creationId xmlns:p14="http://schemas.microsoft.com/office/powerpoint/2010/main" val="2163873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FB084-773C-4305-8824-3384ED9E5F6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BD25030-FCF3-47A9-95E7-CDA24BB7C13A}"/>
              </a:ext>
            </a:extLst>
          </p:cNvPr>
          <p:cNvSpPr>
            <a:spLocks noGrp="1"/>
          </p:cNvSpPr>
          <p:nvPr>
            <p:ph idx="1"/>
          </p:nvPr>
        </p:nvSpPr>
        <p:spPr/>
        <p:txBody>
          <a:bodyPr>
            <a:normAutofit/>
          </a:bodyPr>
          <a:lstStyle/>
          <a:p>
            <a:pPr marL="0" indent="0" algn="just">
              <a:buNone/>
            </a:pPr>
            <a:r>
              <a:rPr lang="en-US" sz="2800" b="0" i="0" u="none" strike="noStrike" dirty="0">
                <a:solidFill>
                  <a:srgbClr val="FFFBF0"/>
                </a:solidFill>
                <a:effectLst/>
                <a:latin typeface="Old Standard TT"/>
              </a:rPr>
              <a:t>Fire Alarm System detects the fire to give an alarm automatically or manually. Fire alarm device is an integrated electronic device consisting of several devices sensitive to different fire outputs, control devices, auxiliary networks, and others.</a:t>
            </a:r>
            <a:endParaRPr lang="en-US" sz="3200" dirty="0"/>
          </a:p>
        </p:txBody>
      </p:sp>
    </p:spTree>
    <p:extLst>
      <p:ext uri="{BB962C8B-B14F-4D97-AF65-F5344CB8AC3E}">
        <p14:creationId xmlns:p14="http://schemas.microsoft.com/office/powerpoint/2010/main" val="381961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749BA-9E50-4C28-B05C-B528B45383DC}"/>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1C1AC3A4-285B-42AB-BABE-437A3FDB1957}"/>
              </a:ext>
            </a:extLst>
          </p:cNvPr>
          <p:cNvSpPr>
            <a:spLocks noGrp="1"/>
          </p:cNvSpPr>
          <p:nvPr>
            <p:ph idx="1"/>
          </p:nvPr>
        </p:nvSpPr>
        <p:spPr/>
        <p:txBody>
          <a:bodyPr/>
          <a:lstStyle/>
          <a:p>
            <a:pPr marL="0" indent="0">
              <a:buNone/>
            </a:pPr>
            <a:r>
              <a:rPr lang="en-SG" sz="2800" dirty="0">
                <a:effectLst/>
                <a:latin typeface="Times New Roman" panose="02020603050405020304" pitchFamily="18" charset="0"/>
                <a:ea typeface="Times New Roman" panose="02020603050405020304" pitchFamily="18" charset="0"/>
              </a:rPr>
              <a:t>Our objective is to implement a system which will detect fire using fire sensors and the system will automatically display fire detection alert on the LCD monitor. Moreover, the system will also turn on necessary devices to alert the whole area. User can monitor this system by using his smart phone or computer. The system will show current state wither fire is detected or not and user will be notified if fire is detected in the house. </a:t>
            </a:r>
            <a:endParaRPr lang="en-US" sz="2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994294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BE350-1B91-415C-AA4A-B3E849507441}"/>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8612D133-8CAF-42D2-82AF-81ABC6514EED}"/>
              </a:ext>
            </a:extLst>
          </p:cNvPr>
          <p:cNvSpPr>
            <a:spLocks noGrp="1"/>
          </p:cNvSpPr>
          <p:nvPr>
            <p:ph idx="1"/>
          </p:nvPr>
        </p:nvSpPr>
        <p:spPr>
          <a:xfrm>
            <a:off x="913795" y="2096064"/>
            <a:ext cx="3914879" cy="3695136"/>
          </a:xfrm>
        </p:spPr>
        <p:txBody>
          <a:bodyPr>
            <a:noAutofit/>
          </a:bodyPr>
          <a:lstStyle/>
          <a:p>
            <a:pPr algn="just">
              <a:lnSpc>
                <a:spcPct val="103000"/>
              </a:lnSpc>
              <a:spcBef>
                <a:spcPts val="0"/>
              </a:spcBef>
            </a:pPr>
            <a:r>
              <a:rPr lang="en-SG" sz="2800" dirty="0">
                <a:effectLst/>
                <a:latin typeface="Times New Roman" panose="02020603050405020304" pitchFamily="18" charset="0"/>
                <a:ea typeface="Arial" panose="020B0604020202020204" pitchFamily="34" charset="0"/>
              </a:rPr>
              <a:t>Microcontroller</a:t>
            </a:r>
            <a:endParaRPr lang="en-US" sz="2800" dirty="0">
              <a:effectLst/>
              <a:latin typeface="Times New Roman" panose="02020603050405020304" pitchFamily="18" charset="0"/>
              <a:ea typeface="Times New Roman" panose="02020603050405020304" pitchFamily="18" charset="0"/>
            </a:endParaRPr>
          </a:p>
          <a:p>
            <a:pPr algn="just">
              <a:lnSpc>
                <a:spcPct val="103000"/>
              </a:lnSpc>
              <a:spcBef>
                <a:spcPts val="0"/>
              </a:spcBef>
            </a:pPr>
            <a:r>
              <a:rPr lang="en-SG" sz="2800" dirty="0">
                <a:effectLst/>
                <a:latin typeface="Times New Roman" panose="02020603050405020304" pitchFamily="18" charset="0"/>
                <a:ea typeface="Arial" panose="020B0604020202020204" pitchFamily="34" charset="0"/>
              </a:rPr>
              <a:t>Arduino </a:t>
            </a:r>
          </a:p>
          <a:p>
            <a:pPr algn="just">
              <a:lnSpc>
                <a:spcPct val="103000"/>
              </a:lnSpc>
              <a:spcBef>
                <a:spcPts val="0"/>
              </a:spcBef>
            </a:pPr>
            <a:r>
              <a:rPr lang="en-SG" sz="2800" dirty="0">
                <a:effectLst/>
                <a:latin typeface="Times New Roman" panose="02020603050405020304" pitchFamily="18" charset="0"/>
                <a:ea typeface="Arial" panose="020B0604020202020204" pitchFamily="34" charset="0"/>
              </a:rPr>
              <a:t>Fire sensor or Flame sensor</a:t>
            </a:r>
            <a:endParaRPr lang="en-US" sz="2800" dirty="0">
              <a:effectLst/>
              <a:latin typeface="Times New Roman" panose="02020603050405020304" pitchFamily="18" charset="0"/>
              <a:ea typeface="Times New Roman" panose="02020603050405020304" pitchFamily="18" charset="0"/>
            </a:endParaRPr>
          </a:p>
          <a:p>
            <a:pPr algn="just">
              <a:lnSpc>
                <a:spcPct val="103000"/>
              </a:lnSpc>
              <a:spcBef>
                <a:spcPts val="0"/>
              </a:spcBef>
            </a:pPr>
            <a:r>
              <a:rPr lang="en-SG" sz="2800" dirty="0">
                <a:effectLst/>
                <a:latin typeface="Times New Roman" panose="02020603050405020304" pitchFamily="18" charset="0"/>
                <a:ea typeface="Times New Roman" panose="02020603050405020304" pitchFamily="18" charset="0"/>
              </a:rPr>
              <a:t>Temperature sensor</a:t>
            </a:r>
            <a:r>
              <a:rPr lang="en-SG" sz="2800" dirty="0">
                <a:effectLst/>
                <a:latin typeface="Times New Roman" panose="02020603050405020304" pitchFamily="18" charset="0"/>
                <a:ea typeface="Arial" panose="020B0604020202020204" pitchFamily="34" charset="0"/>
              </a:rPr>
              <a:t> </a:t>
            </a:r>
            <a:endParaRPr lang="en-US" sz="2800" dirty="0">
              <a:effectLst/>
              <a:latin typeface="Times New Roman" panose="02020603050405020304" pitchFamily="18" charset="0"/>
              <a:ea typeface="Times New Roman" panose="02020603050405020304" pitchFamily="18" charset="0"/>
            </a:endParaRPr>
          </a:p>
          <a:p>
            <a:pPr algn="just">
              <a:lnSpc>
                <a:spcPct val="103000"/>
              </a:lnSpc>
              <a:spcBef>
                <a:spcPts val="0"/>
              </a:spcBef>
            </a:pPr>
            <a:r>
              <a:rPr lang="en-SG" sz="2800" dirty="0">
                <a:effectLst/>
                <a:latin typeface="Times New Roman" panose="02020603050405020304" pitchFamily="18" charset="0"/>
                <a:ea typeface="Arial" panose="020B0604020202020204" pitchFamily="34" charset="0"/>
              </a:rPr>
              <a:t>Small Breadboard</a:t>
            </a:r>
            <a:endParaRPr lang="en-US" sz="2800" dirty="0">
              <a:effectLst/>
              <a:latin typeface="Times New Roman" panose="02020603050405020304" pitchFamily="18" charset="0"/>
              <a:ea typeface="Times New Roman" panose="02020603050405020304" pitchFamily="18" charset="0"/>
            </a:endParaRPr>
          </a:p>
          <a:p>
            <a:pPr algn="just">
              <a:lnSpc>
                <a:spcPct val="103000"/>
              </a:lnSpc>
              <a:spcBef>
                <a:spcPts val="0"/>
              </a:spcBef>
            </a:pPr>
            <a:r>
              <a:rPr lang="en-SG" sz="2800" dirty="0">
                <a:effectLst/>
                <a:latin typeface="Times New Roman" panose="02020603050405020304" pitchFamily="18" charset="0"/>
                <a:ea typeface="Arial" panose="020B0604020202020204" pitchFamily="34" charset="0"/>
              </a:rPr>
              <a:t>Connecting Wire</a:t>
            </a:r>
            <a:endParaRPr lang="en-US" sz="28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F627AF52-DA5A-4552-BFC6-660BE4BD7DD5}"/>
              </a:ext>
            </a:extLst>
          </p:cNvPr>
          <p:cNvSpPr txBox="1"/>
          <p:nvPr/>
        </p:nvSpPr>
        <p:spPr>
          <a:xfrm>
            <a:off x="6096000" y="2156476"/>
            <a:ext cx="6096000" cy="2728567"/>
          </a:xfrm>
          <a:prstGeom prst="rect">
            <a:avLst/>
          </a:prstGeom>
          <a:noFill/>
        </p:spPr>
        <p:txBody>
          <a:bodyPr wrap="square">
            <a:spAutoFit/>
          </a:bodyPr>
          <a:lstStyle/>
          <a:p>
            <a:pPr marL="457200" marR="0" lvl="0" indent="-457200" algn="just">
              <a:lnSpc>
                <a:spcPct val="103000"/>
              </a:lnSpc>
              <a:spcBef>
                <a:spcPts val="0"/>
              </a:spcBef>
              <a:spcAft>
                <a:spcPts val="0"/>
              </a:spcAft>
              <a:buFont typeface="Arial" panose="020B0604020202020204" pitchFamily="34" charset="0"/>
              <a:buChar char="•"/>
            </a:pPr>
            <a:r>
              <a:rPr lang="en-SG" sz="2800" dirty="0">
                <a:effectLst/>
                <a:latin typeface="Times New Roman" panose="02020603050405020304" pitchFamily="18" charset="0"/>
                <a:ea typeface="Times New Roman" panose="02020603050405020304" pitchFamily="18" charset="0"/>
              </a:rPr>
              <a:t>Liquid Crystal Display (LCD)</a:t>
            </a:r>
            <a:endParaRPr lang="en-US" sz="2800" dirty="0">
              <a:effectLst/>
              <a:latin typeface="Times New Roman" panose="02020603050405020304" pitchFamily="18" charset="0"/>
              <a:ea typeface="Times New Roman" panose="02020603050405020304" pitchFamily="18" charset="0"/>
            </a:endParaRPr>
          </a:p>
          <a:p>
            <a:pPr marL="457200" marR="31115" lvl="0" indent="-457200" algn="just">
              <a:lnSpc>
                <a:spcPct val="103000"/>
              </a:lnSpc>
              <a:spcBef>
                <a:spcPts val="0"/>
              </a:spcBef>
              <a:spcAft>
                <a:spcPts val="0"/>
              </a:spcAft>
              <a:buFont typeface="Arial" panose="020B0604020202020204" pitchFamily="34" charset="0"/>
              <a:buChar char="•"/>
            </a:pPr>
            <a:r>
              <a:rPr lang="en-SG" sz="2800" dirty="0">
                <a:effectLst/>
                <a:latin typeface="Times New Roman" panose="02020603050405020304" pitchFamily="18" charset="0"/>
                <a:ea typeface="Times New Roman" panose="02020603050405020304" pitchFamily="18" charset="0"/>
              </a:rPr>
              <a:t>Buzzer</a:t>
            </a:r>
            <a:endParaRPr lang="en-US" sz="2800" dirty="0">
              <a:effectLst/>
              <a:latin typeface="Times New Roman" panose="02020603050405020304" pitchFamily="18" charset="0"/>
              <a:ea typeface="Times New Roman" panose="02020603050405020304" pitchFamily="18" charset="0"/>
            </a:endParaRPr>
          </a:p>
          <a:p>
            <a:pPr marL="457200" marR="31115" lvl="0" indent="-457200" algn="just">
              <a:lnSpc>
                <a:spcPct val="103000"/>
              </a:lnSpc>
              <a:spcBef>
                <a:spcPts val="0"/>
              </a:spcBef>
              <a:spcAft>
                <a:spcPts val="0"/>
              </a:spcAft>
              <a:buFont typeface="Arial" panose="020B0604020202020204" pitchFamily="34" charset="0"/>
              <a:buChar char="•"/>
            </a:pPr>
            <a:r>
              <a:rPr lang="en-SG" sz="2800" dirty="0">
                <a:effectLst/>
                <a:latin typeface="Times New Roman" panose="02020603050405020304" pitchFamily="18" charset="0"/>
                <a:ea typeface="Times New Roman" panose="02020603050405020304" pitchFamily="18" charset="0"/>
              </a:rPr>
              <a:t>fire sprinkler</a:t>
            </a:r>
            <a:endParaRPr lang="en-US" sz="2800" dirty="0">
              <a:effectLst/>
              <a:latin typeface="Times New Roman" panose="02020603050405020304" pitchFamily="18" charset="0"/>
              <a:ea typeface="Times New Roman" panose="02020603050405020304" pitchFamily="18" charset="0"/>
            </a:endParaRPr>
          </a:p>
          <a:p>
            <a:pPr marL="457200" marR="31115" lvl="0" indent="-457200" algn="just">
              <a:lnSpc>
                <a:spcPct val="103000"/>
              </a:lnSpc>
              <a:spcBef>
                <a:spcPts val="0"/>
              </a:spcBef>
              <a:spcAft>
                <a:spcPts val="0"/>
              </a:spcAft>
              <a:buFont typeface="Arial" panose="020B0604020202020204" pitchFamily="34" charset="0"/>
              <a:buChar char="•"/>
            </a:pPr>
            <a:r>
              <a:rPr lang="en-SG" sz="2800" dirty="0">
                <a:effectLst/>
                <a:latin typeface="Times New Roman" panose="02020603050405020304" pitchFamily="18" charset="0"/>
                <a:ea typeface="Times New Roman" panose="02020603050405020304" pitchFamily="18" charset="0"/>
              </a:rPr>
              <a:t>Specker</a:t>
            </a:r>
            <a:endParaRPr lang="en-US" sz="2800" dirty="0">
              <a:effectLst/>
              <a:latin typeface="Times New Roman" panose="02020603050405020304" pitchFamily="18" charset="0"/>
              <a:ea typeface="Times New Roman" panose="02020603050405020304" pitchFamily="18" charset="0"/>
            </a:endParaRPr>
          </a:p>
          <a:p>
            <a:pPr marL="457200" marR="31115" lvl="0" indent="-457200" algn="just">
              <a:lnSpc>
                <a:spcPct val="103000"/>
              </a:lnSpc>
              <a:spcBef>
                <a:spcPts val="0"/>
              </a:spcBef>
              <a:spcAft>
                <a:spcPts val="0"/>
              </a:spcAft>
              <a:buFont typeface="Arial" panose="020B0604020202020204" pitchFamily="34" charset="0"/>
              <a:buChar char="•"/>
            </a:pPr>
            <a:r>
              <a:rPr lang="en-SG" sz="2800" dirty="0">
                <a:effectLst/>
                <a:latin typeface="Times New Roman" panose="02020603050405020304" pitchFamily="18" charset="0"/>
                <a:ea typeface="Times New Roman" panose="02020603050405020304" pitchFamily="18" charset="0"/>
              </a:rPr>
              <a:t>Siren</a:t>
            </a:r>
            <a:endParaRPr lang="en-US" sz="2800" dirty="0">
              <a:effectLst/>
              <a:latin typeface="Times New Roman" panose="02020603050405020304" pitchFamily="18" charset="0"/>
              <a:ea typeface="Times New Roman" panose="02020603050405020304" pitchFamily="18" charset="0"/>
            </a:endParaRPr>
          </a:p>
          <a:p>
            <a:pPr marL="457200" marR="31115" lvl="0" indent="-457200" algn="just">
              <a:lnSpc>
                <a:spcPct val="103000"/>
              </a:lnSpc>
              <a:spcBef>
                <a:spcPts val="0"/>
              </a:spcBef>
              <a:spcAft>
                <a:spcPts val="15"/>
              </a:spcAft>
              <a:buFont typeface="Arial" panose="020B0604020202020204" pitchFamily="34" charset="0"/>
              <a:buChar char="•"/>
            </a:pPr>
            <a:r>
              <a:rPr lang="en-SG" sz="2800" dirty="0">
                <a:effectLst/>
                <a:latin typeface="Times New Roman" panose="02020603050405020304" pitchFamily="18" charset="0"/>
                <a:ea typeface="Times New Roman" panose="02020603050405020304" pitchFamily="18" charset="0"/>
              </a:rPr>
              <a:t>Home gateway</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29424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19B60-1CB0-4805-B2C9-8A2957DC1700}"/>
              </a:ext>
            </a:extLst>
          </p:cNvPr>
          <p:cNvSpPr>
            <a:spLocks noGrp="1"/>
          </p:cNvSpPr>
          <p:nvPr>
            <p:ph type="title"/>
          </p:nvPr>
        </p:nvSpPr>
        <p:spPr/>
        <p:txBody>
          <a:bodyPr/>
          <a:lstStyle/>
          <a:p>
            <a:r>
              <a:rPr lang="en-US" dirty="0"/>
              <a:t>Implementation </a:t>
            </a:r>
          </a:p>
        </p:txBody>
      </p:sp>
      <p:sp>
        <p:nvSpPr>
          <p:cNvPr id="3" name="Content Placeholder 2">
            <a:extLst>
              <a:ext uri="{FF2B5EF4-FFF2-40B4-BE49-F238E27FC236}">
                <a16:creationId xmlns:a16="http://schemas.microsoft.com/office/drawing/2014/main" id="{17842272-04A1-4675-8FBF-761A8CFC3A28}"/>
              </a:ext>
            </a:extLst>
          </p:cNvPr>
          <p:cNvSpPr>
            <a:spLocks noGrp="1"/>
          </p:cNvSpPr>
          <p:nvPr>
            <p:ph idx="1"/>
          </p:nvPr>
        </p:nvSpPr>
        <p:spPr/>
        <p:txBody>
          <a:bodyPr>
            <a:normAutofit/>
          </a:bodyPr>
          <a:lstStyle/>
          <a:p>
            <a:pPr marL="0" indent="0">
              <a:buNone/>
            </a:pPr>
            <a:r>
              <a:rPr lang="en-SG" sz="2800" dirty="0">
                <a:effectLst/>
                <a:latin typeface="Times New Roman" panose="02020603050405020304" pitchFamily="18" charset="0"/>
                <a:ea typeface="Times New Roman" panose="02020603050405020304" pitchFamily="18" charset="0"/>
              </a:rPr>
              <a:t>we have used cisco packet tracer to create whole network and implemented the IoT based fire alert system. We have created three networks for this system.</a:t>
            </a:r>
          </a:p>
          <a:p>
            <a:pPr marL="514350" indent="-514350">
              <a:buFont typeface="+mj-lt"/>
              <a:buAutoNum type="arabicPeriod"/>
            </a:pPr>
            <a:r>
              <a:rPr lang="en-SG" sz="2800" dirty="0">
                <a:effectLst/>
                <a:latin typeface="Times New Roman" panose="02020603050405020304" pitchFamily="18" charset="0"/>
                <a:ea typeface="Times New Roman" panose="02020603050405020304" pitchFamily="18" charset="0"/>
              </a:rPr>
              <a:t>Home network</a:t>
            </a:r>
          </a:p>
          <a:p>
            <a:pPr marL="514350" indent="-514350">
              <a:buFont typeface="+mj-lt"/>
              <a:buAutoNum type="arabicPeriod"/>
            </a:pPr>
            <a:r>
              <a:rPr lang="en-SG" sz="2800" dirty="0">
                <a:effectLst/>
                <a:latin typeface="Times New Roman" panose="02020603050405020304" pitchFamily="18" charset="0"/>
                <a:ea typeface="Times New Roman" panose="02020603050405020304" pitchFamily="18" charset="0"/>
              </a:rPr>
              <a:t>IoT server network </a:t>
            </a:r>
          </a:p>
          <a:p>
            <a:pPr marL="514350" indent="-514350">
              <a:buFont typeface="+mj-lt"/>
              <a:buAutoNum type="arabicPeriod"/>
            </a:pPr>
            <a:r>
              <a:rPr lang="en-SG" sz="2800" dirty="0">
                <a:effectLst/>
                <a:latin typeface="Times New Roman" panose="02020603050405020304" pitchFamily="18" charset="0"/>
                <a:ea typeface="Times New Roman" panose="02020603050405020304" pitchFamily="18" charset="0"/>
              </a:rPr>
              <a:t>Mobile access network</a:t>
            </a:r>
            <a:endParaRPr lang="en-US" sz="2800" dirty="0">
              <a:effectLst/>
              <a:latin typeface="Times New Roman" panose="02020603050405020304" pitchFamily="18" charset="0"/>
              <a:ea typeface="Times New Roman" panose="02020603050405020304" pitchFamily="18" charset="0"/>
            </a:endParaRPr>
          </a:p>
          <a:p>
            <a:pPr marL="0" indent="0">
              <a:buNone/>
            </a:pPr>
            <a:endParaRPr lang="en-US" sz="2800" dirty="0"/>
          </a:p>
        </p:txBody>
      </p:sp>
    </p:spTree>
    <p:extLst>
      <p:ext uri="{BB962C8B-B14F-4D97-AF65-F5344CB8AC3E}">
        <p14:creationId xmlns:p14="http://schemas.microsoft.com/office/powerpoint/2010/main" val="1137594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B2EC3-1C5C-4E0D-8F02-07E36C671ED0}"/>
              </a:ext>
            </a:extLst>
          </p:cNvPr>
          <p:cNvSpPr>
            <a:spLocks noGrp="1"/>
          </p:cNvSpPr>
          <p:nvPr>
            <p:ph type="title"/>
          </p:nvPr>
        </p:nvSpPr>
        <p:spPr>
          <a:xfrm>
            <a:off x="919119" y="254829"/>
            <a:ext cx="10353761" cy="1326321"/>
          </a:xfrm>
        </p:spPr>
        <p:txBody>
          <a:bodyPr/>
          <a:lstStyle/>
          <a:p>
            <a:r>
              <a:rPr lang="en-US" dirty="0"/>
              <a:t>Home network</a:t>
            </a:r>
          </a:p>
        </p:txBody>
      </p:sp>
      <p:pic>
        <p:nvPicPr>
          <p:cNvPr id="4" name="Content Placeholder 3">
            <a:extLst>
              <a:ext uri="{FF2B5EF4-FFF2-40B4-BE49-F238E27FC236}">
                <a16:creationId xmlns:a16="http://schemas.microsoft.com/office/drawing/2014/main" id="{9FA0AAE4-7307-4449-83AB-878B979BE0C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379" y="1581150"/>
            <a:ext cx="5862619" cy="5001802"/>
          </a:xfrm>
          <a:prstGeom prst="rect">
            <a:avLst/>
          </a:prstGeom>
          <a:noFill/>
          <a:ln>
            <a:noFill/>
          </a:ln>
        </p:spPr>
      </p:pic>
      <p:sp>
        <p:nvSpPr>
          <p:cNvPr id="6" name="TextBox 5">
            <a:extLst>
              <a:ext uri="{FF2B5EF4-FFF2-40B4-BE49-F238E27FC236}">
                <a16:creationId xmlns:a16="http://schemas.microsoft.com/office/drawing/2014/main" id="{3ECB0338-3F9E-4C1C-A52F-8F19302BD58D}"/>
              </a:ext>
            </a:extLst>
          </p:cNvPr>
          <p:cNvSpPr txBox="1"/>
          <p:nvPr/>
        </p:nvSpPr>
        <p:spPr>
          <a:xfrm>
            <a:off x="6185003" y="1581150"/>
            <a:ext cx="5862618" cy="4634474"/>
          </a:xfrm>
          <a:prstGeom prst="rect">
            <a:avLst/>
          </a:prstGeom>
          <a:noFill/>
        </p:spPr>
        <p:txBody>
          <a:bodyPr wrap="square">
            <a:spAutoFit/>
          </a:bodyPr>
          <a:lstStyle/>
          <a:p>
            <a:pPr marL="5715" marR="31115" indent="-5715" algn="just">
              <a:lnSpc>
                <a:spcPct val="103000"/>
              </a:lnSpc>
              <a:spcBef>
                <a:spcPts val="0"/>
              </a:spcBef>
              <a:spcAft>
                <a:spcPts val="15"/>
              </a:spcAft>
            </a:pPr>
            <a:r>
              <a:rPr lang="en-SG" sz="2400" dirty="0">
                <a:effectLst/>
                <a:latin typeface="Times New Roman" panose="02020603050405020304" pitchFamily="18" charset="0"/>
                <a:ea typeface="Times New Roman" panose="02020603050405020304" pitchFamily="18" charset="0"/>
              </a:rPr>
              <a:t>In the home network Microcontroller will control all the devices like fire sensor, fire sprinkler, Specker, Siren and the LCD display. When the fire sensor Detects fire in the house the Microcontroller will automatically turn on fire sprinkler, Specker, Siren and in the LCD display Fire Detected message will be shown. Fire Detection information will be transfer wirelessly using home gateway device to the Remote IoT server Which will transfer the information to the user’s phone. </a:t>
            </a: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71945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EFE9A-4609-4D9A-AB8A-30D6CC961ECA}"/>
              </a:ext>
            </a:extLst>
          </p:cNvPr>
          <p:cNvSpPr>
            <a:spLocks noGrp="1"/>
          </p:cNvSpPr>
          <p:nvPr>
            <p:ph type="title"/>
          </p:nvPr>
        </p:nvSpPr>
        <p:spPr/>
        <p:txBody>
          <a:bodyPr/>
          <a:lstStyle/>
          <a:p>
            <a:r>
              <a:rPr lang="en-US" dirty="0"/>
              <a:t>IoT server network</a:t>
            </a:r>
          </a:p>
        </p:txBody>
      </p:sp>
      <p:pic>
        <p:nvPicPr>
          <p:cNvPr id="4" name="Content Placeholder 3">
            <a:extLst>
              <a:ext uri="{FF2B5EF4-FFF2-40B4-BE49-F238E27FC236}">
                <a16:creationId xmlns:a16="http://schemas.microsoft.com/office/drawing/2014/main" id="{EF826E91-8E5D-401C-87A7-AA5705E2BB72}"/>
              </a:ext>
            </a:extLst>
          </p:cNvPr>
          <p:cNvPicPr>
            <a:picLocks noGrp="1"/>
          </p:cNvPicPr>
          <p:nvPr>
            <p:ph idx="1"/>
          </p:nvPr>
        </p:nvPicPr>
        <p:blipFill rotWithShape="1">
          <a:blip r:embed="rId2">
            <a:extLst>
              <a:ext uri="{28A0092B-C50C-407E-A947-70E740481C1C}">
                <a14:useLocalDpi xmlns:a14="http://schemas.microsoft.com/office/drawing/2010/main" val="0"/>
              </a:ext>
            </a:extLst>
          </a:blip>
          <a:srcRect t="11561"/>
          <a:stretch/>
        </p:blipFill>
        <p:spPr bwMode="auto">
          <a:xfrm>
            <a:off x="228308" y="2336974"/>
            <a:ext cx="5862367" cy="4047784"/>
          </a:xfrm>
          <a:prstGeom prst="rect">
            <a:avLst/>
          </a:prstGeom>
          <a:noFill/>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25CA1DAA-A4D1-4558-BBDF-DD05885C7E50}"/>
              </a:ext>
            </a:extLst>
          </p:cNvPr>
          <p:cNvSpPr txBox="1"/>
          <p:nvPr/>
        </p:nvSpPr>
        <p:spPr>
          <a:xfrm>
            <a:off x="6310909" y="2214579"/>
            <a:ext cx="5652783" cy="3112775"/>
          </a:xfrm>
          <a:prstGeom prst="rect">
            <a:avLst/>
          </a:prstGeom>
          <a:noFill/>
        </p:spPr>
        <p:txBody>
          <a:bodyPr wrap="square">
            <a:spAutoFit/>
          </a:bodyPr>
          <a:lstStyle/>
          <a:p>
            <a:pPr marL="5715" marR="31115" indent="-5715" algn="just">
              <a:lnSpc>
                <a:spcPct val="103000"/>
              </a:lnSpc>
              <a:spcBef>
                <a:spcPts val="0"/>
              </a:spcBef>
              <a:spcAft>
                <a:spcPts val="15"/>
              </a:spcAft>
            </a:pPr>
            <a:r>
              <a:rPr lang="en-SG" sz="2400" dirty="0">
                <a:effectLst/>
                <a:latin typeface="Times New Roman" panose="02020603050405020304" pitchFamily="18" charset="0"/>
                <a:ea typeface="Times New Roman" panose="02020603050405020304" pitchFamily="18" charset="0"/>
              </a:rPr>
              <a:t>When the fire sensor detects fire, Fire Detection information will be transfer wirelessly using home gateway device to the Remote IoT server Which will transfer the information to the user’s phone. Admin of the IoT server also can see the information of the sensors and also can monitor the home network.</a:t>
            </a: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50051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AC376-582B-4A04-B052-FE127968AA04}"/>
              </a:ext>
            </a:extLst>
          </p:cNvPr>
          <p:cNvSpPr>
            <a:spLocks noGrp="1"/>
          </p:cNvSpPr>
          <p:nvPr>
            <p:ph type="title"/>
          </p:nvPr>
        </p:nvSpPr>
        <p:spPr/>
        <p:txBody>
          <a:bodyPr/>
          <a:lstStyle/>
          <a:p>
            <a:r>
              <a:rPr lang="en-US" dirty="0"/>
              <a:t>Mobile access network</a:t>
            </a:r>
          </a:p>
        </p:txBody>
      </p:sp>
      <p:pic>
        <p:nvPicPr>
          <p:cNvPr id="4" name="Content Placeholder 3">
            <a:extLst>
              <a:ext uri="{FF2B5EF4-FFF2-40B4-BE49-F238E27FC236}">
                <a16:creationId xmlns:a16="http://schemas.microsoft.com/office/drawing/2014/main" id="{1DA822B6-4FD5-491B-9369-07F38DB3AB7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5917" y="2302043"/>
            <a:ext cx="6507810" cy="3946357"/>
          </a:xfrm>
          <a:prstGeom prst="rect">
            <a:avLst/>
          </a:prstGeom>
          <a:noFill/>
          <a:ln>
            <a:noFill/>
          </a:ln>
        </p:spPr>
      </p:pic>
      <p:sp>
        <p:nvSpPr>
          <p:cNvPr id="6" name="TextBox 5">
            <a:extLst>
              <a:ext uri="{FF2B5EF4-FFF2-40B4-BE49-F238E27FC236}">
                <a16:creationId xmlns:a16="http://schemas.microsoft.com/office/drawing/2014/main" id="{17167854-ECBB-4409-873E-CC86E8791253}"/>
              </a:ext>
            </a:extLst>
          </p:cNvPr>
          <p:cNvSpPr txBox="1"/>
          <p:nvPr/>
        </p:nvSpPr>
        <p:spPr>
          <a:xfrm>
            <a:off x="6886822" y="2302043"/>
            <a:ext cx="5059261" cy="3873625"/>
          </a:xfrm>
          <a:prstGeom prst="rect">
            <a:avLst/>
          </a:prstGeom>
          <a:noFill/>
        </p:spPr>
        <p:txBody>
          <a:bodyPr wrap="square">
            <a:spAutoFit/>
          </a:bodyPr>
          <a:lstStyle/>
          <a:p>
            <a:pPr marL="5715" marR="31115" indent="-5715" algn="just">
              <a:lnSpc>
                <a:spcPct val="103000"/>
              </a:lnSpc>
              <a:spcBef>
                <a:spcPts val="0"/>
              </a:spcBef>
              <a:spcAft>
                <a:spcPts val="15"/>
              </a:spcAft>
            </a:pPr>
            <a:r>
              <a:rPr lang="en-SG" sz="2400" dirty="0">
                <a:effectLst/>
                <a:latin typeface="Times New Roman" panose="02020603050405020304" pitchFamily="18" charset="0"/>
                <a:ea typeface="Times New Roman" panose="02020603050405020304" pitchFamily="18" charset="0"/>
              </a:rPr>
              <a:t>User can see the information of the sensor and condition of the home network by just logging in to the IoT monitor option by using user’s smart phone. The IoT server will send the information of home network to the user’s network and user will be able to see the condition of the sensors and also can control the devices if necessary. </a:t>
            </a: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130203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49</TotalTime>
  <Words>459</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Bookman Old Style</vt:lpstr>
      <vt:lpstr>Calibri</vt:lpstr>
      <vt:lpstr>Old Standard TT</vt:lpstr>
      <vt:lpstr>Rockwell</vt:lpstr>
      <vt:lpstr>Times New Roman</vt:lpstr>
      <vt:lpstr>Damask</vt:lpstr>
      <vt:lpstr>CSE 442 Microprocessors and microcontrollers  Project: Simulation of IoT based fire alert system   </vt:lpstr>
      <vt:lpstr>Group members </vt:lpstr>
      <vt:lpstr>Introduction</vt:lpstr>
      <vt:lpstr>Objectives</vt:lpstr>
      <vt:lpstr>Requirements</vt:lpstr>
      <vt:lpstr>Implementation </vt:lpstr>
      <vt:lpstr>Home network</vt:lpstr>
      <vt:lpstr>IoT server network</vt:lpstr>
      <vt:lpstr>Mobile access network</vt:lpstr>
      <vt:lpstr>IoT monitoring option</vt:lpstr>
      <vt:lpstr>Design of the whole network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442 Computer a</dc:title>
  <dc:creator>moniruzzaman shanto</dc:creator>
  <cp:lastModifiedBy>moniruzzaman shanto</cp:lastModifiedBy>
  <cp:revision>9</cp:revision>
  <dcterms:created xsi:type="dcterms:W3CDTF">2021-09-08T19:37:29Z</dcterms:created>
  <dcterms:modified xsi:type="dcterms:W3CDTF">2021-09-08T20:27:22Z</dcterms:modified>
</cp:coreProperties>
</file>