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7"/>
    <p:restoredTop sz="94661"/>
  </p:normalViewPr>
  <p:slideViewPr>
    <p:cSldViewPr snapToGrid="0" snapToObjects="1">
      <p:cViewPr>
        <p:scale>
          <a:sx n="56" d="100"/>
          <a:sy n="56" d="100"/>
        </p:scale>
        <p:origin x="928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812B-CFE6-1C49-804A-78FAF1923E6B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8C93-1E7D-CE4A-9154-27A2C532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21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812B-CFE6-1C49-804A-78FAF1923E6B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8C93-1E7D-CE4A-9154-27A2C532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6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812B-CFE6-1C49-804A-78FAF1923E6B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8C93-1E7D-CE4A-9154-27A2C532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3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812B-CFE6-1C49-804A-78FAF1923E6B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8C93-1E7D-CE4A-9154-27A2C532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07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812B-CFE6-1C49-804A-78FAF1923E6B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8C93-1E7D-CE4A-9154-27A2C532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82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812B-CFE6-1C49-804A-78FAF1923E6B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8C93-1E7D-CE4A-9154-27A2C532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60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812B-CFE6-1C49-804A-78FAF1923E6B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8C93-1E7D-CE4A-9154-27A2C532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23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812B-CFE6-1C49-804A-78FAF1923E6B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8C93-1E7D-CE4A-9154-27A2C532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8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812B-CFE6-1C49-804A-78FAF1923E6B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8C93-1E7D-CE4A-9154-27A2C532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812B-CFE6-1C49-804A-78FAF1923E6B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8C93-1E7D-CE4A-9154-27A2C532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80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812B-CFE6-1C49-804A-78FAF1923E6B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8C93-1E7D-CE4A-9154-27A2C532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812B-CFE6-1C49-804A-78FAF1923E6B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98C93-1E7D-CE4A-9154-27A2C532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4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Cheng, Vogel 2016 </a:t>
            </a:r>
            <a:r>
              <a:rPr kumimoji="1" lang="ja-JP" altLang="en-US" dirty="0" smtClean="0"/>
              <a:t>データ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の解析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079630"/>
            <a:ext cx="9144000" cy="1178169"/>
          </a:xfrm>
        </p:spPr>
        <p:txBody>
          <a:bodyPr/>
          <a:lstStyle/>
          <a:p>
            <a:r>
              <a:rPr kumimoji="1" lang="en-US" altLang="ja-JP" dirty="0" smtClean="0"/>
              <a:t>replicate </a:t>
            </a:r>
            <a:r>
              <a:rPr kumimoji="1" lang="ja-JP" altLang="en-US" dirty="0" smtClean="0"/>
              <a:t>間で相関係数</a:t>
            </a:r>
            <a:r>
              <a:rPr kumimoji="1" lang="en-US" altLang="ja-JP" dirty="0" smtClean="0"/>
              <a:t> &gt; 0.8 </a:t>
            </a:r>
            <a:r>
              <a:rPr kumimoji="1" lang="ja-JP" altLang="en-US" dirty="0" smtClean="0"/>
              <a:t>の遺伝子のみ抽出して解析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4060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2037" y="3428440"/>
            <a:ext cx="2959501" cy="418806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1184" y="422279"/>
            <a:ext cx="2981154" cy="4218709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2889" y="528066"/>
            <a:ext cx="2943110" cy="4164872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27268" y="3447806"/>
            <a:ext cx="2929609" cy="4145766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921219" y="3426642"/>
            <a:ext cx="2960990" cy="4190174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941182" y="503546"/>
            <a:ext cx="2929609" cy="4145767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>
          <a:xfrm>
            <a:off x="488664" y="374993"/>
            <a:ext cx="40135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/>
              <a:t>TARDBP:</a:t>
            </a:r>
          </a:p>
          <a:p>
            <a:r>
              <a:rPr lang="ja-JP" altLang="en-US" sz="1400" dirty="0" smtClean="0"/>
              <a:t>TAR DNA binding protein </a:t>
            </a:r>
          </a:p>
          <a:p>
            <a:r>
              <a:rPr lang="ja-JP" altLang="en-US" sz="1400" dirty="0" smtClean="0"/>
              <a:t>[Source:HGNC Symbol;Acc:11571]</a:t>
            </a:r>
            <a:endParaRPr lang="ja-JP" altLang="en-US" sz="1400" dirty="0"/>
          </a:p>
        </p:txBody>
      </p:sp>
      <p:sp>
        <p:nvSpPr>
          <p:cNvPr id="26" name="正方形/長方形 25"/>
          <p:cNvSpPr/>
          <p:nvPr/>
        </p:nvSpPr>
        <p:spPr>
          <a:xfrm>
            <a:off x="4564783" y="331444"/>
            <a:ext cx="35823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/>
              <a:t>FSCN1:</a:t>
            </a:r>
          </a:p>
          <a:p>
            <a:r>
              <a:rPr lang="ja-JP" altLang="en-US" sz="1400" dirty="0" smtClean="0"/>
              <a:t> fascin homolog 1, actin-bundling protein (Strongylocentrotus purpuratus) </a:t>
            </a:r>
          </a:p>
          <a:p>
            <a:r>
              <a:rPr lang="ja-JP" altLang="en-US" sz="1400" dirty="0" smtClean="0"/>
              <a:t>[Source:HGNC Symbol;Acc:11148]</a:t>
            </a:r>
            <a:endParaRPr lang="ja-JP" altLang="en-US" sz="1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8452635" y="331444"/>
            <a:ext cx="36038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/>
              <a:t>ACTR1A:</a:t>
            </a:r>
          </a:p>
          <a:p>
            <a:r>
              <a:rPr lang="ja-JP" altLang="en-US" sz="1400" dirty="0" smtClean="0"/>
              <a:t> ARP1 actin-related protein 1 homolog A, centractin alpha (yeast) </a:t>
            </a:r>
          </a:p>
          <a:p>
            <a:r>
              <a:rPr lang="ja-JP" altLang="en-US" sz="1400" dirty="0" smtClean="0"/>
              <a:t>[Source:HGNC Symbol;Acc:167]</a:t>
            </a:r>
            <a:endParaRPr lang="ja-JP" altLang="en-US" sz="1400" dirty="0"/>
          </a:p>
        </p:txBody>
      </p:sp>
      <p:sp>
        <p:nvSpPr>
          <p:cNvPr id="29" name="フレーム 28"/>
          <p:cNvSpPr/>
          <p:nvPr/>
        </p:nvSpPr>
        <p:spPr>
          <a:xfrm>
            <a:off x="4429658" y="1212957"/>
            <a:ext cx="7689772" cy="2765712"/>
          </a:xfrm>
          <a:prstGeom prst="frame">
            <a:avLst>
              <a:gd name="adj1" fmla="val 4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フレーム 29"/>
          <p:cNvSpPr/>
          <p:nvPr/>
        </p:nvSpPr>
        <p:spPr>
          <a:xfrm>
            <a:off x="4426241" y="4150570"/>
            <a:ext cx="7689772" cy="2651926"/>
          </a:xfrm>
          <a:prstGeom prst="frame">
            <a:avLst>
              <a:gd name="adj1" fmla="val 4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803421" y="12832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クラスター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0803421" y="41283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クラスター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952097" y="3244334"/>
            <a:ext cx="20313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dirty="0" smtClean="0"/>
              <a:t>Corr &gt; 0.7  : 153</a:t>
            </a:r>
            <a:r>
              <a:rPr lang="is-IS" altLang="ja-JP" dirty="0"/>
              <a:t>	</a:t>
            </a:r>
            <a:endParaRPr lang="is-IS" altLang="ja-JP" dirty="0" smtClean="0"/>
          </a:p>
          <a:p>
            <a:r>
              <a:rPr lang="is-IS" altLang="ja-JP" dirty="0"/>
              <a:t>Corr &gt; </a:t>
            </a:r>
            <a:r>
              <a:rPr lang="is-IS" altLang="ja-JP" dirty="0" smtClean="0"/>
              <a:t>0.8  </a:t>
            </a:r>
            <a:r>
              <a:rPr lang="is-IS" altLang="ja-JP" dirty="0"/>
              <a:t>: </a:t>
            </a:r>
            <a:r>
              <a:rPr lang="is-IS" altLang="ja-JP" dirty="0" smtClean="0"/>
              <a:t>84</a:t>
            </a:r>
            <a:r>
              <a:rPr lang="is-IS" altLang="ja-JP" dirty="0"/>
              <a:t>	</a:t>
            </a:r>
            <a:endParaRPr lang="is-IS" altLang="ja-JP" dirty="0" smtClean="0"/>
          </a:p>
          <a:p>
            <a:r>
              <a:rPr lang="is-IS" altLang="ja-JP" dirty="0"/>
              <a:t>Corr &gt; </a:t>
            </a:r>
            <a:r>
              <a:rPr lang="is-IS" altLang="ja-JP" dirty="0" smtClean="0"/>
              <a:t>0.9  </a:t>
            </a:r>
            <a:r>
              <a:rPr lang="is-IS" altLang="ja-JP" dirty="0"/>
              <a:t>: </a:t>
            </a:r>
            <a:r>
              <a:rPr lang="is-IS" altLang="ja-JP" dirty="0" smtClean="0"/>
              <a:t>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69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/>
          <a:lstStyle/>
          <a:p>
            <a:r>
              <a:rPr kumimoji="1" lang="en-US" altLang="ja-JP" dirty="0" smtClean="0"/>
              <a:t>Cheng, Vogel 2016 </a:t>
            </a:r>
            <a:r>
              <a:rPr kumimoji="1" lang="ja-JP" altLang="en-US" dirty="0" smtClean="0"/>
              <a:t>データ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の解析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079630"/>
            <a:ext cx="9144000" cy="1178169"/>
          </a:xfrm>
        </p:spPr>
        <p:txBody>
          <a:bodyPr/>
          <a:lstStyle/>
          <a:p>
            <a:r>
              <a:rPr kumimoji="1" lang="en-US" altLang="ja-JP" dirty="0" smtClean="0"/>
              <a:t>replicate </a:t>
            </a:r>
            <a:r>
              <a:rPr kumimoji="1" lang="ja-JP" altLang="en-US" dirty="0" smtClean="0"/>
              <a:t>間</a:t>
            </a:r>
            <a:r>
              <a:rPr kumimoji="1" lang="ja-JP" altLang="en-US" dirty="0" smtClean="0"/>
              <a:t>でピアソン相関係数</a:t>
            </a:r>
            <a:r>
              <a:rPr lang="ja-JP" altLang="en-US" dirty="0" smtClean="0"/>
              <a:t>が一定値以上の</a:t>
            </a:r>
            <a:r>
              <a:rPr kumimoji="1" lang="ja-JP" altLang="en-US" dirty="0" smtClean="0"/>
              <a:t>遺伝子のみを解析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543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2160049"/>
            <a:ext cx="2954655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dirty="0" smtClean="0"/>
              <a:t>Rep </a:t>
            </a:r>
            <a:r>
              <a:rPr lang="ja-JP" altLang="en-US" dirty="0" smtClean="0"/>
              <a:t>間相関</a:t>
            </a:r>
            <a:r>
              <a:rPr lang="is-IS" altLang="ja-JP" dirty="0" smtClean="0"/>
              <a:t> </a:t>
            </a:r>
            <a:r>
              <a:rPr lang="is-IS" altLang="ja-JP" dirty="0" smtClean="0"/>
              <a:t>&gt; 0.7  </a:t>
            </a:r>
            <a:r>
              <a:rPr lang="is-IS" altLang="ja-JP" dirty="0" smtClean="0"/>
              <a:t>:</a:t>
            </a:r>
          </a:p>
          <a:p>
            <a:endParaRPr lang="is-IS" altLang="ja-JP" dirty="0"/>
          </a:p>
          <a:p>
            <a:r>
              <a:rPr lang="is-IS" altLang="ja-JP" dirty="0" smtClean="0"/>
              <a:t> </a:t>
            </a:r>
            <a:r>
              <a:rPr lang="is-IS" altLang="ja-JP" dirty="0"/>
              <a:t>	</a:t>
            </a:r>
            <a:endParaRPr lang="is-IS" altLang="ja-JP" dirty="0" smtClean="0"/>
          </a:p>
          <a:p>
            <a:endParaRPr lang="is-IS" altLang="ja-JP" dirty="0"/>
          </a:p>
          <a:p>
            <a:endParaRPr lang="is-IS" altLang="ja-JP" dirty="0" smtClean="0"/>
          </a:p>
          <a:p>
            <a:r>
              <a:rPr lang="is-IS" altLang="ja-JP" dirty="0"/>
              <a:t>Rep </a:t>
            </a:r>
            <a:r>
              <a:rPr lang="ja-JP" altLang="en-US" dirty="0"/>
              <a:t>間相関</a:t>
            </a:r>
            <a:r>
              <a:rPr lang="is-IS" altLang="ja-JP" dirty="0"/>
              <a:t> &gt; 0.8  </a:t>
            </a:r>
            <a:r>
              <a:rPr lang="is-IS" altLang="ja-JP" dirty="0"/>
              <a:t>: 	</a:t>
            </a:r>
            <a:endParaRPr lang="is-IS" altLang="ja-JP" dirty="0" smtClean="0"/>
          </a:p>
          <a:p>
            <a:endParaRPr lang="is-IS" altLang="ja-JP" dirty="0" smtClean="0"/>
          </a:p>
          <a:p>
            <a:endParaRPr lang="is-IS" altLang="ja-JP" dirty="0"/>
          </a:p>
          <a:p>
            <a:endParaRPr lang="is-IS" altLang="ja-JP" dirty="0" smtClean="0"/>
          </a:p>
          <a:p>
            <a:endParaRPr lang="is-IS" altLang="ja-JP" dirty="0"/>
          </a:p>
          <a:p>
            <a:r>
              <a:rPr lang="is-IS" altLang="ja-JP" dirty="0"/>
              <a:t>Rep </a:t>
            </a:r>
            <a:r>
              <a:rPr lang="ja-JP" altLang="en-US" dirty="0"/>
              <a:t>間相関</a:t>
            </a:r>
            <a:r>
              <a:rPr lang="is-IS" altLang="ja-JP" dirty="0"/>
              <a:t> &gt; 0.9  </a:t>
            </a:r>
            <a:r>
              <a:rPr lang="is-IS" altLang="ja-JP" dirty="0" smtClean="0"/>
              <a:t>:</a:t>
            </a:r>
            <a:endParaRPr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04637"/>
              </p:ext>
            </p:extLst>
          </p:nvPr>
        </p:nvGraphicFramePr>
        <p:xfrm>
          <a:off x="5955697" y="1121662"/>
          <a:ext cx="2757404" cy="5274673"/>
        </p:xfrm>
        <a:graphic>
          <a:graphicData uri="http://schemas.openxmlformats.org/drawingml/2006/table">
            <a:tbl>
              <a:tblPr/>
              <a:tblGrid>
                <a:gridCol w="281033"/>
                <a:gridCol w="262295"/>
                <a:gridCol w="1727058"/>
                <a:gridCol w="487018"/>
              </a:tblGrid>
              <a:tr h="251490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Time lag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Cluster ID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description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Rho [FDR]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68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4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HIST1H2BJ:</a:t>
                      </a:r>
                      <a:b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histone cluster 1, H2bj </a:t>
                      </a:r>
                      <a:b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Source:HGNC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 Symbol;Acc:4761]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0.56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[0.0173]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542689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NMT1:</a:t>
                      </a:r>
                      <a:b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N-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myristoyltransferase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 1 </a:t>
                      </a:r>
                      <a:b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Source:HGNC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 Symbol;Acc:7857]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54268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12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RER1: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retention in endoplasmic reticulum sorting receptor 1 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[Source:HGNC Symbol;Acc:30309]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0.87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[0.0030]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42689"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KPNA2: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karyopherin alpha 2 (RAG cohort 1, importin alpha 1) 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[Source:HGNC Symbol;Acc:6395]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68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20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MISP: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mitotic spindle positioning 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[Source:HGNC Symbol;Acc:27000]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0.75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[0.0030]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542689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KRT18: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keratin 18 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[Source:HGNC Symbol;Acc:6430]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542689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KRT17: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keratin 17 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[Source:HGNC Symbol;Acc:6427]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542689">
                <a:tc>
                  <a:txBody>
                    <a:bodyPr/>
                    <a:lstStyle/>
                    <a:p>
                      <a:pPr algn="l" fontAlgn="t"/>
                      <a:r>
                        <a:rPr lang="is-I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2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2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CMAS: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cytidine monophosphate N-acetylneuraminic acid synthetase 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[Source:HGNC Symbol;Acc:18290]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0.66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[0.0218]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42689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PDIA6: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protein disulfide isomerase family A, member 6 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[Source:HGNC Symbol;Acc:30168]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982"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3327949" y="2044992"/>
            <a:ext cx="1768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５</a:t>
            </a:r>
            <a:r>
              <a:rPr lang="ja-JP" altLang="en-US" dirty="0" smtClean="0"/>
              <a:t>クラスター</a:t>
            </a:r>
            <a:endParaRPr lang="en-US" altLang="ja-JP" dirty="0" smtClean="0"/>
          </a:p>
          <a:p>
            <a:r>
              <a:rPr lang="en-US" altLang="ja-JP" dirty="0" smtClean="0"/>
              <a:t>11</a:t>
            </a:r>
            <a:r>
              <a:rPr lang="ja-JP" altLang="en-US" dirty="0" smtClean="0"/>
              <a:t>遺伝子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327949" y="3435832"/>
            <a:ext cx="1768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５</a:t>
            </a:r>
            <a:r>
              <a:rPr lang="ja-JP" altLang="en-US" dirty="0" smtClean="0"/>
              <a:t>クラスター</a:t>
            </a:r>
            <a:endParaRPr lang="en-US" altLang="ja-JP" dirty="0" smtClean="0"/>
          </a:p>
          <a:p>
            <a:r>
              <a:rPr lang="en-US" altLang="ja-JP" dirty="0" smtClean="0"/>
              <a:t>16</a:t>
            </a:r>
            <a:r>
              <a:rPr lang="ja-JP" altLang="en-US" dirty="0" smtClean="0"/>
              <a:t>遺伝子</a:t>
            </a:r>
            <a:endParaRPr lang="ja-JP" altLang="en-US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519176"/>
              </p:ext>
            </p:extLst>
          </p:nvPr>
        </p:nvGraphicFramePr>
        <p:xfrm>
          <a:off x="8834977" y="1121665"/>
          <a:ext cx="3194033" cy="5668932"/>
        </p:xfrm>
        <a:graphic>
          <a:graphicData uri="http://schemas.openxmlformats.org/drawingml/2006/table">
            <a:tbl>
              <a:tblPr/>
              <a:tblGrid>
                <a:gridCol w="320703"/>
                <a:gridCol w="267116"/>
                <a:gridCol w="2061586"/>
                <a:gridCol w="544628"/>
              </a:tblGrid>
              <a:tr h="242186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Time lag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Cluster ID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Gene: description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Rho [FDR]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14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4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HIST1H2BJ: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histone cluster 1, H2bj 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[Source:HGNC Symbol;Acc:4761]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0.56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[0.0117]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386704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NMT1: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N-myristoyltransferase 1 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[Source:HGNC Symbol;Acc:7857]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386704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6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MISP: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mitotic spindle positioning 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[Source:HGNC Symbol;Acc:27000]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0.75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[0.0117]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86704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KRT18: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keratin 18 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[Source:HGNC Symbol;Acc:6430]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04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FHL2: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four and a half LIM domains 2 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[Source:HGNC Symbol;Acc:3703]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0.68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[0.0117]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386704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COL5A1: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collagen, type V, alpha 1 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[Source:HGNC Symbol;Acc:2209]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386704">
                <a:tc>
                  <a:txBody>
                    <a:bodyPr/>
                    <a:lstStyle/>
                    <a:p>
                      <a:pPr algn="l" fontAlgn="t"/>
                      <a:r>
                        <a:rPr lang="is-I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2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7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NUCB2: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nucleobindin 2 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[Source:HGNC Symbol;Acc:8044]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0.66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[0.0001]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86704"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GSS: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glutathione synthetase 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[Source:HGNC Symbol;Acc:4624]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6704"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ACTR3: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ARP3 actin-related protein 3 homolog (yeast) 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[Source:HGNC Symbol;Acc:170]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6704"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SEPT7: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septin 7 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[Source:HGNC Symbol;Acc:1717]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6704"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PDIA6: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protein disulfide isomerase family A, member 6 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[Source:HGNC Symbol;Acc:30168]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6704"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FTH1:</a:t>
                      </a:r>
                      <a:b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ferritin, heavy polypeptide 1 </a:t>
                      </a:r>
                      <a:b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Source:HGNC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 Symbol;Acc:3976]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6704"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FLNA: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filamin A, alpha 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[Source:HGNC Symbol;Acc:3754]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149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CAPZA2: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capping protein (actin filament) muscle Z-line, alpha 2 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[Source:HGNC Symbol;Acc:1490]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2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2037" y="3428440"/>
            <a:ext cx="2959501" cy="418806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1184" y="422279"/>
            <a:ext cx="2981154" cy="4218709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2889" y="528066"/>
            <a:ext cx="2943110" cy="4164872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27268" y="3447806"/>
            <a:ext cx="2929609" cy="4145766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921219" y="3426642"/>
            <a:ext cx="2960990" cy="4190174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941182" y="503546"/>
            <a:ext cx="2929609" cy="4145767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>
          <a:xfrm>
            <a:off x="488664" y="374993"/>
            <a:ext cx="40135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/>
              <a:t>TARDBP:</a:t>
            </a:r>
          </a:p>
          <a:p>
            <a:r>
              <a:rPr lang="ja-JP" altLang="en-US" sz="1400" dirty="0" smtClean="0"/>
              <a:t>TAR DNA binding protein </a:t>
            </a:r>
          </a:p>
          <a:p>
            <a:r>
              <a:rPr lang="ja-JP" altLang="en-US" sz="1400" dirty="0" smtClean="0"/>
              <a:t>[Source:HGNC Symbol;Acc:11571]</a:t>
            </a:r>
            <a:endParaRPr lang="ja-JP" altLang="en-US" sz="1400" dirty="0"/>
          </a:p>
        </p:txBody>
      </p:sp>
      <p:sp>
        <p:nvSpPr>
          <p:cNvPr id="26" name="正方形/長方形 25"/>
          <p:cNvSpPr/>
          <p:nvPr/>
        </p:nvSpPr>
        <p:spPr>
          <a:xfrm>
            <a:off x="4564783" y="331444"/>
            <a:ext cx="35823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/>
              <a:t>FSCN1:</a:t>
            </a:r>
          </a:p>
          <a:p>
            <a:r>
              <a:rPr lang="ja-JP" altLang="en-US" sz="1400" dirty="0" smtClean="0"/>
              <a:t> fascin homolog 1, actin-bundling protein (Strongylocentrotus purpuratus) </a:t>
            </a:r>
          </a:p>
          <a:p>
            <a:r>
              <a:rPr lang="ja-JP" altLang="en-US" sz="1400" dirty="0" smtClean="0"/>
              <a:t>[Source:HGNC Symbol;Acc:11148]</a:t>
            </a:r>
            <a:endParaRPr lang="ja-JP" altLang="en-US" sz="1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8452635" y="331444"/>
            <a:ext cx="36038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/>
              <a:t>ACTR1A:</a:t>
            </a:r>
          </a:p>
          <a:p>
            <a:r>
              <a:rPr lang="ja-JP" altLang="en-US" sz="1400" dirty="0" smtClean="0"/>
              <a:t> ARP1 actin-related protein 1 homolog A, centractin alpha (yeast) </a:t>
            </a:r>
          </a:p>
          <a:p>
            <a:r>
              <a:rPr lang="ja-JP" altLang="en-US" sz="1400" dirty="0" smtClean="0"/>
              <a:t>[Source:HGNC Symbol;Acc:167]</a:t>
            </a:r>
            <a:endParaRPr lang="ja-JP" altLang="en-US" sz="1400" dirty="0"/>
          </a:p>
        </p:txBody>
      </p:sp>
      <p:sp>
        <p:nvSpPr>
          <p:cNvPr id="29" name="フレーム 28"/>
          <p:cNvSpPr/>
          <p:nvPr/>
        </p:nvSpPr>
        <p:spPr>
          <a:xfrm>
            <a:off x="4429658" y="1212957"/>
            <a:ext cx="7689772" cy="2765712"/>
          </a:xfrm>
          <a:prstGeom prst="frame">
            <a:avLst>
              <a:gd name="adj1" fmla="val 4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フレーム 29"/>
          <p:cNvSpPr/>
          <p:nvPr/>
        </p:nvSpPr>
        <p:spPr>
          <a:xfrm>
            <a:off x="4426241" y="4150570"/>
            <a:ext cx="7689772" cy="2651926"/>
          </a:xfrm>
          <a:prstGeom prst="frame">
            <a:avLst>
              <a:gd name="adj1" fmla="val 4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803421" y="12832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クラスター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0803421" y="41283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クラスター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93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Cheng, Vogel 2016 </a:t>
            </a:r>
            <a:r>
              <a:rPr kumimoji="1" lang="ja-JP" altLang="en-US" dirty="0" smtClean="0"/>
              <a:t>データ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の解析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079630"/>
            <a:ext cx="9144000" cy="1178169"/>
          </a:xfrm>
        </p:spPr>
        <p:txBody>
          <a:bodyPr/>
          <a:lstStyle/>
          <a:p>
            <a:r>
              <a:rPr kumimoji="1" lang="en-US" altLang="ja-JP" dirty="0" smtClean="0"/>
              <a:t>replicate </a:t>
            </a:r>
            <a:r>
              <a:rPr kumimoji="1" lang="ja-JP" altLang="en-US" dirty="0" smtClean="0"/>
              <a:t>間で相関係数</a:t>
            </a:r>
            <a:r>
              <a:rPr kumimoji="1" lang="en-US" altLang="ja-JP" dirty="0" smtClean="0"/>
              <a:t> &gt; 0.8 </a:t>
            </a:r>
            <a:r>
              <a:rPr kumimoji="1" lang="ja-JP" altLang="en-US" dirty="0" smtClean="0"/>
              <a:t>の遺伝子のみ抽出して解析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8583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2037" y="3428440"/>
            <a:ext cx="2959501" cy="418806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1184" y="422279"/>
            <a:ext cx="2981154" cy="4218709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2889" y="528066"/>
            <a:ext cx="2943110" cy="4164872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27268" y="3447806"/>
            <a:ext cx="2929609" cy="4145766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921219" y="3426642"/>
            <a:ext cx="2960990" cy="4190174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941182" y="503546"/>
            <a:ext cx="2929609" cy="4145767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>
          <a:xfrm>
            <a:off x="488664" y="374993"/>
            <a:ext cx="40135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/>
              <a:t>TARDBP:</a:t>
            </a:r>
          </a:p>
          <a:p>
            <a:r>
              <a:rPr lang="ja-JP" altLang="en-US" sz="1400" dirty="0" smtClean="0"/>
              <a:t>TAR DNA binding protein </a:t>
            </a:r>
          </a:p>
          <a:p>
            <a:r>
              <a:rPr lang="ja-JP" altLang="en-US" sz="1400" dirty="0" smtClean="0"/>
              <a:t>[Source:HGNC Symbol;Acc:11571]</a:t>
            </a:r>
            <a:endParaRPr lang="ja-JP" altLang="en-US" sz="1400" dirty="0"/>
          </a:p>
        </p:txBody>
      </p:sp>
      <p:sp>
        <p:nvSpPr>
          <p:cNvPr id="26" name="正方形/長方形 25"/>
          <p:cNvSpPr/>
          <p:nvPr/>
        </p:nvSpPr>
        <p:spPr>
          <a:xfrm>
            <a:off x="4564783" y="331444"/>
            <a:ext cx="35823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/>
              <a:t>FSCN1:</a:t>
            </a:r>
          </a:p>
          <a:p>
            <a:r>
              <a:rPr lang="ja-JP" altLang="en-US" sz="1400" dirty="0" smtClean="0"/>
              <a:t> fascin homolog 1, actin-bundling protein (Strongylocentrotus purpuratus) </a:t>
            </a:r>
          </a:p>
          <a:p>
            <a:r>
              <a:rPr lang="ja-JP" altLang="en-US" sz="1400" dirty="0" smtClean="0"/>
              <a:t>[Source:HGNC Symbol;Acc:11148]</a:t>
            </a:r>
            <a:endParaRPr lang="ja-JP" altLang="en-US" sz="1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8452635" y="331444"/>
            <a:ext cx="36038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/>
              <a:t>ACTR1A:</a:t>
            </a:r>
          </a:p>
          <a:p>
            <a:r>
              <a:rPr lang="ja-JP" altLang="en-US" sz="1400" dirty="0" smtClean="0"/>
              <a:t> ARP1 actin-related protein 1 homolog A, centractin alpha (yeast) </a:t>
            </a:r>
          </a:p>
          <a:p>
            <a:r>
              <a:rPr lang="ja-JP" altLang="en-US" sz="1400" dirty="0" smtClean="0"/>
              <a:t>[Source:HGNC Symbol;Acc:167]</a:t>
            </a:r>
            <a:endParaRPr lang="ja-JP" altLang="en-US" sz="1400" dirty="0"/>
          </a:p>
        </p:txBody>
      </p:sp>
      <p:sp>
        <p:nvSpPr>
          <p:cNvPr id="29" name="フレーム 28"/>
          <p:cNvSpPr/>
          <p:nvPr/>
        </p:nvSpPr>
        <p:spPr>
          <a:xfrm>
            <a:off x="4429658" y="1212957"/>
            <a:ext cx="7689772" cy="2765712"/>
          </a:xfrm>
          <a:prstGeom prst="frame">
            <a:avLst>
              <a:gd name="adj1" fmla="val 4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フレーム 29"/>
          <p:cNvSpPr/>
          <p:nvPr/>
        </p:nvSpPr>
        <p:spPr>
          <a:xfrm>
            <a:off x="4426241" y="4150570"/>
            <a:ext cx="7689772" cy="2651926"/>
          </a:xfrm>
          <a:prstGeom prst="frame">
            <a:avLst>
              <a:gd name="adj1" fmla="val 4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803421" y="12832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クラスター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0803421" y="41283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クラスター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00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952097" y="3244334"/>
            <a:ext cx="20313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dirty="0" smtClean="0"/>
              <a:t>Corr &gt; 0.7  : 153</a:t>
            </a:r>
            <a:r>
              <a:rPr lang="is-IS" altLang="ja-JP" dirty="0"/>
              <a:t>	</a:t>
            </a:r>
            <a:endParaRPr lang="is-IS" altLang="ja-JP" dirty="0" smtClean="0"/>
          </a:p>
          <a:p>
            <a:r>
              <a:rPr lang="is-IS" altLang="ja-JP" dirty="0"/>
              <a:t>Corr &gt; </a:t>
            </a:r>
            <a:r>
              <a:rPr lang="is-IS" altLang="ja-JP" dirty="0" smtClean="0"/>
              <a:t>0.8  </a:t>
            </a:r>
            <a:r>
              <a:rPr lang="is-IS" altLang="ja-JP" dirty="0"/>
              <a:t>: </a:t>
            </a:r>
            <a:r>
              <a:rPr lang="is-IS" altLang="ja-JP" dirty="0" smtClean="0"/>
              <a:t>84</a:t>
            </a:r>
            <a:r>
              <a:rPr lang="is-IS" altLang="ja-JP" dirty="0"/>
              <a:t>	</a:t>
            </a:r>
            <a:endParaRPr lang="is-IS" altLang="ja-JP" dirty="0" smtClean="0"/>
          </a:p>
          <a:p>
            <a:r>
              <a:rPr lang="is-IS" altLang="ja-JP" dirty="0"/>
              <a:t>Corr &gt; </a:t>
            </a:r>
            <a:r>
              <a:rPr lang="is-IS" altLang="ja-JP" dirty="0" smtClean="0"/>
              <a:t>0.9  </a:t>
            </a:r>
            <a:r>
              <a:rPr lang="is-IS" altLang="ja-JP" dirty="0"/>
              <a:t>: </a:t>
            </a:r>
            <a:r>
              <a:rPr lang="is-IS" altLang="ja-JP" dirty="0" smtClean="0"/>
              <a:t>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110891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380</Words>
  <Application>Microsoft Macintosh PowerPoint</Application>
  <PresentationFormat>ワイド画面</PresentationFormat>
  <Paragraphs>139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Yu Gothic</vt:lpstr>
      <vt:lpstr>Yu Gothic Light</vt:lpstr>
      <vt:lpstr>Arial</vt:lpstr>
      <vt:lpstr>ホワイト</vt:lpstr>
      <vt:lpstr>Cheng, Vogel 2016 データ の解析</vt:lpstr>
      <vt:lpstr>PowerPoint プレゼンテーション</vt:lpstr>
      <vt:lpstr>PowerPoint プレゼンテーション</vt:lpstr>
      <vt:lpstr>Cheng, Vogel 2016 データ の解析</vt:lpstr>
      <vt:lpstr>PowerPoint プレゼンテーション</vt:lpstr>
      <vt:lpstr>PowerPoint プレゼンテーション</vt:lpstr>
      <vt:lpstr>Cheng, Vogel 2016 データ の解析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森本心平</dc:creator>
  <cp:lastModifiedBy>森本心平</cp:lastModifiedBy>
  <cp:revision>11</cp:revision>
  <dcterms:created xsi:type="dcterms:W3CDTF">2017-12-27T04:21:04Z</dcterms:created>
  <dcterms:modified xsi:type="dcterms:W3CDTF">2017-12-28T09:38:01Z</dcterms:modified>
</cp:coreProperties>
</file>