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1" r:id="rId3"/>
    <p:sldId id="262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15"/>
    <p:restoredTop sz="94661"/>
  </p:normalViewPr>
  <p:slideViewPr>
    <p:cSldViewPr snapToGrid="0" snapToObjects="1">
      <p:cViewPr>
        <p:scale>
          <a:sx n="117" d="100"/>
          <a:sy n="117" d="100"/>
        </p:scale>
        <p:origin x="-1560" y="-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812B-CFE6-1C49-804A-78FAF1923E6B}" type="datetimeFigureOut">
              <a:rPr kumimoji="1" lang="ja-JP" altLang="en-US" smtClean="0"/>
              <a:t>2017/12/30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8C93-1E7D-CE4A-9154-27A2C532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21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812B-CFE6-1C49-804A-78FAF1923E6B}" type="datetimeFigureOut">
              <a:rPr kumimoji="1" lang="ja-JP" altLang="en-US" smtClean="0"/>
              <a:t>2017/12/30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8C93-1E7D-CE4A-9154-27A2C532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6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812B-CFE6-1C49-804A-78FAF1923E6B}" type="datetimeFigureOut">
              <a:rPr kumimoji="1" lang="ja-JP" altLang="en-US" smtClean="0"/>
              <a:t>2017/12/30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8C93-1E7D-CE4A-9154-27A2C532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3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812B-CFE6-1C49-804A-78FAF1923E6B}" type="datetimeFigureOut">
              <a:rPr kumimoji="1" lang="ja-JP" altLang="en-US" smtClean="0"/>
              <a:t>2017/12/30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8C93-1E7D-CE4A-9154-27A2C532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07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812B-CFE6-1C49-804A-78FAF1923E6B}" type="datetimeFigureOut">
              <a:rPr kumimoji="1" lang="ja-JP" altLang="en-US" smtClean="0"/>
              <a:t>2017/12/30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8C93-1E7D-CE4A-9154-27A2C532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82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812B-CFE6-1C49-804A-78FAF1923E6B}" type="datetimeFigureOut">
              <a:rPr kumimoji="1" lang="ja-JP" altLang="en-US" smtClean="0"/>
              <a:t>2017/12/30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8C93-1E7D-CE4A-9154-27A2C532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60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812B-CFE6-1C49-804A-78FAF1923E6B}" type="datetimeFigureOut">
              <a:rPr kumimoji="1" lang="ja-JP" altLang="en-US" smtClean="0"/>
              <a:t>2017/12/30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8C93-1E7D-CE4A-9154-27A2C532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23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812B-CFE6-1C49-804A-78FAF1923E6B}" type="datetimeFigureOut">
              <a:rPr kumimoji="1" lang="ja-JP" altLang="en-US" smtClean="0"/>
              <a:t>2017/12/30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8C93-1E7D-CE4A-9154-27A2C532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89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812B-CFE6-1C49-804A-78FAF1923E6B}" type="datetimeFigureOut">
              <a:rPr kumimoji="1" lang="ja-JP" altLang="en-US" smtClean="0"/>
              <a:t>2017/12/30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8C93-1E7D-CE4A-9154-27A2C532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812B-CFE6-1C49-804A-78FAF1923E6B}" type="datetimeFigureOut">
              <a:rPr kumimoji="1" lang="ja-JP" altLang="en-US" smtClean="0"/>
              <a:t>2017/12/30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8C93-1E7D-CE4A-9154-27A2C532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80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812B-CFE6-1C49-804A-78FAF1923E6B}" type="datetimeFigureOut">
              <a:rPr kumimoji="1" lang="ja-JP" altLang="en-US" smtClean="0"/>
              <a:t>2017/12/30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8C93-1E7D-CE4A-9154-27A2C532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0812B-CFE6-1C49-804A-78FAF1923E6B}" type="datetimeFigureOut">
              <a:rPr kumimoji="1" lang="ja-JP" altLang="en-US" smtClean="0"/>
              <a:t>2017/12/30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98C93-1E7D-CE4A-9154-27A2C532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4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2387600"/>
          </a:xfrm>
        </p:spPr>
        <p:txBody>
          <a:bodyPr/>
          <a:lstStyle/>
          <a:p>
            <a:r>
              <a:rPr kumimoji="1" lang="en-US" altLang="ja-JP" dirty="0" smtClean="0"/>
              <a:t>Cheng, Vogel 2016 </a:t>
            </a:r>
            <a:r>
              <a:rPr kumimoji="1" lang="ja-JP" altLang="en-US" dirty="0" smtClean="0"/>
              <a:t>データ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の解析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71500" y="3943350"/>
            <a:ext cx="106686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解析</a:t>
            </a:r>
            <a:r>
              <a:rPr lang="ja-JP" altLang="en-US" sz="2400" dirty="0" smtClean="0"/>
              <a:t>手順</a:t>
            </a:r>
            <a:r>
              <a:rPr lang="en-US" altLang="ja-JP" sz="2400" dirty="0" smtClean="0"/>
              <a:t>:</a:t>
            </a:r>
          </a:p>
          <a:p>
            <a:endParaRPr lang="en-US" altLang="ja-JP" sz="2400" dirty="0"/>
          </a:p>
          <a:p>
            <a:r>
              <a:rPr lang="en-US" altLang="ja-JP" sz="2400" dirty="0" smtClean="0"/>
              <a:t>Cheng, 2016 </a:t>
            </a:r>
            <a:r>
              <a:rPr lang="ja-JP" altLang="en-US" sz="2400" dirty="0"/>
              <a:t>データの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2 replicate </a:t>
            </a:r>
            <a:r>
              <a:rPr lang="ja-JP" altLang="en-US" sz="2400" dirty="0"/>
              <a:t>間</a:t>
            </a:r>
            <a:r>
              <a:rPr lang="ja-JP" altLang="en-US" sz="2400" dirty="0" smtClean="0"/>
              <a:t>で遺伝子ごとに</a:t>
            </a:r>
            <a:r>
              <a:rPr lang="en-US" altLang="ja-JP" sz="2400" dirty="0" smtClean="0"/>
              <a:t> mRNA </a:t>
            </a:r>
            <a:r>
              <a:rPr lang="ja-JP" altLang="en-US" sz="2400" dirty="0" smtClean="0"/>
              <a:t>とタンパク質それぞれのピアソン</a:t>
            </a:r>
            <a:r>
              <a:rPr lang="ja-JP" altLang="en-US" sz="2400" dirty="0"/>
              <a:t>相関</a:t>
            </a:r>
            <a:r>
              <a:rPr lang="ja-JP" altLang="en-US" sz="2400" dirty="0" smtClean="0"/>
              <a:t>係数を算出し、一定値</a:t>
            </a:r>
            <a:r>
              <a:rPr lang="ja-JP" altLang="en-US" sz="2400" dirty="0"/>
              <a:t>以上の遺伝子のみを</a:t>
            </a:r>
            <a:r>
              <a:rPr lang="ja-JP" altLang="en-US" sz="2400" dirty="0" smtClean="0"/>
              <a:t>抽出。それらの遺伝子について、</a:t>
            </a:r>
            <a:r>
              <a:rPr lang="en-US" altLang="ja-JP" sz="2400" dirty="0" smtClean="0"/>
              <a:t>replicate </a:t>
            </a:r>
            <a:r>
              <a:rPr lang="ja-JP" altLang="en-US" sz="2400" dirty="0"/>
              <a:t>間の平均値を解析データ</a:t>
            </a:r>
            <a:r>
              <a:rPr lang="ja-JP" altLang="en-US" sz="2400" dirty="0" smtClean="0"/>
              <a:t>として、</a:t>
            </a:r>
            <a:r>
              <a:rPr lang="en-US" altLang="ja-JP" sz="2400" dirty="0" smtClean="0"/>
              <a:t>Selevsek </a:t>
            </a:r>
            <a:r>
              <a:rPr lang="en-US" altLang="ja-JP" sz="2400" dirty="0"/>
              <a:t>data </a:t>
            </a:r>
            <a:r>
              <a:rPr lang="ja-JP" altLang="en-US" sz="2400" dirty="0"/>
              <a:t>と同様に</a:t>
            </a:r>
            <a:r>
              <a:rPr lang="ja-JP" altLang="en-US" sz="2400" dirty="0" smtClean="0"/>
              <a:t>解析。</a:t>
            </a:r>
            <a:endParaRPr lang="en-US" altLang="ja-JP" sz="2400" dirty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438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670901"/>
            <a:ext cx="34575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altLang="ja-JP" dirty="0" smtClean="0"/>
              <a:t>Rep </a:t>
            </a:r>
            <a:r>
              <a:rPr lang="ja-JP" altLang="en-US" dirty="0" smtClean="0"/>
              <a:t>間相関</a:t>
            </a:r>
            <a:r>
              <a:rPr lang="is-IS" altLang="ja-JP" dirty="0" smtClean="0"/>
              <a:t> &gt; 0.7  :  153 genes</a:t>
            </a:r>
          </a:p>
          <a:p>
            <a:endParaRPr lang="is-IS" altLang="ja-JP" dirty="0"/>
          </a:p>
          <a:p>
            <a:r>
              <a:rPr lang="is-IS" altLang="ja-JP" dirty="0" smtClean="0"/>
              <a:t> </a:t>
            </a:r>
            <a:r>
              <a:rPr lang="is-IS" altLang="ja-JP" dirty="0"/>
              <a:t>	</a:t>
            </a:r>
            <a:endParaRPr lang="is-IS" altLang="ja-JP" dirty="0" smtClean="0"/>
          </a:p>
          <a:p>
            <a:endParaRPr lang="is-IS" altLang="ja-JP" dirty="0"/>
          </a:p>
          <a:p>
            <a:endParaRPr lang="is-IS" altLang="ja-JP" dirty="0" smtClean="0"/>
          </a:p>
          <a:p>
            <a:r>
              <a:rPr lang="is-IS" altLang="ja-JP" dirty="0"/>
              <a:t>Rep </a:t>
            </a:r>
            <a:r>
              <a:rPr lang="ja-JP" altLang="en-US" dirty="0"/>
              <a:t>間相関</a:t>
            </a:r>
            <a:r>
              <a:rPr lang="is-IS" altLang="ja-JP" dirty="0"/>
              <a:t> &gt; 0.8  : </a:t>
            </a:r>
            <a:r>
              <a:rPr lang="is-IS" altLang="ja-JP" dirty="0" smtClean="0"/>
              <a:t> 84 genes</a:t>
            </a:r>
            <a:r>
              <a:rPr lang="is-IS" altLang="ja-JP" dirty="0"/>
              <a:t>	</a:t>
            </a:r>
            <a:endParaRPr lang="is-IS" altLang="ja-JP" dirty="0" smtClean="0"/>
          </a:p>
          <a:p>
            <a:endParaRPr lang="is-IS" altLang="ja-JP" dirty="0" smtClean="0"/>
          </a:p>
          <a:p>
            <a:endParaRPr lang="is-IS" altLang="ja-JP" dirty="0"/>
          </a:p>
          <a:p>
            <a:endParaRPr lang="is-IS" altLang="ja-JP" dirty="0" smtClean="0"/>
          </a:p>
          <a:p>
            <a:endParaRPr lang="is-IS" altLang="ja-JP" dirty="0"/>
          </a:p>
          <a:p>
            <a:r>
              <a:rPr lang="is-IS" altLang="ja-JP" dirty="0"/>
              <a:t>Rep </a:t>
            </a:r>
            <a:r>
              <a:rPr lang="ja-JP" altLang="en-US" dirty="0"/>
              <a:t>間相関</a:t>
            </a:r>
            <a:r>
              <a:rPr lang="is-IS" altLang="ja-JP" dirty="0"/>
              <a:t> &gt; 0.9  </a:t>
            </a:r>
            <a:r>
              <a:rPr lang="is-IS" altLang="ja-JP" dirty="0" smtClean="0"/>
              <a:t>:  22 genes</a:t>
            </a:r>
            <a:endParaRPr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25517"/>
              </p:ext>
            </p:extLst>
          </p:nvPr>
        </p:nvGraphicFramePr>
        <p:xfrm>
          <a:off x="5955697" y="1540583"/>
          <a:ext cx="2589991" cy="4855752"/>
        </p:xfrm>
        <a:graphic>
          <a:graphicData uri="http://schemas.openxmlformats.org/drawingml/2006/table">
            <a:tbl>
              <a:tblPr/>
              <a:tblGrid>
                <a:gridCol w="263970"/>
                <a:gridCol w="246370"/>
                <a:gridCol w="1622202"/>
                <a:gridCol w="457449"/>
              </a:tblGrid>
              <a:tr h="231516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Time lag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Cluster ID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description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Rho [FDR]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8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12</a:t>
                      </a:r>
                      <a:endParaRPr lang="en-US" altLang="ja-JP" sz="5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RER1:</a:t>
                      </a:r>
                      <a:b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retention in endoplasmic reticulum sorting receptor 1 </a:t>
                      </a:r>
                      <a:b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</a:t>
                      </a:r>
                      <a:r>
                        <a:rPr lang="en-US" altLang="ja-JP" sz="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Source:HGNC</a:t>
                      </a:r>
                      <a: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 Symbol;Acc:30309]</a:t>
                      </a:r>
                    </a:p>
                    <a:p>
                      <a:pPr algn="l" fontAlgn="t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0.87</a:t>
                      </a:r>
                      <a:br>
                        <a:rPr lang="pt-BR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pt-BR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[0.0030]</a:t>
                      </a:r>
                      <a:endParaRPr lang="pt-BR" sz="5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</a:tr>
              <a:tr h="499588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　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　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KPNA2:</a:t>
                      </a:r>
                      <a:b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altLang="ja-JP" sz="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karyopherin</a:t>
                      </a:r>
                      <a: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 alpha 2 (RAG cohort 1, importin alpha 1) </a:t>
                      </a:r>
                      <a:b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</a:t>
                      </a:r>
                      <a:r>
                        <a:rPr lang="en-US" altLang="ja-JP" sz="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Source:HGNC</a:t>
                      </a:r>
                      <a: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 Symbol;Acc:6395]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　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49958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20</a:t>
                      </a:r>
                      <a:endParaRPr lang="is-IS" sz="5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MISP:</a:t>
                      </a:r>
                      <a:b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mitotic spindle positioning </a:t>
                      </a:r>
                      <a:b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</a:t>
                      </a:r>
                      <a:r>
                        <a:rPr lang="en-US" altLang="ja-JP" sz="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Source:HGNC</a:t>
                      </a:r>
                      <a: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 Symbol;Acc:27000]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0.75</a:t>
                      </a:r>
                      <a:br>
                        <a:rPr lang="pt-BR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pt-BR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[0.0030]</a:t>
                      </a:r>
                    </a:p>
                    <a:p>
                      <a:pPr algn="l" fontAlgn="t"/>
                      <a:endParaRPr lang="pt-BR" sz="5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99588"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KRT18:</a:t>
                      </a:r>
                      <a:b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keratin 18 </a:t>
                      </a:r>
                      <a:b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</a:t>
                      </a:r>
                      <a:r>
                        <a:rPr lang="en-US" altLang="ja-JP" sz="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Source:HGNC</a:t>
                      </a:r>
                      <a: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 Symbol;Acc:6430]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88"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KRT17:</a:t>
                      </a:r>
                      <a:b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keratin 17 </a:t>
                      </a:r>
                      <a:b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</a:t>
                      </a:r>
                      <a:r>
                        <a:rPr lang="en-US" altLang="ja-JP" sz="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Source:HGNC</a:t>
                      </a:r>
                      <a: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 Symbol;Acc:6427]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8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4</a:t>
                      </a:r>
                      <a:endParaRPr lang="is-IS" sz="5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HIST1H2BJ:</a:t>
                      </a:r>
                      <a:b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histone cluster 1, H2bj </a:t>
                      </a:r>
                      <a:b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</a:t>
                      </a:r>
                      <a:r>
                        <a:rPr lang="en-US" altLang="ja-JP" sz="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Source:HGNC</a:t>
                      </a:r>
                      <a: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 Symbol;Acc:4761]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0.56</a:t>
                      </a:r>
                      <a:br>
                        <a:rPr lang="pt-BR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pt-BR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[0.0173]</a:t>
                      </a:r>
                      <a:endParaRPr lang="pt-BR" sz="5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</a:tr>
              <a:tr h="499588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　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　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NMT1:</a:t>
                      </a:r>
                      <a:b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N-</a:t>
                      </a:r>
                      <a:r>
                        <a:rPr lang="en-US" altLang="ja-JP" sz="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myristoyltransferase</a:t>
                      </a:r>
                      <a: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 1 </a:t>
                      </a:r>
                      <a:b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</a:t>
                      </a:r>
                      <a:r>
                        <a:rPr lang="en-US" altLang="ja-JP" sz="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Source:HGNC</a:t>
                      </a:r>
                      <a: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 Symbol;Acc:7857]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　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499588">
                <a:tc>
                  <a:txBody>
                    <a:bodyPr/>
                    <a:lstStyle/>
                    <a:p>
                      <a:pPr algn="l" fontAlgn="t"/>
                      <a:r>
                        <a:rPr lang="is-I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2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2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CMAS:</a:t>
                      </a:r>
                      <a:b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cytidine monophosphate N-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acetylneuraminic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 acid synthetase </a:t>
                      </a:r>
                      <a:b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Source:HGNC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 Symbol;Acc:18290]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0.66</a:t>
                      </a:r>
                      <a:b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[0.0218]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99588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　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　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PDIA6:</a:t>
                      </a:r>
                      <a:b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protein disulfide isomerase family A, member 6 </a:t>
                      </a:r>
                      <a:b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Source:HGNC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 Symbol;Acc:30168]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　</a:t>
                      </a: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944"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5460" marR="5460" marT="546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6233429" y="660632"/>
            <a:ext cx="5579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mRNA-</a:t>
            </a:r>
            <a:r>
              <a:rPr lang="ja-JP" altLang="en-US" dirty="0" smtClean="0"/>
              <a:t>タンパク質間の相関係数が有意なクラスター</a:t>
            </a:r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556552" y="2946684"/>
            <a:ext cx="17688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 smtClean="0"/>
              <a:t>クラスター</a:t>
            </a:r>
            <a:endParaRPr lang="en-US" altLang="ja-JP" dirty="0" smtClean="0"/>
          </a:p>
          <a:p>
            <a:r>
              <a:rPr lang="en-US" altLang="ja-JP" dirty="0" smtClean="0"/>
              <a:t>14</a:t>
            </a:r>
            <a:r>
              <a:rPr lang="ja-JP" altLang="en-US" dirty="0" smtClean="0"/>
              <a:t>遺伝子</a:t>
            </a:r>
            <a:endParaRPr lang="ja-JP" altLang="en-US" dirty="0"/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605032"/>
              </p:ext>
            </p:extLst>
          </p:nvPr>
        </p:nvGraphicFramePr>
        <p:xfrm>
          <a:off x="9027482" y="1540582"/>
          <a:ext cx="2977466" cy="5250015"/>
        </p:xfrm>
        <a:graphic>
          <a:graphicData uri="http://schemas.openxmlformats.org/drawingml/2006/table">
            <a:tbl>
              <a:tblPr/>
              <a:tblGrid>
                <a:gridCol w="298958"/>
                <a:gridCol w="249005"/>
                <a:gridCol w="1921803"/>
                <a:gridCol w="507700"/>
              </a:tblGrid>
              <a:tr h="223284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Time lag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Cluster ID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Gene: description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Rho [FDR]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465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4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MISP:</a:t>
                      </a:r>
                      <a:b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mitotic spindle positioning </a:t>
                      </a:r>
                      <a:b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</a:t>
                      </a:r>
                      <a:r>
                        <a:rPr lang="en-US" altLang="ja-JP" sz="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Source:HGNC</a:t>
                      </a:r>
                      <a: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 Symbol;Acc:27000]</a:t>
                      </a:r>
                    </a:p>
                    <a:p>
                      <a:pPr algn="l" fontAlgn="t"/>
                      <a:endParaRPr lang="en-US" sz="500" b="0" i="0" u="none" strike="noStrike" dirty="0" smtClean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  <a:p>
                      <a:pPr algn="l" fontAlgn="t"/>
                      <a:endParaRPr lang="en-US" sz="500" b="0" i="0" u="none" strike="noStrike" dirty="0" smtClean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0.75</a:t>
                      </a:r>
                      <a:br>
                        <a:rPr lang="pt-BR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pt-BR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[0.0117]</a:t>
                      </a:r>
                      <a:endParaRPr lang="pt-BR" sz="5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</a:tr>
              <a:tr h="356523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　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　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KRT18:</a:t>
                      </a:r>
                      <a:b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keratin 18 </a:t>
                      </a:r>
                      <a:b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</a:t>
                      </a:r>
                      <a:r>
                        <a:rPr lang="en-US" altLang="ja-JP" sz="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Source:HGNC</a:t>
                      </a:r>
                      <a: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 Symbol;Acc:6430]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　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356523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6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HIST1H2BJ:</a:t>
                      </a:r>
                      <a:b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histone cluster 1, H2bj </a:t>
                      </a:r>
                      <a:b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</a:t>
                      </a:r>
                      <a:r>
                        <a:rPr lang="en-US" altLang="ja-JP" sz="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Source:HGNC</a:t>
                      </a:r>
                      <a: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 Symbol;Acc:4761]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0.56</a:t>
                      </a:r>
                      <a:br>
                        <a:rPr lang="pt-BR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pt-BR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[0.0117]</a:t>
                      </a:r>
                      <a:endParaRPr lang="pt-BR" sz="5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56523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　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　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NMT1:</a:t>
                      </a:r>
                      <a:b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N-</a:t>
                      </a:r>
                      <a:r>
                        <a:rPr lang="en-US" altLang="ja-JP" sz="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myristoyltransferase</a:t>
                      </a:r>
                      <a: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 1 </a:t>
                      </a:r>
                      <a:b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</a:t>
                      </a:r>
                      <a:r>
                        <a:rPr lang="en-US" altLang="ja-JP" sz="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Source:HGNC</a:t>
                      </a:r>
                      <a:r>
                        <a:rPr lang="en-US" altLang="ja-JP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 Symbol;Acc:7857]</a:t>
                      </a:r>
                    </a:p>
                    <a:p>
                      <a:pPr algn="l" fontAlgn="t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　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523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1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1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FHL2: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four and a half LIM domains 2 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[Source:HGNC Symbol;Acc:3703]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0.68</a:t>
                      </a:r>
                      <a:b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[0.0117]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</a:tr>
              <a:tr h="356523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　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　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COL5A1:</a:t>
                      </a:r>
                      <a:b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collagen, type V, alpha 1 </a:t>
                      </a:r>
                      <a:b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Source:HGNC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 Symbol;Acc:2209]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　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356523">
                <a:tc>
                  <a:txBody>
                    <a:bodyPr/>
                    <a:lstStyle/>
                    <a:p>
                      <a:pPr algn="l" fontAlgn="t"/>
                      <a:r>
                        <a:rPr lang="is-I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2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7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NUCB2: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nucleobindin 2 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[Source:HGNC Symbol;Acc:8044]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0.66</a:t>
                      </a:r>
                      <a:b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[0.0001]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56523"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GSS:</a:t>
                      </a:r>
                      <a:b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glutathione synthetase </a:t>
                      </a:r>
                      <a:b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Source:HGNC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 Symbol;Acc:4624]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6523"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ACTR3: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ARP3 actin-related protein 3 homolog (yeast) 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[Source:HGNC Symbol;Acc:170]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6523"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SEPT7: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septin 7 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[Source:HGNC Symbol;Acc:1717]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6523"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PDIA6: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protein disulfide isomerase family A, member 6 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[Source:HGNC Symbol;Acc:30168]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6523"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FTH1:</a:t>
                      </a:r>
                      <a:b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ferritin, heavy polypeptide 1 </a:t>
                      </a:r>
                      <a:b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Source:HGNC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 Symbol;Acc:3976]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6523"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FLNA: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filamin A, alpha 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[Source:HGNC Symbol;Acc:3754]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2465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　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　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CAPZA2:</a:t>
                      </a:r>
                      <a:b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capping protein (actin filament) muscle Z-line, alpha 2 </a:t>
                      </a:r>
                      <a:b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</a:b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[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Source:HGNC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 Symbol;Acc:1490]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　</a:t>
                      </a:r>
                    </a:p>
                  </a:txBody>
                  <a:tcPr marL="4990" marR="4990" marT="49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正方形/長方形 12"/>
          <p:cNvSpPr/>
          <p:nvPr/>
        </p:nvSpPr>
        <p:spPr>
          <a:xfrm>
            <a:off x="3556552" y="4723290"/>
            <a:ext cx="1768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(</a:t>
            </a:r>
            <a:r>
              <a:rPr lang="ja-JP" altLang="en-US" dirty="0" smtClean="0"/>
              <a:t>未解析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3708952" y="1708244"/>
            <a:ext cx="17688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 smtClean="0"/>
              <a:t>クラスター</a:t>
            </a:r>
            <a:endParaRPr lang="en-US" altLang="ja-JP" dirty="0" smtClean="0"/>
          </a:p>
          <a:p>
            <a:r>
              <a:rPr lang="en-US" altLang="ja-JP" dirty="0"/>
              <a:t>9</a:t>
            </a:r>
            <a:r>
              <a:rPr lang="ja-JP" altLang="en-US" dirty="0" smtClean="0"/>
              <a:t>遺伝子</a:t>
            </a:r>
            <a:endParaRPr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6347590" y="1127082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ja-JP" dirty="0"/>
              <a:t>Rep </a:t>
            </a:r>
            <a:r>
              <a:rPr lang="ja-JP" altLang="en-US" dirty="0"/>
              <a:t>間相関</a:t>
            </a:r>
            <a:r>
              <a:rPr lang="is-IS" altLang="ja-JP" dirty="0"/>
              <a:t> &gt; 0.7</a:t>
            </a:r>
            <a:endParaRPr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9445184" y="1127082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ja-JP" dirty="0"/>
              <a:t>Rep </a:t>
            </a:r>
            <a:r>
              <a:rPr lang="ja-JP" altLang="en-US" dirty="0"/>
              <a:t>間相関</a:t>
            </a:r>
            <a:r>
              <a:rPr lang="is-IS" altLang="ja-JP" dirty="0"/>
              <a:t> &gt; 0.8</a:t>
            </a:r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3568746" y="1030825"/>
            <a:ext cx="18769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信頼性が大きい</a:t>
            </a:r>
            <a:endParaRPr lang="en-US" altLang="ja-JP" dirty="0" smtClean="0"/>
          </a:p>
          <a:p>
            <a:r>
              <a:rPr lang="ja-JP" altLang="en-US" dirty="0" smtClean="0"/>
              <a:t>クラスター</a:t>
            </a:r>
            <a:endParaRPr lang="ja-JP" altLang="en-US" dirty="0"/>
          </a:p>
        </p:txBody>
      </p:sp>
      <p:cxnSp>
        <p:nvCxnSpPr>
          <p:cNvPr id="19" name="直線コネクタ 18"/>
          <p:cNvCxnSpPr/>
          <p:nvPr/>
        </p:nvCxnSpPr>
        <p:spPr>
          <a:xfrm>
            <a:off x="6003823" y="1080315"/>
            <a:ext cx="5856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3556552" y="1629030"/>
            <a:ext cx="2098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44970" y="1056449"/>
            <a:ext cx="3302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Replicate </a:t>
            </a:r>
            <a:r>
              <a:rPr lang="ja-JP" altLang="en-US" dirty="0" smtClean="0"/>
              <a:t>間の再現性が大きい遺伝子</a:t>
            </a:r>
            <a:endParaRPr lang="ja-JP" altLang="en-US" dirty="0"/>
          </a:p>
        </p:txBody>
      </p:sp>
      <p:cxnSp>
        <p:nvCxnSpPr>
          <p:cNvPr id="23" name="直線コネクタ 22"/>
          <p:cNvCxnSpPr/>
          <p:nvPr/>
        </p:nvCxnSpPr>
        <p:spPr>
          <a:xfrm flipV="1">
            <a:off x="44970" y="1631324"/>
            <a:ext cx="3347383" cy="27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V="1">
            <a:off x="0" y="5099112"/>
            <a:ext cx="3347383" cy="27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3544210" y="5097001"/>
            <a:ext cx="2098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24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8304"/>
            <a:ext cx="3050697" cy="190668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1617"/>
            <a:ext cx="3050697" cy="1906686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161954" y="1155999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RER1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1954" y="3062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KPNA2</a:t>
            </a:r>
            <a:endParaRPr kumimoji="1" lang="ja-JP" altLang="en-US" dirty="0"/>
          </a:p>
        </p:txBody>
      </p:sp>
      <p:grpSp>
        <p:nvGrpSpPr>
          <p:cNvPr id="27" name="図形グループ 26"/>
          <p:cNvGrpSpPr/>
          <p:nvPr/>
        </p:nvGrpSpPr>
        <p:grpSpPr>
          <a:xfrm>
            <a:off x="2867776" y="1140096"/>
            <a:ext cx="3058975" cy="5728609"/>
            <a:chOff x="5757221" y="698499"/>
            <a:chExt cx="3058975" cy="5728609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7221" y="698499"/>
              <a:ext cx="3050697" cy="1906686"/>
            </a:xfrm>
            <a:prstGeom prst="rect">
              <a:avLst/>
            </a:prstGeom>
          </p:spPr>
        </p:pic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7221" y="2605185"/>
              <a:ext cx="3058975" cy="1911859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7221" y="4515248"/>
              <a:ext cx="3058975" cy="1911860"/>
            </a:xfrm>
            <a:prstGeom prst="rect">
              <a:avLst/>
            </a:prstGeom>
          </p:spPr>
        </p:pic>
        <p:sp>
          <p:nvSpPr>
            <p:cNvPr id="18" name="テキスト ボックス 17"/>
            <p:cNvSpPr txBox="1"/>
            <p:nvPr/>
          </p:nvSpPr>
          <p:spPr>
            <a:xfrm>
              <a:off x="5916076" y="765108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MISP</a:t>
              </a:r>
              <a:endParaRPr kumimoji="1" lang="ja-JP" altLang="en-US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5895274" y="2670131"/>
              <a:ext cx="901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KRT18</a:t>
              </a:r>
              <a:endParaRPr kumimoji="1" lang="ja-JP" altLang="en-US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5895273" y="4576817"/>
              <a:ext cx="901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KRT17</a:t>
              </a:r>
              <a:endParaRPr kumimoji="1" lang="ja-JP" altLang="en-US" dirty="0"/>
            </a:p>
          </p:txBody>
        </p:sp>
      </p:grpSp>
      <p:sp>
        <p:nvSpPr>
          <p:cNvPr id="24" name="正方形/長方形 23"/>
          <p:cNvSpPr/>
          <p:nvPr/>
        </p:nvSpPr>
        <p:spPr>
          <a:xfrm>
            <a:off x="75690" y="567361"/>
            <a:ext cx="27927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ja-JP" sz="800" dirty="0" smtClean="0">
                <a:solidFill>
                  <a:srgbClr val="000000"/>
                </a:solidFill>
                <a:latin typeface="Yu Gothic" charset="-128"/>
              </a:rPr>
              <a:t>Time </a:t>
            </a:r>
            <a:r>
              <a:rPr lang="pt-BR" altLang="ja-JP" sz="800" dirty="0" err="1" smtClean="0">
                <a:solidFill>
                  <a:srgbClr val="000000"/>
                </a:solidFill>
                <a:latin typeface="Yu Gothic" charset="-128"/>
              </a:rPr>
              <a:t>lag</a:t>
            </a:r>
            <a:r>
              <a:rPr lang="pt-BR" altLang="ja-JP" sz="800" dirty="0" smtClean="0">
                <a:solidFill>
                  <a:srgbClr val="000000"/>
                </a:solidFill>
                <a:latin typeface="Yu Gothic" charset="-128"/>
              </a:rPr>
              <a:t> = 0</a:t>
            </a:r>
          </a:p>
          <a:p>
            <a:r>
              <a:rPr lang="pt-BR" altLang="ja-JP" sz="800" dirty="0" err="1" smtClean="0">
                <a:solidFill>
                  <a:srgbClr val="000000"/>
                </a:solidFill>
                <a:latin typeface="Yu Gothic" charset="-128"/>
              </a:rPr>
              <a:t>Rho</a:t>
            </a:r>
            <a:r>
              <a:rPr lang="pt-BR" altLang="ja-JP" sz="800" dirty="0" smtClean="0">
                <a:solidFill>
                  <a:srgbClr val="000000"/>
                </a:solidFill>
                <a:latin typeface="Yu Gothic" charset="-128"/>
              </a:rPr>
              <a:t> = 0.87</a:t>
            </a:r>
            <a:r>
              <a:rPr lang="pt-BR" altLang="ja-JP" sz="800" dirty="0">
                <a:solidFill>
                  <a:srgbClr val="000000"/>
                </a:solidFill>
                <a:latin typeface="Yu Gothic" charset="-128"/>
              </a:rPr>
              <a:t/>
            </a:r>
            <a:br>
              <a:rPr lang="pt-BR" altLang="ja-JP" sz="800" dirty="0">
                <a:solidFill>
                  <a:srgbClr val="000000"/>
                </a:solidFill>
                <a:latin typeface="Yu Gothic" charset="-128"/>
              </a:rPr>
            </a:br>
            <a:r>
              <a:rPr lang="pt-BR" altLang="ja-JP" sz="800" dirty="0" smtClean="0">
                <a:solidFill>
                  <a:srgbClr val="000000"/>
                </a:solidFill>
                <a:latin typeface="Yu Gothic" charset="-128"/>
              </a:rPr>
              <a:t>FDR = 0.0030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955" y="1161060"/>
            <a:ext cx="3050697" cy="190668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955" y="3067745"/>
            <a:ext cx="3050697" cy="1906686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5898909" y="122544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HIST</a:t>
            </a:r>
            <a:r>
              <a:rPr kumimoji="1" lang="en-US" altLang="ja-JP" dirty="0" smtClean="0"/>
              <a:t>1H2BJ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919174" y="3112053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NMT1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5736955" y="517401"/>
            <a:ext cx="27927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ja-JP" sz="800" dirty="0" smtClean="0">
                <a:solidFill>
                  <a:srgbClr val="000000"/>
                </a:solidFill>
                <a:latin typeface="Yu Gothic" charset="-128"/>
              </a:rPr>
              <a:t>Time </a:t>
            </a:r>
            <a:r>
              <a:rPr lang="pt-BR" altLang="ja-JP" sz="800" dirty="0" err="1" smtClean="0">
                <a:solidFill>
                  <a:srgbClr val="000000"/>
                </a:solidFill>
                <a:latin typeface="Yu Gothic" charset="-128"/>
              </a:rPr>
              <a:t>lag</a:t>
            </a:r>
            <a:r>
              <a:rPr lang="pt-BR" altLang="ja-JP" sz="800" dirty="0" smtClean="0">
                <a:solidFill>
                  <a:srgbClr val="000000"/>
                </a:solidFill>
                <a:latin typeface="Yu Gothic" charset="-128"/>
              </a:rPr>
              <a:t> = 0</a:t>
            </a:r>
          </a:p>
          <a:p>
            <a:r>
              <a:rPr lang="pt-BR" altLang="ja-JP" sz="800" dirty="0" err="1" smtClean="0">
                <a:solidFill>
                  <a:srgbClr val="000000"/>
                </a:solidFill>
                <a:latin typeface="Yu Gothic" charset="-128"/>
              </a:rPr>
              <a:t>Rho</a:t>
            </a:r>
            <a:r>
              <a:rPr lang="pt-BR" altLang="ja-JP" sz="800" dirty="0" smtClean="0">
                <a:solidFill>
                  <a:srgbClr val="000000"/>
                </a:solidFill>
                <a:latin typeface="Yu Gothic" charset="-128"/>
              </a:rPr>
              <a:t> = 0.56</a:t>
            </a:r>
            <a:r>
              <a:rPr lang="pt-BR" altLang="ja-JP" sz="800" dirty="0">
                <a:solidFill>
                  <a:srgbClr val="000000"/>
                </a:solidFill>
                <a:latin typeface="Yu Gothic" charset="-128"/>
              </a:rPr>
              <a:t/>
            </a:r>
            <a:br>
              <a:rPr lang="pt-BR" altLang="ja-JP" sz="800" dirty="0">
                <a:solidFill>
                  <a:srgbClr val="000000"/>
                </a:solidFill>
                <a:latin typeface="Yu Gothic" charset="-128"/>
              </a:rPr>
            </a:br>
            <a:r>
              <a:rPr lang="pt-BR" altLang="ja-JP" sz="800" dirty="0" smtClean="0">
                <a:solidFill>
                  <a:srgbClr val="000000"/>
                </a:solidFill>
                <a:latin typeface="Yu Gothic" charset="-128"/>
              </a:rPr>
              <a:t>FDR = 0.0173</a:t>
            </a:r>
            <a:endParaRPr lang="ja-JP" altLang="en-US" dirty="0"/>
          </a:p>
        </p:txBody>
      </p:sp>
      <p:grpSp>
        <p:nvGrpSpPr>
          <p:cNvPr id="28" name="図形グループ 27"/>
          <p:cNvGrpSpPr/>
          <p:nvPr/>
        </p:nvGrpSpPr>
        <p:grpSpPr>
          <a:xfrm>
            <a:off x="8625699" y="1175445"/>
            <a:ext cx="3052203" cy="3801787"/>
            <a:chOff x="8625699" y="845663"/>
            <a:chExt cx="3052203" cy="3801787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5699" y="845663"/>
              <a:ext cx="3052203" cy="1907627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4458" y="2751547"/>
              <a:ext cx="3033444" cy="1895903"/>
            </a:xfrm>
            <a:prstGeom prst="rect">
              <a:avLst/>
            </a:prstGeom>
          </p:spPr>
        </p:pic>
        <p:sp>
          <p:nvSpPr>
            <p:cNvPr id="21" name="テキスト ボックス 20"/>
            <p:cNvSpPr txBox="1"/>
            <p:nvPr/>
          </p:nvSpPr>
          <p:spPr>
            <a:xfrm>
              <a:off x="8787653" y="922640"/>
              <a:ext cx="846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CMAS</a:t>
              </a:r>
              <a:endParaRPr kumimoji="1" lang="ja-JP" altLang="en-US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8787652" y="2825579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PDIA6</a:t>
              </a:r>
              <a:endParaRPr kumimoji="1" lang="ja-JP" altLang="en-US" dirty="0"/>
            </a:p>
          </p:txBody>
        </p:sp>
      </p:grpSp>
      <p:sp>
        <p:nvSpPr>
          <p:cNvPr id="30" name="正方形/長方形 29"/>
          <p:cNvSpPr/>
          <p:nvPr/>
        </p:nvSpPr>
        <p:spPr>
          <a:xfrm>
            <a:off x="2867776" y="518855"/>
            <a:ext cx="27927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ja-JP" sz="800" dirty="0" smtClean="0">
                <a:solidFill>
                  <a:srgbClr val="000000"/>
                </a:solidFill>
                <a:latin typeface="Yu Gothic" charset="-128"/>
              </a:rPr>
              <a:t>Time </a:t>
            </a:r>
            <a:r>
              <a:rPr lang="pt-BR" altLang="ja-JP" sz="800" dirty="0" err="1" smtClean="0">
                <a:solidFill>
                  <a:srgbClr val="000000"/>
                </a:solidFill>
                <a:latin typeface="Yu Gothic" charset="-128"/>
              </a:rPr>
              <a:t>lag</a:t>
            </a:r>
            <a:r>
              <a:rPr lang="pt-BR" altLang="ja-JP" sz="800" dirty="0" smtClean="0">
                <a:solidFill>
                  <a:srgbClr val="000000"/>
                </a:solidFill>
                <a:latin typeface="Yu Gothic" charset="-128"/>
              </a:rPr>
              <a:t> = 0</a:t>
            </a:r>
          </a:p>
          <a:p>
            <a:r>
              <a:rPr lang="pt-BR" altLang="ja-JP" sz="800" dirty="0" err="1" smtClean="0">
                <a:solidFill>
                  <a:srgbClr val="000000"/>
                </a:solidFill>
                <a:latin typeface="Yu Gothic" charset="-128"/>
              </a:rPr>
              <a:t>Rho</a:t>
            </a:r>
            <a:r>
              <a:rPr lang="pt-BR" altLang="ja-JP" sz="800" dirty="0" smtClean="0">
                <a:solidFill>
                  <a:srgbClr val="000000"/>
                </a:solidFill>
                <a:latin typeface="Yu Gothic" charset="-128"/>
              </a:rPr>
              <a:t> = 0.75</a:t>
            </a:r>
            <a:r>
              <a:rPr lang="pt-BR" altLang="ja-JP" sz="800" dirty="0">
                <a:solidFill>
                  <a:srgbClr val="000000"/>
                </a:solidFill>
                <a:latin typeface="Yu Gothic" charset="-128"/>
              </a:rPr>
              <a:t/>
            </a:r>
            <a:br>
              <a:rPr lang="pt-BR" altLang="ja-JP" sz="800" dirty="0">
                <a:solidFill>
                  <a:srgbClr val="000000"/>
                </a:solidFill>
                <a:latin typeface="Yu Gothic" charset="-128"/>
              </a:rPr>
            </a:br>
            <a:r>
              <a:rPr lang="pt-BR" altLang="ja-JP" sz="800" dirty="0" smtClean="0">
                <a:solidFill>
                  <a:srgbClr val="000000"/>
                </a:solidFill>
                <a:latin typeface="Yu Gothic" charset="-128"/>
              </a:rPr>
              <a:t>FDR = 0.0030</a:t>
            </a:r>
            <a:endParaRPr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8707125" y="489198"/>
            <a:ext cx="27927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ja-JP" sz="800" dirty="0" smtClean="0">
                <a:solidFill>
                  <a:srgbClr val="000000"/>
                </a:solidFill>
                <a:latin typeface="Yu Gothic" charset="-128"/>
              </a:rPr>
              <a:t>Time </a:t>
            </a:r>
            <a:r>
              <a:rPr lang="pt-BR" altLang="ja-JP" sz="800" dirty="0" err="1" smtClean="0">
                <a:solidFill>
                  <a:srgbClr val="000000"/>
                </a:solidFill>
                <a:latin typeface="Yu Gothic" charset="-128"/>
              </a:rPr>
              <a:t>lag</a:t>
            </a:r>
            <a:r>
              <a:rPr lang="pt-BR" altLang="ja-JP" sz="800" dirty="0" smtClean="0">
                <a:solidFill>
                  <a:srgbClr val="000000"/>
                </a:solidFill>
                <a:latin typeface="Yu Gothic" charset="-128"/>
              </a:rPr>
              <a:t> = 2</a:t>
            </a:r>
          </a:p>
          <a:p>
            <a:r>
              <a:rPr lang="pt-BR" altLang="ja-JP" sz="800" dirty="0" err="1" smtClean="0">
                <a:solidFill>
                  <a:srgbClr val="000000"/>
                </a:solidFill>
                <a:latin typeface="Yu Gothic" charset="-128"/>
              </a:rPr>
              <a:t>Rho</a:t>
            </a:r>
            <a:r>
              <a:rPr lang="pt-BR" altLang="ja-JP" sz="800" dirty="0" smtClean="0">
                <a:solidFill>
                  <a:srgbClr val="000000"/>
                </a:solidFill>
                <a:latin typeface="Yu Gothic" charset="-128"/>
              </a:rPr>
              <a:t> = 0.66</a:t>
            </a:r>
            <a:r>
              <a:rPr lang="pt-BR" altLang="ja-JP" sz="800" dirty="0">
                <a:solidFill>
                  <a:srgbClr val="000000"/>
                </a:solidFill>
                <a:latin typeface="Yu Gothic" charset="-128"/>
              </a:rPr>
              <a:t/>
            </a:r>
            <a:br>
              <a:rPr lang="pt-BR" altLang="ja-JP" sz="800" dirty="0">
                <a:solidFill>
                  <a:srgbClr val="000000"/>
                </a:solidFill>
                <a:latin typeface="Yu Gothic" charset="-128"/>
              </a:rPr>
            </a:br>
            <a:r>
              <a:rPr lang="pt-BR" altLang="ja-JP" sz="800" dirty="0" smtClean="0">
                <a:solidFill>
                  <a:srgbClr val="000000"/>
                </a:solidFill>
                <a:latin typeface="Yu Gothic" charset="-128"/>
              </a:rPr>
              <a:t>FDR = 0.0218</a:t>
            </a:r>
            <a:endParaRPr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75690" y="1029026"/>
            <a:ext cx="2792086" cy="4008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2939851" y="1029026"/>
            <a:ext cx="2802139" cy="5828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5795409" y="1039731"/>
            <a:ext cx="2802139" cy="399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8670604" y="1028445"/>
            <a:ext cx="2802139" cy="399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5690" y="15180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Cluster 1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867776" y="11986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Cluster 2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670704" y="121829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Cluster 4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889355" y="12118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Cluster 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48949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248</Words>
  <Application>Microsoft Macintosh PowerPoint</Application>
  <PresentationFormat>ワイド画面</PresentationFormat>
  <Paragraphs>123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Yu Gothic</vt:lpstr>
      <vt:lpstr>Yu Gothic Light</vt:lpstr>
      <vt:lpstr>Arial</vt:lpstr>
      <vt:lpstr>ホワイト</vt:lpstr>
      <vt:lpstr>Cheng, Vogel 2016 データ の解析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森本心平</dc:creator>
  <cp:lastModifiedBy>森本心平</cp:lastModifiedBy>
  <cp:revision>40</cp:revision>
  <dcterms:created xsi:type="dcterms:W3CDTF">2017-12-27T04:21:04Z</dcterms:created>
  <dcterms:modified xsi:type="dcterms:W3CDTF">2017-12-30T00:55:14Z</dcterms:modified>
</cp:coreProperties>
</file>