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1" r:id="rId3"/>
    <p:sldId id="273" r:id="rId4"/>
    <p:sldId id="272" r:id="rId5"/>
    <p:sldId id="266" r:id="rId6"/>
    <p:sldId id="271" r:id="rId7"/>
    <p:sldId id="274" r:id="rId8"/>
    <p:sldId id="275" r:id="rId9"/>
    <p:sldId id="276" r:id="rId10"/>
  </p:sldIdLst>
  <p:sldSz cx="12192000" cy="9144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C887C54C-339A-6A41-9FD4-46EFC87453FD}">
          <p14:sldIdLst>
            <p14:sldId id="256"/>
            <p14:sldId id="261"/>
            <p14:sldId id="273"/>
            <p14:sldId id="272"/>
            <p14:sldId id="266"/>
            <p14:sldId id="271"/>
            <p14:sldId id="274"/>
            <p14:sldId id="275"/>
            <p14:sldId id="2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スタイル (中間)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804"/>
    <p:restoredTop sz="94746"/>
  </p:normalViewPr>
  <p:slideViewPr>
    <p:cSldViewPr>
      <p:cViewPr>
        <p:scale>
          <a:sx n="64" d="100"/>
          <a:sy n="64" d="100"/>
        </p:scale>
        <p:origin x="832" y="296"/>
      </p:cViewPr>
      <p:guideLst>
        <p:guide orient="horz" pos="288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04EED9-BDC7-4030-AD79-D484B3A17789}" type="datetimeFigureOut">
              <a:rPr kumimoji="1" lang="ja-JP" altLang="en-US" smtClean="0"/>
              <a:t>2016/8/21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1996AB-B44B-4BE1-94EE-B711F780EA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0111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14400" y="2840569"/>
            <a:ext cx="10363200" cy="1960033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828800" y="5181600"/>
            <a:ext cx="85344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8128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25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38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512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640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768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6896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024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7FBF-7889-4F60-8DE1-95374BD42EAB}" type="datetimeFigureOut">
              <a:rPr kumimoji="1" lang="ja-JP" altLang="en-US" smtClean="0"/>
              <a:t>2016/8/21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774A4-D90F-406F-A702-5B1F46D2CD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7FBF-7889-4F60-8DE1-95374BD42EAB}" type="datetimeFigureOut">
              <a:rPr kumimoji="1" lang="ja-JP" altLang="en-US" smtClean="0"/>
              <a:t>2016/8/21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774A4-D90F-406F-A702-5B1F46D2CD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839200" y="366186"/>
            <a:ext cx="2743200" cy="7802033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609600" y="366186"/>
            <a:ext cx="8026400" cy="7802033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7FBF-7889-4F60-8DE1-95374BD42EAB}" type="datetimeFigureOut">
              <a:rPr kumimoji="1" lang="ja-JP" altLang="en-US" smtClean="0"/>
              <a:t>2016/8/21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774A4-D90F-406F-A702-5B1F46D2CD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7FBF-7889-4F60-8DE1-95374BD42EAB}" type="datetimeFigureOut">
              <a:rPr kumimoji="1" lang="ja-JP" altLang="en-US" smtClean="0"/>
              <a:t>2016/8/21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774A4-D90F-406F-A702-5B1F46D2CD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084" y="5875867"/>
            <a:ext cx="10363200" cy="1816100"/>
          </a:xfrm>
        </p:spPr>
        <p:txBody>
          <a:bodyPr anchor="t"/>
          <a:lstStyle>
            <a:lvl1pPr algn="l">
              <a:defRPr sz="7111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963084" y="3875619"/>
            <a:ext cx="10363200" cy="2000249"/>
          </a:xfrm>
        </p:spPr>
        <p:txBody>
          <a:bodyPr anchor="b"/>
          <a:lstStyle>
            <a:lvl1pPr marL="0" indent="0">
              <a:buNone/>
              <a:defRPr sz="3556">
                <a:solidFill>
                  <a:schemeClr val="tx1">
                    <a:tint val="75000"/>
                  </a:schemeClr>
                </a:solidFill>
              </a:defRPr>
            </a:lvl1pPr>
            <a:lvl2pPr marL="81281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7FBF-7889-4F60-8DE1-95374BD42EAB}" type="datetimeFigureOut">
              <a:rPr kumimoji="1" lang="ja-JP" altLang="en-US" smtClean="0"/>
              <a:t>2016/8/21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774A4-D90F-406F-A702-5B1F46D2CD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609600" y="2133602"/>
            <a:ext cx="5384800" cy="6034617"/>
          </a:xfrm>
        </p:spPr>
        <p:txBody>
          <a:bodyPr/>
          <a:lstStyle>
            <a:lvl1pPr>
              <a:defRPr sz="4978"/>
            </a:lvl1pPr>
            <a:lvl2pPr>
              <a:defRPr sz="4267"/>
            </a:lvl2pPr>
            <a:lvl3pPr>
              <a:defRPr sz="3556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6197600" y="2133602"/>
            <a:ext cx="5384800" cy="6034617"/>
          </a:xfrm>
        </p:spPr>
        <p:txBody>
          <a:bodyPr/>
          <a:lstStyle>
            <a:lvl1pPr>
              <a:defRPr sz="4978"/>
            </a:lvl1pPr>
            <a:lvl2pPr>
              <a:defRPr sz="4267"/>
            </a:lvl2pPr>
            <a:lvl3pPr>
              <a:defRPr sz="3556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7FBF-7889-4F60-8DE1-95374BD42EAB}" type="datetimeFigureOut">
              <a:rPr kumimoji="1" lang="ja-JP" altLang="en-US" smtClean="0"/>
              <a:t>2016/8/21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774A4-D90F-406F-A702-5B1F46D2CD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609601" y="2046817"/>
            <a:ext cx="5386917" cy="853016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609601" y="2899833"/>
            <a:ext cx="5386917" cy="5268384"/>
          </a:xfrm>
        </p:spPr>
        <p:txBody>
          <a:bodyPr/>
          <a:lstStyle>
            <a:lvl1pPr>
              <a:defRPr sz="4267"/>
            </a:lvl1pPr>
            <a:lvl2pPr>
              <a:defRPr sz="3556"/>
            </a:lvl2pPr>
            <a:lvl3pPr>
              <a:defRPr sz="3200"/>
            </a:lvl3pPr>
            <a:lvl4pPr>
              <a:defRPr sz="2844"/>
            </a:lvl4pPr>
            <a:lvl5pPr>
              <a:defRPr sz="2844"/>
            </a:lvl5pPr>
            <a:lvl6pPr>
              <a:defRPr sz="2844"/>
            </a:lvl6pPr>
            <a:lvl7pPr>
              <a:defRPr sz="2844"/>
            </a:lvl7pPr>
            <a:lvl8pPr>
              <a:defRPr sz="2844"/>
            </a:lvl8pPr>
            <a:lvl9pPr>
              <a:defRPr sz="2844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193368" y="2046817"/>
            <a:ext cx="5389033" cy="853016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6193368" y="2899833"/>
            <a:ext cx="5389033" cy="5268384"/>
          </a:xfrm>
        </p:spPr>
        <p:txBody>
          <a:bodyPr/>
          <a:lstStyle>
            <a:lvl1pPr>
              <a:defRPr sz="4267"/>
            </a:lvl1pPr>
            <a:lvl2pPr>
              <a:defRPr sz="3556"/>
            </a:lvl2pPr>
            <a:lvl3pPr>
              <a:defRPr sz="3200"/>
            </a:lvl3pPr>
            <a:lvl4pPr>
              <a:defRPr sz="2844"/>
            </a:lvl4pPr>
            <a:lvl5pPr>
              <a:defRPr sz="2844"/>
            </a:lvl5pPr>
            <a:lvl6pPr>
              <a:defRPr sz="2844"/>
            </a:lvl6pPr>
            <a:lvl7pPr>
              <a:defRPr sz="2844"/>
            </a:lvl7pPr>
            <a:lvl8pPr>
              <a:defRPr sz="2844"/>
            </a:lvl8pPr>
            <a:lvl9pPr>
              <a:defRPr sz="2844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7FBF-7889-4F60-8DE1-95374BD42EAB}" type="datetimeFigureOut">
              <a:rPr kumimoji="1" lang="ja-JP" altLang="en-US" smtClean="0"/>
              <a:t>2016/8/21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774A4-D90F-406F-A702-5B1F46D2CD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7FBF-7889-4F60-8DE1-95374BD42EAB}" type="datetimeFigureOut">
              <a:rPr kumimoji="1" lang="ja-JP" altLang="en-US" smtClean="0"/>
              <a:t>2016/8/21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774A4-D90F-406F-A702-5B1F46D2CD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7FBF-7889-4F60-8DE1-95374BD42EAB}" type="datetimeFigureOut">
              <a:rPr kumimoji="1" lang="ja-JP" altLang="en-US" smtClean="0"/>
              <a:t>2016/8/21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774A4-D90F-406F-A702-5B1F46D2CD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1" y="364067"/>
            <a:ext cx="4011084" cy="1549400"/>
          </a:xfrm>
        </p:spPr>
        <p:txBody>
          <a:bodyPr anchor="b"/>
          <a:lstStyle>
            <a:lvl1pPr algn="l">
              <a:defRPr sz="3556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766733" y="364068"/>
            <a:ext cx="6815668" cy="7804151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7"/>
            </a:lvl3pPr>
            <a:lvl4pPr>
              <a:defRPr sz="3556"/>
            </a:lvl4pPr>
            <a:lvl5pPr>
              <a:defRPr sz="3556"/>
            </a:lvl5pPr>
            <a:lvl6pPr>
              <a:defRPr sz="3556"/>
            </a:lvl6pPr>
            <a:lvl7pPr>
              <a:defRPr sz="3556"/>
            </a:lvl7pPr>
            <a:lvl8pPr>
              <a:defRPr sz="3556"/>
            </a:lvl8pPr>
            <a:lvl9pPr>
              <a:defRPr sz="3556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609601" y="1913468"/>
            <a:ext cx="4011084" cy="6254751"/>
          </a:xfrm>
        </p:spPr>
        <p:txBody>
          <a:bodyPr/>
          <a:lstStyle>
            <a:lvl1pPr marL="0" indent="0">
              <a:buNone/>
              <a:defRPr sz="2489"/>
            </a:lvl1pPr>
            <a:lvl2pPr marL="812810" indent="0">
              <a:buNone/>
              <a:defRPr sz="2133"/>
            </a:lvl2pPr>
            <a:lvl3pPr marL="1625620" indent="0">
              <a:buNone/>
              <a:defRPr sz="1778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7FBF-7889-4F60-8DE1-95374BD42EAB}" type="datetimeFigureOut">
              <a:rPr kumimoji="1" lang="ja-JP" altLang="en-US" smtClean="0"/>
              <a:t>2016/8/21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774A4-D90F-406F-A702-5B1F46D2CD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89717" y="6400801"/>
            <a:ext cx="7315200" cy="755651"/>
          </a:xfrm>
        </p:spPr>
        <p:txBody>
          <a:bodyPr anchor="b"/>
          <a:lstStyle>
            <a:lvl1pPr algn="l">
              <a:defRPr sz="3556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2389717" y="817033"/>
            <a:ext cx="7315200" cy="5486400"/>
          </a:xfrm>
        </p:spPr>
        <p:txBody>
          <a:bodyPr/>
          <a:lstStyle>
            <a:lvl1pPr marL="0" indent="0">
              <a:buNone/>
              <a:defRPr sz="5689"/>
            </a:lvl1pPr>
            <a:lvl2pPr marL="812810" indent="0">
              <a:buNone/>
              <a:defRPr sz="4978"/>
            </a:lvl2pPr>
            <a:lvl3pPr marL="1625620" indent="0">
              <a:buNone/>
              <a:defRPr sz="4267"/>
            </a:lvl3pPr>
            <a:lvl4pPr marL="2438430" indent="0">
              <a:buNone/>
              <a:defRPr sz="3556"/>
            </a:lvl4pPr>
            <a:lvl5pPr marL="3251241" indent="0">
              <a:buNone/>
              <a:defRPr sz="3556"/>
            </a:lvl5pPr>
            <a:lvl6pPr marL="4064051" indent="0">
              <a:buNone/>
              <a:defRPr sz="3556"/>
            </a:lvl6pPr>
            <a:lvl7pPr marL="4876861" indent="0">
              <a:buNone/>
              <a:defRPr sz="3556"/>
            </a:lvl7pPr>
            <a:lvl8pPr marL="5689671" indent="0">
              <a:buNone/>
              <a:defRPr sz="3556"/>
            </a:lvl8pPr>
            <a:lvl9pPr marL="6502481" indent="0">
              <a:buNone/>
              <a:defRPr sz="3556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2389717" y="7156452"/>
            <a:ext cx="7315200" cy="1073149"/>
          </a:xfrm>
        </p:spPr>
        <p:txBody>
          <a:bodyPr/>
          <a:lstStyle>
            <a:lvl1pPr marL="0" indent="0">
              <a:buNone/>
              <a:defRPr sz="2489"/>
            </a:lvl1pPr>
            <a:lvl2pPr marL="812810" indent="0">
              <a:buNone/>
              <a:defRPr sz="2133"/>
            </a:lvl2pPr>
            <a:lvl3pPr marL="1625620" indent="0">
              <a:buNone/>
              <a:defRPr sz="1778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7FBF-7889-4F60-8DE1-95374BD42EAB}" type="datetimeFigureOut">
              <a:rPr kumimoji="1" lang="ja-JP" altLang="en-US" smtClean="0"/>
              <a:t>2016/8/21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774A4-D90F-406F-A702-5B1F46D2CD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609600" y="366184"/>
            <a:ext cx="109728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609600" y="2133602"/>
            <a:ext cx="109728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609600" y="8475135"/>
            <a:ext cx="28448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37FBF-7889-4F60-8DE1-95374BD42EAB}" type="datetimeFigureOut">
              <a:rPr kumimoji="1" lang="ja-JP" altLang="en-US" smtClean="0"/>
              <a:t>2016/8/21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4165600" y="8475135"/>
            <a:ext cx="38608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8737600" y="8475135"/>
            <a:ext cx="28448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774A4-D90F-406F-A702-5B1F46D2CD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625620" rtl="0" eaLnBrk="1" latinLnBrk="0" hangingPunct="1">
        <a:spcBef>
          <a:spcPct val="0"/>
        </a:spcBef>
        <a:buNone/>
        <a:defRPr kumimoji="1" sz="782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9608" indent="-609608" algn="l" defTabSz="1625620" rtl="0" eaLnBrk="1" latinLnBrk="0" hangingPunct="1">
        <a:spcBef>
          <a:spcPct val="20000"/>
        </a:spcBef>
        <a:buFont typeface="Arial" pitchFamily="34" charset="0"/>
        <a:buChar char="•"/>
        <a:defRPr kumimoji="1" sz="5689" kern="1200">
          <a:solidFill>
            <a:schemeClr val="tx1"/>
          </a:solidFill>
          <a:latin typeface="+mn-lt"/>
          <a:ea typeface="+mn-ea"/>
          <a:cs typeface="+mn-cs"/>
        </a:defRPr>
      </a:lvl1pPr>
      <a:lvl2pPr marL="1320817" indent="-508006" algn="l" defTabSz="1625620" rtl="0" eaLnBrk="1" latinLnBrk="0" hangingPunct="1">
        <a:spcBef>
          <a:spcPct val="20000"/>
        </a:spcBef>
        <a:buFont typeface="Arial" pitchFamily="34" charset="0"/>
        <a:buChar char="–"/>
        <a:defRPr kumimoji="1" sz="4978" kern="1200">
          <a:solidFill>
            <a:schemeClr val="tx1"/>
          </a:solidFill>
          <a:latin typeface="+mn-lt"/>
          <a:ea typeface="+mn-ea"/>
          <a:cs typeface="+mn-cs"/>
        </a:defRPr>
      </a:lvl2pPr>
      <a:lvl3pPr marL="2032025" indent="-406405" algn="l" defTabSz="1625620" rtl="0" eaLnBrk="1" latinLnBrk="0" hangingPunct="1">
        <a:spcBef>
          <a:spcPct val="20000"/>
        </a:spcBef>
        <a:buFont typeface="Arial" pitchFamily="34" charset="0"/>
        <a:buChar char="•"/>
        <a:defRPr kumimoji="1" sz="4267" kern="1200">
          <a:solidFill>
            <a:schemeClr val="tx1"/>
          </a:solidFill>
          <a:latin typeface="+mn-lt"/>
          <a:ea typeface="+mn-ea"/>
          <a:cs typeface="+mn-cs"/>
        </a:defRPr>
      </a:lvl3pPr>
      <a:lvl4pPr marL="2844836" indent="-406405" algn="l" defTabSz="1625620" rtl="0" eaLnBrk="1" latinLnBrk="0" hangingPunct="1">
        <a:spcBef>
          <a:spcPct val="20000"/>
        </a:spcBef>
        <a:buFont typeface="Arial" pitchFamily="34" charset="0"/>
        <a:buChar char="–"/>
        <a:defRPr kumimoji="1" sz="3556" kern="1200">
          <a:solidFill>
            <a:schemeClr val="tx1"/>
          </a:solidFill>
          <a:latin typeface="+mn-lt"/>
          <a:ea typeface="+mn-ea"/>
          <a:cs typeface="+mn-cs"/>
        </a:defRPr>
      </a:lvl4pPr>
      <a:lvl5pPr marL="3657646" indent="-406405" algn="l" defTabSz="1625620" rtl="0" eaLnBrk="1" latinLnBrk="0" hangingPunct="1">
        <a:spcBef>
          <a:spcPct val="20000"/>
        </a:spcBef>
        <a:buFont typeface="Arial" pitchFamily="34" charset="0"/>
        <a:buChar char="»"/>
        <a:defRPr kumimoji="1" sz="3556" kern="1200">
          <a:solidFill>
            <a:schemeClr val="tx1"/>
          </a:solidFill>
          <a:latin typeface="+mn-lt"/>
          <a:ea typeface="+mn-ea"/>
          <a:cs typeface="+mn-cs"/>
        </a:defRPr>
      </a:lvl5pPr>
      <a:lvl6pPr marL="4470456" indent="-406405" algn="l" defTabSz="1625620" rtl="0" eaLnBrk="1" latinLnBrk="0" hangingPunct="1">
        <a:spcBef>
          <a:spcPct val="20000"/>
        </a:spcBef>
        <a:buFont typeface="Arial" pitchFamily="34" charset="0"/>
        <a:buChar char="•"/>
        <a:defRPr kumimoji="1" sz="3556" kern="1200">
          <a:solidFill>
            <a:schemeClr val="tx1"/>
          </a:solidFill>
          <a:latin typeface="+mn-lt"/>
          <a:ea typeface="+mn-ea"/>
          <a:cs typeface="+mn-cs"/>
        </a:defRPr>
      </a:lvl6pPr>
      <a:lvl7pPr marL="5283266" indent="-406405" algn="l" defTabSz="1625620" rtl="0" eaLnBrk="1" latinLnBrk="0" hangingPunct="1">
        <a:spcBef>
          <a:spcPct val="20000"/>
        </a:spcBef>
        <a:buFont typeface="Arial" pitchFamily="34" charset="0"/>
        <a:buChar char="•"/>
        <a:defRPr kumimoji="1" sz="3556" kern="1200">
          <a:solidFill>
            <a:schemeClr val="tx1"/>
          </a:solidFill>
          <a:latin typeface="+mn-lt"/>
          <a:ea typeface="+mn-ea"/>
          <a:cs typeface="+mn-cs"/>
        </a:defRPr>
      </a:lvl7pPr>
      <a:lvl8pPr marL="6096076" indent="-406405" algn="l" defTabSz="1625620" rtl="0" eaLnBrk="1" latinLnBrk="0" hangingPunct="1">
        <a:spcBef>
          <a:spcPct val="20000"/>
        </a:spcBef>
        <a:buFont typeface="Arial" pitchFamily="34" charset="0"/>
        <a:buChar char="•"/>
        <a:defRPr kumimoji="1" sz="3556" kern="1200">
          <a:solidFill>
            <a:schemeClr val="tx1"/>
          </a:solidFill>
          <a:latin typeface="+mn-lt"/>
          <a:ea typeface="+mn-ea"/>
          <a:cs typeface="+mn-cs"/>
        </a:defRPr>
      </a:lvl8pPr>
      <a:lvl9pPr marL="6908886" indent="-406405" algn="l" defTabSz="1625620" rtl="0" eaLnBrk="1" latinLnBrk="0" hangingPunct="1">
        <a:spcBef>
          <a:spcPct val="20000"/>
        </a:spcBef>
        <a:buFont typeface="Arial" pitchFamily="34" charset="0"/>
        <a:buChar char="•"/>
        <a:defRPr kumimoji="1" sz="355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25620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810" algn="l" defTabSz="1625620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620" algn="l" defTabSz="1625620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430" algn="l" defTabSz="1625620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241" algn="l" defTabSz="1625620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4051" algn="l" defTabSz="1625620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861" algn="l" defTabSz="1625620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671" algn="l" defTabSz="1625620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481" algn="l" defTabSz="1625620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05236" y="-14312"/>
            <a:ext cx="10363200" cy="2006819"/>
          </a:xfrm>
        </p:spPr>
        <p:txBody>
          <a:bodyPr>
            <a:noAutofit/>
          </a:bodyPr>
          <a:lstStyle/>
          <a:p>
            <a:r>
              <a:rPr kumimoji="1" lang="ja-JP" altLang="en-US" sz="5400" dirty="0" smtClean="0"/>
              <a:t>時点間相関を完全に保持した</a:t>
            </a:r>
            <a:r>
              <a:rPr kumimoji="1" lang="en-US" altLang="ja-JP" sz="5400" dirty="0" smtClean="0"/>
              <a:t> PS</a:t>
            </a:r>
            <a:br>
              <a:rPr kumimoji="1" lang="en-US" altLang="ja-JP" sz="5400" dirty="0" smtClean="0"/>
            </a:br>
            <a:r>
              <a:rPr lang="en-US" altLang="ja-JP" sz="5400" dirty="0" smtClean="0"/>
              <a:t>2016.08.21</a:t>
            </a:r>
            <a:endParaRPr kumimoji="1" lang="ja-JP" altLang="en-US" sz="5400" dirty="0"/>
          </a:p>
        </p:txBody>
      </p:sp>
      <p:sp>
        <p:nvSpPr>
          <p:cNvPr id="4" name="タイトル 1"/>
          <p:cNvSpPr txBox="1">
            <a:spLocks/>
          </p:cNvSpPr>
          <p:nvPr/>
        </p:nvSpPr>
        <p:spPr>
          <a:xfrm>
            <a:off x="888964" y="2123728"/>
            <a:ext cx="10363200" cy="1905013"/>
          </a:xfrm>
          <a:prstGeom prst="rect">
            <a:avLst/>
          </a:prstGeom>
        </p:spPr>
        <p:txBody>
          <a:bodyPr vert="horz" lIns="162560" tIns="81280" rIns="162560" bIns="81280" rtlCol="0" anchor="ctr">
            <a:normAutofit/>
          </a:bodyPr>
          <a:lstStyle/>
          <a:p>
            <a:pPr algn="ctr" defTabSz="1625620">
              <a:spcBef>
                <a:spcPct val="0"/>
              </a:spcBef>
              <a:defRPr/>
            </a:pPr>
            <a:r>
              <a:rPr lang="ja-JP" altLang="en-US" sz="4267" dirty="0">
                <a:latin typeface="+mj-lt"/>
                <a:ea typeface="+mj-ea"/>
                <a:cs typeface="+mj-cs"/>
              </a:rPr>
              <a:t>ファイル名：</a:t>
            </a:r>
            <a:endParaRPr lang="en-US" altLang="ja-JP" sz="4267" dirty="0">
              <a:latin typeface="+mj-lt"/>
              <a:ea typeface="+mj-ea"/>
              <a:cs typeface="+mj-cs"/>
            </a:endParaRPr>
          </a:p>
          <a:p>
            <a:pPr lvl="0" algn="ctr">
              <a:spcBef>
                <a:spcPct val="0"/>
              </a:spcBef>
              <a:defRPr/>
            </a:pPr>
            <a:r>
              <a:rPr lang="en-US" altLang="ja-JP" sz="4267" dirty="0">
                <a:latin typeface="+mj-lt"/>
                <a:ea typeface="+mj-ea"/>
                <a:cs typeface="+mj-cs"/>
              </a:rPr>
              <a:t>Morimoto_TDC.2016.main_20160819_args.R</a:t>
            </a:r>
            <a:endParaRPr lang="ja-JP" altLang="en-US" sz="4267" dirty="0">
              <a:latin typeface="+mj-lt"/>
              <a:ea typeface="+mj-ea"/>
              <a:cs typeface="+mj-cs"/>
            </a:endParaRPr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888964" y="4024521"/>
            <a:ext cx="10363200" cy="1905013"/>
          </a:xfrm>
          <a:prstGeom prst="rect">
            <a:avLst/>
          </a:prstGeom>
        </p:spPr>
        <p:txBody>
          <a:bodyPr vert="horz" lIns="162560" tIns="81280" rIns="162560" bIns="81280" rtlCol="0" anchor="ctr">
            <a:normAutofit/>
          </a:bodyPr>
          <a:lstStyle/>
          <a:p>
            <a:pPr algn="ctr" defTabSz="1625620">
              <a:spcBef>
                <a:spcPct val="0"/>
              </a:spcBef>
              <a:defRPr/>
            </a:pPr>
            <a:r>
              <a:rPr lang="ja-JP" altLang="en-US" sz="4267" dirty="0">
                <a:latin typeface="+mj-lt"/>
                <a:ea typeface="+mj-ea"/>
                <a:cs typeface="+mj-cs"/>
              </a:rPr>
              <a:t>読み込みデータファイル名（</a:t>
            </a:r>
            <a:r>
              <a:rPr lang="en-US" altLang="ja-JP" sz="4267" dirty="0" err="1">
                <a:latin typeface="+mj-lt"/>
                <a:ea typeface="+mj-ea"/>
                <a:cs typeface="+mj-cs"/>
              </a:rPr>
              <a:t>RData</a:t>
            </a:r>
            <a:r>
              <a:rPr lang="ja-JP" altLang="en-US" sz="4267" dirty="0">
                <a:latin typeface="+mj-lt"/>
                <a:ea typeface="+mj-ea"/>
                <a:cs typeface="+mj-cs"/>
              </a:rPr>
              <a:t>）：</a:t>
            </a:r>
            <a:endParaRPr lang="en-US" altLang="ja-JP" sz="4267" dirty="0">
              <a:latin typeface="+mj-lt"/>
              <a:ea typeface="+mj-ea"/>
              <a:cs typeface="+mj-cs"/>
            </a:endParaRPr>
          </a:p>
          <a:p>
            <a:pPr algn="ctr" defTabSz="1625620">
              <a:spcBef>
                <a:spcPct val="0"/>
              </a:spcBef>
              <a:defRPr/>
            </a:pPr>
            <a:r>
              <a:rPr lang="en-US" altLang="ja-JP" sz="2800" dirty="0" smtClean="0">
                <a:latin typeface="+mj-lt"/>
                <a:ea typeface="+mj-ea"/>
                <a:cs typeface="+mj-cs"/>
              </a:rPr>
              <a:t>Selevsek_2015_GlySerThrMetabo_Selevsek_20160706.Rdata</a:t>
            </a:r>
          </a:p>
          <a:p>
            <a:pPr algn="ctr" defTabSz="1625620">
              <a:spcBef>
                <a:spcPct val="0"/>
              </a:spcBef>
              <a:defRPr/>
            </a:pPr>
            <a:r>
              <a:rPr lang="en-US" altLang="ja-JP" sz="2800" dirty="0" smtClean="0"/>
              <a:t>Selevsek_2015_pentose_Selevsek_20160706.RData</a:t>
            </a:r>
            <a:endParaRPr lang="ja-JP" altLang="en-US" sz="2800" dirty="0"/>
          </a:p>
        </p:txBody>
      </p:sp>
      <p:sp>
        <p:nvSpPr>
          <p:cNvPr id="6" name="タイトル 1"/>
          <p:cNvSpPr txBox="1">
            <a:spLocks/>
          </p:cNvSpPr>
          <p:nvPr/>
        </p:nvSpPr>
        <p:spPr>
          <a:xfrm>
            <a:off x="888964" y="6012160"/>
            <a:ext cx="10363200" cy="3024336"/>
          </a:xfrm>
          <a:prstGeom prst="rect">
            <a:avLst/>
          </a:prstGeom>
        </p:spPr>
        <p:txBody>
          <a:bodyPr vert="horz" lIns="162560" tIns="81280" rIns="162560" bIns="81280" rtlCol="0" anchor="ctr">
            <a:normAutofit/>
          </a:bodyPr>
          <a:lstStyle/>
          <a:p>
            <a:pPr algn="ctr" defTabSz="1625620">
              <a:spcBef>
                <a:spcPct val="0"/>
              </a:spcBef>
              <a:defRPr/>
            </a:pPr>
            <a:r>
              <a:rPr lang="ja-JP" altLang="en-US" sz="4267" dirty="0">
                <a:latin typeface="+mj-lt"/>
                <a:ea typeface="+mj-ea"/>
                <a:cs typeface="+mj-cs"/>
              </a:rPr>
              <a:t>読み込みデータファイル名（関数）：</a:t>
            </a:r>
            <a:endParaRPr lang="en-US" altLang="ja-JP" sz="4267" dirty="0">
              <a:latin typeface="+mj-lt"/>
              <a:ea typeface="+mj-ea"/>
              <a:cs typeface="+mj-cs"/>
            </a:endParaRPr>
          </a:p>
          <a:p>
            <a:pPr defTabSz="1625620">
              <a:spcBef>
                <a:spcPct val="0"/>
              </a:spcBef>
              <a:defRPr/>
            </a:pPr>
            <a:r>
              <a:rPr lang="en-US" altLang="ja-JP" sz="4267" dirty="0" smtClean="0">
                <a:latin typeface="+mj-lt"/>
                <a:ea typeface="+mj-ea"/>
                <a:cs typeface="+mj-cs"/>
              </a:rPr>
              <a:t>func_for_permutest_of_Rho_20160819.R</a:t>
            </a:r>
            <a:endParaRPr lang="en-US" altLang="ja-JP" sz="4267" dirty="0">
              <a:latin typeface="+mj-lt"/>
              <a:ea typeface="+mj-ea"/>
              <a:cs typeface="+mj-cs"/>
            </a:endParaRPr>
          </a:p>
          <a:p>
            <a:pPr lvl="0">
              <a:spcBef>
                <a:spcPct val="0"/>
              </a:spcBef>
            </a:pPr>
            <a:r>
              <a:rPr lang="en-US" altLang="ja-JP" sz="4267" dirty="0"/>
              <a:t>OldFunc_20151125.R</a:t>
            </a:r>
          </a:p>
          <a:p>
            <a:pPr lvl="0">
              <a:spcBef>
                <a:spcPct val="0"/>
              </a:spcBef>
            </a:pPr>
            <a:r>
              <a:rPr lang="en-US" altLang="ja-JP" sz="4267" dirty="0"/>
              <a:t>func_for_calcEscore_20160123.R</a:t>
            </a:r>
            <a:endParaRPr lang="ja-JP" altLang="en-US" sz="4267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06212" y="80532"/>
            <a:ext cx="10972800" cy="1332324"/>
          </a:xfrm>
        </p:spPr>
        <p:txBody>
          <a:bodyPr>
            <a:noAutofit/>
          </a:bodyPr>
          <a:lstStyle/>
          <a:p>
            <a:r>
              <a:rPr lang="ja-JP" altLang="en-US" sz="4978" dirty="0"/>
              <a:t>系列内相関（時点間相関）と</a:t>
            </a:r>
            <a:r>
              <a:rPr lang="en-US" altLang="ja-JP" sz="4978" dirty="0"/>
              <a:t/>
            </a:r>
            <a:br>
              <a:rPr lang="en-US" altLang="ja-JP" sz="4978" dirty="0"/>
            </a:br>
            <a:r>
              <a:rPr lang="ja-JP" altLang="en-US" sz="4978" dirty="0"/>
              <a:t>系列間相関（</a:t>
            </a:r>
            <a:r>
              <a:rPr lang="en-US" altLang="ja-JP" sz="4978" dirty="0"/>
              <a:t>mRNA</a:t>
            </a:r>
            <a:r>
              <a:rPr lang="ja-JP" altLang="en-US" sz="4978" dirty="0"/>
              <a:t>・タンパク間）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1630189"/>
                <a:ext cx="11997185" cy="5750123"/>
              </a:xfrm>
              <a:noFill/>
              <a:ln>
                <a:solidFill>
                  <a:schemeClr val="accent1"/>
                </a:solidFill>
              </a:ln>
            </p:spPr>
            <p:txBody>
              <a:bodyPr>
                <a:normAutofit fontScale="92500" lnSpcReduction="20000"/>
              </a:bodyPr>
              <a:lstStyle/>
              <a:p>
                <a:r>
                  <a:rPr lang="ja-JP" altLang="en-US" dirty="0" smtClean="0">
                    <a:latin typeface="+mn-ea"/>
                  </a:rPr>
                  <a:t>時点間</a:t>
                </a:r>
                <a:r>
                  <a:rPr lang="ja-JP" altLang="en-US" dirty="0" smtClean="0">
                    <a:latin typeface="+mn-ea"/>
                    <a:cs typeface="Cambria Math" charset="0"/>
                  </a:rPr>
                  <a:t>相関</a:t>
                </a:r>
                <a:r>
                  <a:rPr lang="en-US" altLang="ja-JP" dirty="0" smtClean="0">
                    <a:latin typeface="+mn-ea"/>
                    <a:cs typeface="Cambria Math" charset="0"/>
                  </a:rPr>
                  <a:t>:</a:t>
                </a:r>
                <a:r>
                  <a:rPr lang="en-US" altLang="ja-JP" dirty="0" smtClean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Cor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𝑋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𝑔</m:t>
                            </m:r>
                            <m:r>
                              <a:rPr kumimoji="1" lang="en-US" altLang="ja-JP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,</m:t>
                            </m:r>
                            <m:r>
                              <a:rPr kumimoji="1" lang="en-US" altLang="ja-JP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𝑠</m:t>
                            </m:r>
                            <m:r>
                              <a:rPr kumimoji="1" lang="en-US" altLang="ja-JP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=</m:t>
                            </m:r>
                            <m:r>
                              <a:rPr kumimoji="1" lang="en-US" altLang="ja-JP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𝑠</m:t>
                            </m:r>
                            <m:r>
                              <a:rPr kumimoji="1" lang="en-US" altLang="ja-JP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∗,</m:t>
                            </m:r>
                            <m:r>
                              <a:rPr kumimoji="1" lang="en-US" altLang="ja-JP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ja-JP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</m:e>
                    </m:d>
                    <m:r>
                      <a:rPr lang="en-US" altLang="ja-JP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sSub>
                      <m:sSubPr>
                        <m:ctrlP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𝜌</m:t>
                        </m:r>
                      </m:e>
                      <m:sub>
                        <m:sSub>
                          <m:sSubPr>
                            <m:ctrlPr>
                              <a:rPr lang="en-US" altLang="ja-JP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ja-JP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𝑠</m:t>
                            </m:r>
                            <m:r>
                              <a:rPr lang="en-US" altLang="ja-JP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∗</m:t>
                            </m:r>
                          </m:sub>
                        </m:sSub>
                      </m:sub>
                    </m:sSub>
                  </m:oMath>
                </a14:m>
                <a:endParaRPr kumimoji="1" lang="en-US" altLang="ja-JP" b="0" dirty="0" smtClean="0">
                  <a:ea typeface="Cambria Math" charset="0"/>
                  <a:cs typeface="Cambria Math" charset="0"/>
                </a:endParaRPr>
              </a:p>
              <a:p>
                <a:endParaRPr kumimoji="1" lang="en-US" altLang="ja-JP" b="0" dirty="0" smtClean="0">
                  <a:ea typeface="Cambria Math" charset="0"/>
                  <a:cs typeface="Cambria Math" charset="0"/>
                </a:endParaRPr>
              </a:p>
              <a:p>
                <a:r>
                  <a:rPr lang="ja-JP" altLang="en-US" dirty="0" smtClean="0">
                    <a:latin typeface="+mn-ea"/>
                    <a:cs typeface="Cambria Math" charset="0"/>
                  </a:rPr>
                  <a:t>系列間相関</a:t>
                </a:r>
                <a:r>
                  <a:rPr lang="en-US" altLang="ja-JP" dirty="0" smtClean="0">
                    <a:latin typeface="+mn-ea"/>
                    <a:cs typeface="Cambria Math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ja-JP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𝜌</m:t>
                    </m:r>
                    <m:r>
                      <a:rPr lang="en-US" altLang="ja-JP" i="1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sSub>
                      <m:sSubPr>
                        <m:ctrlPr>
                          <a:rPr lang="en-US" altLang="ja-JP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altLang="ja-JP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𝑔</m:t>
                        </m:r>
                        <m:r>
                          <a:rPr lang="en-US" altLang="ja-JP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r>
                          <a:rPr lang="en-US" altLang="ja-JP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𝑠</m:t>
                        </m:r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=1</m:t>
                        </m:r>
                        <m:r>
                          <a:rPr lang="en-US" altLang="ja-JP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r>
                          <a:rPr lang="en-US" altLang="ja-JP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ja-JP" i="1">
                        <a:latin typeface="Cambria Math" charset="0"/>
                        <a:ea typeface="Cambria Math" charset="0"/>
                        <a:cs typeface="Cambria Math" charset="0"/>
                      </a:rPr>
                      <m:t>,</m:t>
                    </m:r>
                    <m:sSub>
                      <m:sSubPr>
                        <m:ctrlPr>
                          <a:rPr lang="en-US" altLang="ja-JP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altLang="ja-JP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𝑔</m:t>
                        </m:r>
                        <m:r>
                          <a:rPr lang="en-US" altLang="ja-JP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r>
                          <a:rPr lang="en-US" altLang="ja-JP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𝑠</m:t>
                        </m:r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=2</m:t>
                        </m:r>
                        <m:r>
                          <a:rPr lang="en-US" altLang="ja-JP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r>
                          <a:rPr lang="en-US" altLang="ja-JP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ja-JP" i="1">
                        <a:latin typeface="Cambria Math" charset="0"/>
                        <a:ea typeface="Cambria Math" charset="0"/>
                        <a:cs typeface="Cambria Math" charset="0"/>
                      </a:rPr>
                      <m:t>)=</m:t>
                    </m:r>
                    <m:sSub>
                      <m:sSubPr>
                        <m:ctrlPr>
                          <a:rPr lang="en-US" altLang="ja-JP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ja-JP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𝜌</m:t>
                        </m:r>
                      </m:e>
                      <m:sub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𝑠</m:t>
                        </m:r>
                      </m:sub>
                    </m:sSub>
                  </m:oMath>
                </a14:m>
                <a:endParaRPr kumimoji="1" lang="en-US" altLang="ja-JP" dirty="0" smtClean="0"/>
              </a:p>
              <a:p>
                <a:endParaRPr lang="en-US" altLang="ja-JP" dirty="0"/>
              </a:p>
              <a:p>
                <a:pPr marL="0" indent="0">
                  <a:buNone/>
                </a:pPr>
                <a:r>
                  <a:rPr lang="ja-JP" altLang="en-US" sz="4267" dirty="0"/>
                  <a:t>ただし、</a:t>
                </a:r>
                <a:endParaRPr lang="en-US" altLang="ja-JP" sz="4267" dirty="0"/>
              </a:p>
              <a:p>
                <a:r>
                  <a:rPr lang="en-US" altLang="ja-JP" sz="4267" dirty="0"/>
                  <a:t>g: </a:t>
                </a:r>
                <a:r>
                  <a:rPr lang="ja-JP" altLang="en-US" sz="4267" dirty="0"/>
                  <a:t>遺伝子</a:t>
                </a:r>
                <a:r>
                  <a:rPr lang="en-US" altLang="ja-JP" sz="4267" dirty="0"/>
                  <a:t>ID </a:t>
                </a:r>
                <a:r>
                  <a:rPr lang="en-US" altLang="ja-JP" sz="4267" dirty="0" smtClean="0"/>
                  <a:t>(g=(</a:t>
                </a:r>
                <a:r>
                  <a:rPr lang="en-US" altLang="ja-JP" sz="4267" dirty="0"/>
                  <a:t>1,2))</a:t>
                </a:r>
              </a:p>
              <a:p>
                <a:r>
                  <a:rPr lang="en-US" altLang="ja-JP" sz="4267" dirty="0"/>
                  <a:t>t : </a:t>
                </a:r>
                <a:r>
                  <a:rPr lang="ja-JP" altLang="en-US" sz="4267" dirty="0"/>
                  <a:t>時点</a:t>
                </a:r>
                <a:r>
                  <a:rPr lang="en-US" altLang="ja-JP" sz="4267" dirty="0"/>
                  <a:t> </a:t>
                </a:r>
                <a:r>
                  <a:rPr lang="en-US" altLang="ja-JP" sz="4267" dirty="0" smtClean="0"/>
                  <a:t>(t=(</a:t>
                </a:r>
                <a:r>
                  <a:rPr lang="en-US" altLang="ja-JP" sz="4267" dirty="0"/>
                  <a:t>1,2,</a:t>
                </a:r>
                <a:r>
                  <a:rPr lang="is-IS" altLang="ja-JP" sz="4267" dirty="0"/>
                  <a:t>…,5</a:t>
                </a:r>
                <a:r>
                  <a:rPr lang="en-US" altLang="ja-JP" sz="4267" dirty="0" smtClean="0"/>
                  <a:t>))</a:t>
                </a:r>
                <a:endParaRPr lang="en-US" altLang="ja-JP" sz="4267" dirty="0"/>
              </a:p>
              <a:p>
                <a:r>
                  <a:rPr lang="en-US" altLang="ja-JP" sz="4267" b="0" dirty="0" smtClean="0"/>
                  <a:t>s</a:t>
                </a:r>
                <a14:m>
                  <m:oMath xmlns:m="http://schemas.openxmlformats.org/officeDocument/2006/math">
                    <m:r>
                      <a:rPr lang="en-US" altLang="ja-JP" sz="4267" b="0" i="1" smtClean="0">
                        <a:latin typeface="Cambria Math" charset="0"/>
                      </a:rPr>
                      <m:t>=</m:t>
                    </m:r>
                    <m:r>
                      <a:rPr lang="en-US" altLang="ja-JP" sz="4267" b="0" i="0" smtClean="0">
                        <a:latin typeface="Cambria Math" charset="0"/>
                      </a:rPr>
                      <m:t>1</m:t>
                    </m:r>
                    <m:r>
                      <a:rPr lang="en-US" altLang="ja-JP" sz="4267">
                        <a:latin typeface="Cambria Math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altLang="ja-JP" sz="4267">
                        <a:latin typeface="Cambria Math" charset="0"/>
                      </a:rPr>
                      <m:t>mRNA</m:t>
                    </m:r>
                  </m:oMath>
                </a14:m>
                <a:r>
                  <a:rPr lang="en-US" altLang="ja-JP" sz="4267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4267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4267" i="1"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lang="en-US" altLang="ja-JP" sz="4267" i="1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altLang="ja-JP" sz="4267">
                        <a:latin typeface="Cambria Math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altLang="ja-JP" sz="4267">
                        <a:latin typeface="Cambria Math" charset="0"/>
                      </a:rPr>
                      <m:t>protein</m:t>
                    </m:r>
                  </m:oMath>
                </a14:m>
                <a:endParaRPr lang="en-US" altLang="ja-JP" sz="4267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630189"/>
                <a:ext cx="11997185" cy="5750123"/>
              </a:xfrm>
              <a:blipFill rotWithShape="0">
                <a:blip r:embed="rId2"/>
                <a:stretch>
                  <a:fillRect l="-2335" t="-5074" b="-3805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/>
          <p:cNvSpPr txBox="1"/>
          <p:nvPr/>
        </p:nvSpPr>
        <p:spPr>
          <a:xfrm>
            <a:off x="388690" y="7558847"/>
            <a:ext cx="11323934" cy="1405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267" dirty="0" smtClean="0"/>
              <a:t>時点間相関は観測データ中の全遺伝子のデータ</a:t>
            </a:r>
            <a:endParaRPr lang="en-US" altLang="ja-JP" sz="4267" dirty="0" smtClean="0"/>
          </a:p>
          <a:p>
            <a:r>
              <a:rPr lang="ja-JP" altLang="en-US" sz="4267" dirty="0" smtClean="0"/>
              <a:t>を用いて計算。</a:t>
            </a:r>
            <a:endParaRPr lang="ja-JP" altLang="en-US" sz="4267" dirty="0"/>
          </a:p>
        </p:txBody>
      </p:sp>
    </p:spTree>
    <p:extLst>
      <p:ext uri="{BB962C8B-B14F-4D97-AF65-F5344CB8AC3E}">
        <p14:creationId xmlns:p14="http://schemas.microsoft.com/office/powerpoint/2010/main" val="138605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6600" smtClean="0"/>
              <a:t>観測</a:t>
            </a:r>
            <a:r>
              <a:rPr kumimoji="1" lang="ja-JP" altLang="en-US" sz="6600" smtClean="0"/>
              <a:t>データ</a:t>
            </a:r>
            <a:r>
              <a:rPr kumimoji="1" lang="ja-JP" altLang="en-US" sz="6600" dirty="0" smtClean="0"/>
              <a:t>の持つ時点間相関</a:t>
            </a:r>
            <a:endParaRPr kumimoji="1" lang="ja-JP" altLang="en-US" sz="6600" dirty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6151608"/>
              </p:ext>
            </p:extLst>
          </p:nvPr>
        </p:nvGraphicFramePr>
        <p:xfrm>
          <a:off x="6226292" y="3131840"/>
          <a:ext cx="5774364" cy="1905000"/>
        </p:xfrm>
        <a:graphic>
          <a:graphicData uri="http://schemas.openxmlformats.org/drawingml/2006/table">
            <a:tbl>
              <a:tblPr/>
              <a:tblGrid>
                <a:gridCol w="962394"/>
                <a:gridCol w="962394"/>
                <a:gridCol w="962394"/>
                <a:gridCol w="962394"/>
                <a:gridCol w="962394"/>
                <a:gridCol w="962394"/>
              </a:tblGrid>
              <a:tr h="312035">
                <a:tc>
                  <a:txBody>
                    <a:bodyPr/>
                    <a:lstStyle/>
                    <a:p>
                      <a:pPr algn="l" fontAlgn="b"/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Yu Gothic" charset="-128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0min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20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30min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20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60min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20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90min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20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120min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1203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0min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20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1.00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20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-0.48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-0.26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20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-0.08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-0.21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12035">
                <a:tc>
                  <a:txBody>
                    <a:bodyPr/>
                    <a:lstStyle/>
                    <a:p>
                      <a:pPr algn="l" fontAlgn="b"/>
                      <a:r>
                        <a:rPr lang="it-IT" sz="20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30min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pl-PL" sz="2000" b="0" i="0" u="none" strike="noStrike" dirty="0">
                        <a:solidFill>
                          <a:srgbClr val="000000"/>
                        </a:solidFill>
                        <a:effectLst/>
                        <a:latin typeface="Yu Gothic" charset="-128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20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1.00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-0.24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20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-0.53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20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-0.40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12035">
                <a:tc>
                  <a:txBody>
                    <a:bodyPr/>
                    <a:lstStyle/>
                    <a:p>
                      <a:pPr algn="l" fontAlgn="b"/>
                      <a:r>
                        <a:rPr lang="it-I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60min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Yu Gothic" charset="-128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Yu Gothic" charset="-128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20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1.00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20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-0.04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-0.14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12035">
                <a:tc>
                  <a:txBody>
                    <a:bodyPr/>
                    <a:lstStyle/>
                    <a:p>
                      <a:pPr algn="l" fontAlgn="b"/>
                      <a:r>
                        <a:rPr lang="it-IT" sz="20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90min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s-IS" sz="2000" b="0" i="0" u="none" strike="noStrike" dirty="0">
                        <a:solidFill>
                          <a:srgbClr val="000000"/>
                        </a:solidFill>
                        <a:effectLst/>
                        <a:latin typeface="Yu Gothic" charset="-128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uk-UA" sz="2000" b="0" i="0" u="none" strike="noStrike" dirty="0">
                        <a:solidFill>
                          <a:srgbClr val="000000"/>
                        </a:solidFill>
                        <a:effectLst/>
                        <a:latin typeface="Yu Gothic" charset="-128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s-IS" sz="2000" b="0" i="0" u="none" strike="noStrike" dirty="0">
                        <a:solidFill>
                          <a:srgbClr val="000000"/>
                        </a:solidFill>
                        <a:effectLst/>
                        <a:latin typeface="Yu Gothic" charset="-128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20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1.00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0.22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12035">
                <a:tc>
                  <a:txBody>
                    <a:bodyPr/>
                    <a:lstStyle/>
                    <a:p>
                      <a:pPr algn="l" fontAlgn="b"/>
                      <a:r>
                        <a:rPr lang="it-IT" sz="20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120min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Yu Gothic" charset="-128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uk-UA" sz="2000" b="0" i="0" u="none" strike="noStrike" dirty="0">
                        <a:solidFill>
                          <a:srgbClr val="000000"/>
                        </a:solidFill>
                        <a:effectLst/>
                        <a:latin typeface="Yu Gothic" charset="-128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Yu Gothic" charset="-128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 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Yu Gothic" charset="-128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1.00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4249648"/>
              </p:ext>
            </p:extLst>
          </p:nvPr>
        </p:nvGraphicFramePr>
        <p:xfrm>
          <a:off x="6226291" y="6250703"/>
          <a:ext cx="5771796" cy="1993704"/>
        </p:xfrm>
        <a:graphic>
          <a:graphicData uri="http://schemas.openxmlformats.org/drawingml/2006/table">
            <a:tbl>
              <a:tblPr/>
              <a:tblGrid>
                <a:gridCol w="961966"/>
                <a:gridCol w="961966"/>
                <a:gridCol w="961966"/>
                <a:gridCol w="961966"/>
                <a:gridCol w="961966"/>
                <a:gridCol w="961966"/>
              </a:tblGrid>
              <a:tr h="332284">
                <a:tc>
                  <a:txBody>
                    <a:bodyPr/>
                    <a:lstStyle/>
                    <a:p>
                      <a:pPr algn="l" fontAlgn="b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Yu Gothic" charset="-128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0min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20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30min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20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60min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20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90min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20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120min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3228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0min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1.00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-0.23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-0.32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-0.42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20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-0.50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32284">
                <a:tc>
                  <a:txBody>
                    <a:bodyPr/>
                    <a:lstStyle/>
                    <a:p>
                      <a:pPr algn="l" fontAlgn="b"/>
                      <a:r>
                        <a:rPr lang="it-IT" sz="20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30min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Yu Gothic" charset="-128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20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1.00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20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0.08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-0.32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-0.26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32284">
                <a:tc>
                  <a:txBody>
                    <a:bodyPr/>
                    <a:lstStyle/>
                    <a:p>
                      <a:pPr algn="l" fontAlgn="b"/>
                      <a:r>
                        <a:rPr lang="it-IT" sz="20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60min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Yu Gothic" charset="-128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s-IS" sz="2000" b="0" i="0" u="none" strike="noStrike" dirty="0">
                        <a:solidFill>
                          <a:srgbClr val="000000"/>
                        </a:solidFill>
                        <a:effectLst/>
                        <a:latin typeface="Yu Gothic" charset="-128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20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1.00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-0.27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20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-0.10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32284">
                <a:tc>
                  <a:txBody>
                    <a:bodyPr/>
                    <a:lstStyle/>
                    <a:p>
                      <a:pPr algn="l" fontAlgn="b"/>
                      <a:r>
                        <a:rPr lang="it-I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90min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Yu Gothic" charset="-128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Yu Gothic" charset="-128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Yu Gothic" charset="-128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1.00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0.14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32284">
                <a:tc>
                  <a:txBody>
                    <a:bodyPr/>
                    <a:lstStyle/>
                    <a:p>
                      <a:pPr algn="l" fontAlgn="b"/>
                      <a:r>
                        <a:rPr lang="it-IT" sz="20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120min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uk-UA" sz="2000" b="0" i="0" u="none" strike="noStrike" dirty="0">
                        <a:solidFill>
                          <a:srgbClr val="000000"/>
                        </a:solidFill>
                        <a:effectLst/>
                        <a:latin typeface="Yu Gothic" charset="-128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Yu Gothic" charset="-128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pl-PL" sz="2000" b="0" i="0" u="none" strike="noStrike" dirty="0">
                        <a:solidFill>
                          <a:srgbClr val="000000"/>
                        </a:solidFill>
                        <a:effectLst/>
                        <a:latin typeface="Yu Gothic" charset="-128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 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Yu Gothic" charset="-128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1.00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テキスト ボックス 10"/>
          <p:cNvSpPr txBox="1"/>
          <p:nvPr/>
        </p:nvSpPr>
        <p:spPr>
          <a:xfrm>
            <a:off x="4723239" y="2339752"/>
            <a:ext cx="638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RAW</a:t>
            </a:r>
            <a:endParaRPr kumimoji="1" lang="ja-JP" altLang="en-US" dirty="0"/>
          </a:p>
        </p:txBody>
      </p:sp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809036"/>
              </p:ext>
            </p:extLst>
          </p:nvPr>
        </p:nvGraphicFramePr>
        <p:xfrm>
          <a:off x="1309262" y="3126026"/>
          <a:ext cx="5781126" cy="1950030"/>
        </p:xfrm>
        <a:graphic>
          <a:graphicData uri="http://schemas.openxmlformats.org/drawingml/2006/table">
            <a:tbl>
              <a:tblPr/>
              <a:tblGrid>
                <a:gridCol w="963521"/>
                <a:gridCol w="963521"/>
                <a:gridCol w="963521"/>
                <a:gridCol w="963521"/>
                <a:gridCol w="963521"/>
                <a:gridCol w="963521"/>
              </a:tblGrid>
              <a:tr h="325005">
                <a:tc>
                  <a:txBody>
                    <a:bodyPr/>
                    <a:lstStyle/>
                    <a:p>
                      <a:pPr algn="l" fontAlgn="b"/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Yu Gothic" charset="-128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0min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30min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60min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90min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120min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32500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0min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20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1.00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NA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NA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NA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NA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325005">
                <a:tc>
                  <a:txBody>
                    <a:bodyPr/>
                    <a:lstStyle/>
                    <a:p>
                      <a:pPr algn="l" fontAlgn="b"/>
                      <a:r>
                        <a:rPr lang="it-IT" sz="20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30min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Yu Gothic" charset="-128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20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1.00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20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0.70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0.68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0.70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325005">
                <a:tc>
                  <a:txBody>
                    <a:bodyPr/>
                    <a:lstStyle/>
                    <a:p>
                      <a:pPr algn="l" fontAlgn="b"/>
                      <a:r>
                        <a:rPr lang="it-IT" sz="20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60min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Yu Gothic" charset="-128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nb-NO" sz="2000" b="0" i="0" u="none" strike="noStrike" dirty="0">
                        <a:solidFill>
                          <a:srgbClr val="000000"/>
                        </a:solidFill>
                        <a:effectLst/>
                        <a:latin typeface="Yu Gothic" charset="-128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1.00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20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0.97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0.93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325005">
                <a:tc>
                  <a:txBody>
                    <a:bodyPr/>
                    <a:lstStyle/>
                    <a:p>
                      <a:pPr algn="l" fontAlgn="b"/>
                      <a:r>
                        <a:rPr lang="it-IT" sz="20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90min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Yu Gothic" charset="-128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Yu Gothic" charset="-128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2000" b="0" i="0" u="none" strike="noStrike" dirty="0">
                        <a:solidFill>
                          <a:srgbClr val="000000"/>
                        </a:solidFill>
                        <a:effectLst/>
                        <a:latin typeface="Yu Gothic" charset="-128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20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1.00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0.97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325005">
                <a:tc>
                  <a:txBody>
                    <a:bodyPr/>
                    <a:lstStyle/>
                    <a:p>
                      <a:pPr algn="l" fontAlgn="b"/>
                      <a:r>
                        <a:rPr lang="it-IT" sz="20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120min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Yu Gothic" charset="-128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nb-NO" sz="2000" b="0" i="0" u="none" strike="noStrike" dirty="0">
                        <a:solidFill>
                          <a:srgbClr val="000000"/>
                        </a:solidFill>
                        <a:effectLst/>
                        <a:latin typeface="Yu Gothic" charset="-128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nb-NO" sz="2000" b="0" i="0" u="none" strike="noStrike" dirty="0">
                        <a:solidFill>
                          <a:srgbClr val="000000"/>
                        </a:solidFill>
                        <a:effectLst/>
                        <a:latin typeface="Yu Gothic" charset="-128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 </a:t>
                      </a:r>
                      <a:endParaRPr lang="cs-CZ" sz="2000" b="0" i="0" u="none" strike="noStrike" dirty="0">
                        <a:solidFill>
                          <a:srgbClr val="000000"/>
                        </a:solidFill>
                        <a:effectLst/>
                        <a:latin typeface="Yu Gothic" charset="-128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1.00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表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2063526"/>
              </p:ext>
            </p:extLst>
          </p:nvPr>
        </p:nvGraphicFramePr>
        <p:xfrm>
          <a:off x="1309262" y="6228184"/>
          <a:ext cx="5781126" cy="2010942"/>
        </p:xfrm>
        <a:graphic>
          <a:graphicData uri="http://schemas.openxmlformats.org/drawingml/2006/table">
            <a:tbl>
              <a:tblPr/>
              <a:tblGrid>
                <a:gridCol w="963521"/>
                <a:gridCol w="963521"/>
                <a:gridCol w="963521"/>
                <a:gridCol w="963521"/>
                <a:gridCol w="963521"/>
                <a:gridCol w="963521"/>
              </a:tblGrid>
              <a:tr h="335157">
                <a:tc>
                  <a:txBody>
                    <a:bodyPr/>
                    <a:lstStyle/>
                    <a:p>
                      <a:pPr algn="l" fontAlgn="b"/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Yu Gothic" charset="-128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0min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30min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60min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90min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120min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33515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0min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20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1.00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NA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NA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NA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NA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335157">
                <a:tc>
                  <a:txBody>
                    <a:bodyPr/>
                    <a:lstStyle/>
                    <a:p>
                      <a:pPr algn="l" fontAlgn="b"/>
                      <a:r>
                        <a:rPr lang="it-IT" sz="20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30min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Yu Gothic" charset="-128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1.00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20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0.96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20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0.92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0.86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335157">
                <a:tc>
                  <a:txBody>
                    <a:bodyPr/>
                    <a:lstStyle/>
                    <a:p>
                      <a:pPr algn="l" fontAlgn="b"/>
                      <a:r>
                        <a:rPr lang="it-IT" sz="20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60min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Yu Gothic" charset="-128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nb-NO" sz="2000" b="0" i="0" u="none" strike="noStrike" dirty="0">
                        <a:solidFill>
                          <a:srgbClr val="000000"/>
                        </a:solidFill>
                        <a:effectLst/>
                        <a:latin typeface="Yu Gothic" charset="-128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20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1.00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0.90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0.87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335157">
                <a:tc>
                  <a:txBody>
                    <a:bodyPr/>
                    <a:lstStyle/>
                    <a:p>
                      <a:pPr algn="l" fontAlgn="b"/>
                      <a:r>
                        <a:rPr lang="it-IT" sz="20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90min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Yu Gothic" charset="-128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nb-NO" sz="2000" b="0" i="0" u="none" strike="noStrike" dirty="0">
                        <a:solidFill>
                          <a:srgbClr val="000000"/>
                        </a:solidFill>
                        <a:effectLst/>
                        <a:latin typeface="Yu Gothic" charset="-128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nb-NO" sz="2000" b="0" i="0" u="none" strike="noStrike" dirty="0">
                        <a:solidFill>
                          <a:srgbClr val="000000"/>
                        </a:solidFill>
                        <a:effectLst/>
                        <a:latin typeface="Yu Gothic" charset="-128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1.00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0.95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335157">
                <a:tc>
                  <a:txBody>
                    <a:bodyPr/>
                    <a:lstStyle/>
                    <a:p>
                      <a:pPr algn="l" fontAlgn="b"/>
                      <a:r>
                        <a:rPr lang="it-IT" sz="2000" b="0" i="0" u="none" strike="noStrike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120min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Yu Gothic" charset="-128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nb-NO" sz="2000" b="0" i="0" u="none" strike="noStrike" dirty="0">
                        <a:solidFill>
                          <a:srgbClr val="000000"/>
                        </a:solidFill>
                        <a:effectLst/>
                        <a:latin typeface="Yu Gothic" charset="-128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fi-FI" sz="2000" b="0" i="0" u="none" strike="noStrike" dirty="0">
                        <a:solidFill>
                          <a:srgbClr val="000000"/>
                        </a:solidFill>
                        <a:effectLst/>
                        <a:latin typeface="Yu Gothic" charset="-128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 </a:t>
                      </a:r>
                      <a:endParaRPr lang="nb-NO" sz="2000" b="0" i="0" u="none" strike="noStrike" dirty="0">
                        <a:solidFill>
                          <a:srgbClr val="000000"/>
                        </a:solidFill>
                        <a:effectLst/>
                        <a:latin typeface="Yu Gothic" charset="-128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charset="-128"/>
                        </a:rPr>
                        <a:t>1.00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" name="テキスト ボックス 11"/>
          <p:cNvSpPr txBox="1"/>
          <p:nvPr/>
        </p:nvSpPr>
        <p:spPr>
          <a:xfrm>
            <a:off x="9610668" y="2339752"/>
            <a:ext cx="808235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NORM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32381" y="4084340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mRNA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32380" y="7233655"/>
            <a:ext cx="866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Protein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34230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4800" y="251520"/>
            <a:ext cx="11582400" cy="1524000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検定したい帰無仮説</a:t>
            </a:r>
            <a:r>
              <a:rPr kumimoji="1" lang="ja-JP" altLang="en-US" smtClean="0"/>
              <a:t>について再考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1748154" y="2483768"/>
            <a:ext cx="869569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3200" dirty="0">
                <a:solidFill>
                  <a:srgbClr val="222222"/>
                </a:solidFill>
                <a:latin typeface="arial" charset="0"/>
              </a:rPr>
              <a:t>H</a:t>
            </a:r>
            <a:r>
              <a:rPr lang="ja-JP" altLang="en-US" sz="3200" dirty="0">
                <a:solidFill>
                  <a:srgbClr val="222222"/>
                </a:solidFill>
                <a:latin typeface="arial" charset="0"/>
              </a:rPr>
              <a:t>０：</a:t>
            </a:r>
          </a:p>
          <a:p>
            <a:pPr marL="595313" indent="-595313"/>
            <a:r>
              <a:rPr lang="ja-JP" altLang="en-US" sz="3200" dirty="0">
                <a:solidFill>
                  <a:srgbClr val="222222"/>
                </a:solidFill>
                <a:latin typeface="arial" charset="0"/>
              </a:rPr>
              <a:t>　　時点間相関を持つ実験系から観測された</a:t>
            </a:r>
          </a:p>
          <a:p>
            <a:pPr marL="595313" indent="-595313"/>
            <a:r>
              <a:rPr lang="ja-JP" altLang="en-US" sz="3200" dirty="0">
                <a:solidFill>
                  <a:srgbClr val="222222"/>
                </a:solidFill>
                <a:latin typeface="arial" charset="0"/>
              </a:rPr>
              <a:t>　　</a:t>
            </a:r>
            <a:r>
              <a:rPr lang="en-US" altLang="ja-JP" sz="3200" dirty="0">
                <a:solidFill>
                  <a:srgbClr val="222222"/>
                </a:solidFill>
                <a:latin typeface="arial" charset="0"/>
              </a:rPr>
              <a:t>mRNA </a:t>
            </a:r>
            <a:r>
              <a:rPr lang="ja-JP" altLang="en-US" sz="3200" dirty="0">
                <a:solidFill>
                  <a:srgbClr val="222222"/>
                </a:solidFill>
                <a:latin typeface="arial" charset="0"/>
              </a:rPr>
              <a:t>と タンパク の経時的発現量について、</a:t>
            </a:r>
          </a:p>
          <a:p>
            <a:pPr marL="595313" indent="-595313"/>
            <a:r>
              <a:rPr lang="ja-JP" altLang="en-US" sz="3200" dirty="0">
                <a:solidFill>
                  <a:srgbClr val="222222"/>
                </a:solidFill>
                <a:latin typeface="arial" charset="0"/>
              </a:rPr>
              <a:t>　　同一遺伝子内で</a:t>
            </a:r>
            <a:r>
              <a:rPr lang="ja-JP" altLang="en-US" sz="3200" dirty="0" smtClean="0">
                <a:solidFill>
                  <a:srgbClr val="222222"/>
                </a:solidFill>
                <a:latin typeface="arial" charset="0"/>
              </a:rPr>
              <a:t>の</a:t>
            </a:r>
            <a:r>
              <a:rPr lang="en-US" altLang="ja-JP" sz="3200" dirty="0" smtClean="0">
                <a:solidFill>
                  <a:srgbClr val="222222"/>
                </a:solidFill>
                <a:latin typeface="arial" charset="0"/>
              </a:rPr>
              <a:t>mRNA</a:t>
            </a:r>
            <a:r>
              <a:rPr lang="ja-JP" altLang="en-US" sz="3200" dirty="0" smtClean="0">
                <a:solidFill>
                  <a:srgbClr val="222222"/>
                </a:solidFill>
                <a:latin typeface="arial" charset="0"/>
              </a:rPr>
              <a:t>とタンパク質の相関</a:t>
            </a:r>
            <a:r>
              <a:rPr lang="ja-JP" altLang="en-US" sz="3200" dirty="0">
                <a:solidFill>
                  <a:srgbClr val="222222"/>
                </a:solidFill>
                <a:latin typeface="arial" charset="0"/>
              </a:rPr>
              <a:t>係数は</a:t>
            </a:r>
            <a:r>
              <a:rPr lang="ja-JP" altLang="en-US" sz="3200" dirty="0" smtClean="0">
                <a:solidFill>
                  <a:srgbClr val="222222"/>
                </a:solidFill>
                <a:latin typeface="arial" charset="0"/>
              </a:rPr>
              <a:t>、</a:t>
            </a:r>
            <a:r>
              <a:rPr lang="ja-JP" altLang="en-US" sz="3200" dirty="0" smtClean="0">
                <a:solidFill>
                  <a:srgbClr val="FF0000"/>
                </a:solidFill>
                <a:latin typeface="arial" charset="0"/>
              </a:rPr>
              <a:t>同じ</a:t>
            </a:r>
            <a:r>
              <a:rPr lang="ja-JP" altLang="en-US" sz="3200" dirty="0">
                <a:solidFill>
                  <a:srgbClr val="FF0000"/>
                </a:solidFill>
                <a:latin typeface="arial" charset="0"/>
              </a:rPr>
              <a:t>実験系より観測</a:t>
            </a:r>
            <a:r>
              <a:rPr lang="ja-JP" altLang="en-US" sz="3200" dirty="0" smtClean="0">
                <a:solidFill>
                  <a:srgbClr val="FF0000"/>
                </a:solidFill>
                <a:latin typeface="arial" charset="0"/>
              </a:rPr>
              <a:t>されたランダムな時系列データ</a:t>
            </a:r>
            <a:r>
              <a:rPr lang="ja-JP" altLang="en-US" sz="3200" dirty="0" smtClean="0">
                <a:solidFill>
                  <a:srgbClr val="222222"/>
                </a:solidFill>
                <a:latin typeface="arial" charset="0"/>
              </a:rPr>
              <a:t>から計算される相関係数である。</a:t>
            </a:r>
            <a:endParaRPr lang="ja-JP" altLang="en-US" sz="3200" b="0" i="0" dirty="0">
              <a:solidFill>
                <a:srgbClr val="222222"/>
              </a:solidFill>
              <a:effectLst/>
              <a:latin typeface="arial" charset="0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1023741" y="6228184"/>
            <a:ext cx="9770623" cy="2246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800" dirty="0">
                <a:solidFill>
                  <a:srgbClr val="FF0000"/>
                </a:solidFill>
                <a:latin typeface="arial" charset="0"/>
              </a:rPr>
              <a:t>同じ実験系より観測されたランダムな時系列</a:t>
            </a:r>
            <a:r>
              <a:rPr lang="ja-JP" altLang="en-US" sz="2800" dirty="0" smtClean="0">
                <a:solidFill>
                  <a:srgbClr val="FF0000"/>
                </a:solidFill>
                <a:latin typeface="arial" charset="0"/>
              </a:rPr>
              <a:t>データ</a:t>
            </a:r>
            <a:r>
              <a:rPr lang="ja-JP" altLang="en-US" sz="2800" dirty="0" smtClean="0">
                <a:latin typeface="arial" charset="0"/>
              </a:rPr>
              <a:t>として、</a:t>
            </a:r>
            <a:endParaRPr lang="en-US" altLang="ja-JP" sz="2800" dirty="0" smtClean="0">
              <a:latin typeface="arial" charset="0"/>
            </a:endParaRPr>
          </a:p>
          <a:p>
            <a:r>
              <a:rPr lang="en-US" altLang="ja-JP" sz="2800" dirty="0" smtClean="0">
                <a:latin typeface="arial" charset="0"/>
              </a:rPr>
              <a:t>A</a:t>
            </a:r>
            <a:r>
              <a:rPr lang="ja-JP" altLang="en-US" sz="2800" dirty="0" smtClean="0">
                <a:latin typeface="arial" charset="0"/>
              </a:rPr>
              <a:t>　・　観測データの遺伝子</a:t>
            </a:r>
            <a:r>
              <a:rPr lang="en-US" altLang="ja-JP" sz="2800" dirty="0" smtClean="0">
                <a:latin typeface="arial" charset="0"/>
              </a:rPr>
              <a:t>ID</a:t>
            </a:r>
            <a:r>
              <a:rPr lang="ja-JP" altLang="en-US" sz="2800" dirty="0" smtClean="0">
                <a:latin typeface="arial" charset="0"/>
              </a:rPr>
              <a:t>をランダムに付け替えるか</a:t>
            </a:r>
            <a:endParaRPr lang="en-US" altLang="ja-JP" sz="2800" dirty="0" smtClean="0">
              <a:latin typeface="arial" charset="0"/>
            </a:endParaRPr>
          </a:p>
          <a:p>
            <a:r>
              <a:rPr lang="en-US" altLang="ja-JP" sz="2800" dirty="0" smtClean="0">
                <a:latin typeface="arial" charset="0"/>
              </a:rPr>
              <a:t>B</a:t>
            </a:r>
            <a:r>
              <a:rPr lang="ja-JP" altLang="en-US" sz="2800" dirty="0" smtClean="0">
                <a:latin typeface="arial" charset="0"/>
              </a:rPr>
              <a:t>　・　多次元正規分布からランダムサンプリングで発生させるか</a:t>
            </a:r>
            <a:endParaRPr lang="en-US" altLang="ja-JP" sz="2800" dirty="0" smtClean="0">
              <a:latin typeface="arial" charset="0"/>
            </a:endParaRPr>
          </a:p>
          <a:p>
            <a:endParaRPr lang="en-US" altLang="ja-JP" sz="2800" dirty="0">
              <a:latin typeface="arial" charset="0"/>
            </a:endParaRPr>
          </a:p>
          <a:p>
            <a:r>
              <a:rPr lang="ja-JP" altLang="en-US" sz="2800" dirty="0" smtClean="0">
                <a:latin typeface="arial" charset="0"/>
              </a:rPr>
              <a:t>→　とりあえず、</a:t>
            </a:r>
            <a:r>
              <a:rPr lang="en-US" altLang="ja-JP" sz="2800" dirty="0" smtClean="0">
                <a:latin typeface="arial" charset="0"/>
              </a:rPr>
              <a:t>A</a:t>
            </a:r>
            <a:r>
              <a:rPr lang="ja-JP" altLang="en-US" sz="2800" dirty="0" smtClean="0">
                <a:latin typeface="arial" charset="0"/>
              </a:rPr>
              <a:t>を採用</a:t>
            </a:r>
            <a:endParaRPr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13553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4138444" y="2324937"/>
            <a:ext cx="6350044" cy="1524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3200"/>
          </a:p>
        </p:txBody>
      </p:sp>
      <p:sp>
        <p:nvSpPr>
          <p:cNvPr id="5" name="正方形/長方形 4"/>
          <p:cNvSpPr/>
          <p:nvPr/>
        </p:nvSpPr>
        <p:spPr>
          <a:xfrm>
            <a:off x="4066436" y="2197937"/>
            <a:ext cx="6350044" cy="15240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3200"/>
          </a:p>
        </p:txBody>
      </p:sp>
      <p:sp>
        <p:nvSpPr>
          <p:cNvPr id="6" name="正方形/長方形 5"/>
          <p:cNvSpPr/>
          <p:nvPr/>
        </p:nvSpPr>
        <p:spPr>
          <a:xfrm>
            <a:off x="3957992" y="2070936"/>
            <a:ext cx="6350044" cy="15240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320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8667" y="2168441"/>
            <a:ext cx="390844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 smtClean="0"/>
              <a:t>遺伝子</a:t>
            </a:r>
            <a:r>
              <a:rPr lang="en-US" altLang="ja-JP" sz="4000" dirty="0" smtClean="0"/>
              <a:t>1</a:t>
            </a:r>
            <a:r>
              <a:rPr lang="ja-JP" altLang="en-US" sz="4000" dirty="0" smtClean="0"/>
              <a:t>の</a:t>
            </a:r>
            <a:endParaRPr lang="en-US" altLang="ja-JP" sz="4000" dirty="0" smtClean="0"/>
          </a:p>
          <a:p>
            <a:r>
              <a:rPr lang="en-US" altLang="ja-JP" sz="4000" dirty="0" smtClean="0"/>
              <a:t>mRNA</a:t>
            </a:r>
            <a:r>
              <a:rPr lang="ja-JP" altLang="en-US" sz="4000" dirty="0" smtClean="0"/>
              <a:t>経時データ</a:t>
            </a:r>
            <a:endParaRPr lang="ja-JP" altLang="en-US" sz="4000" dirty="0"/>
          </a:p>
        </p:txBody>
      </p:sp>
      <p:sp>
        <p:nvSpPr>
          <p:cNvPr id="9" name="正方形/長方形 8"/>
          <p:cNvSpPr/>
          <p:nvPr/>
        </p:nvSpPr>
        <p:spPr>
          <a:xfrm rot="5400000">
            <a:off x="380960" y="7364522"/>
            <a:ext cx="2286016" cy="17780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5645" dirty="0">
                <a:solidFill>
                  <a:schemeClr val="tx1"/>
                </a:solidFill>
              </a:rPr>
              <a:t>…</a:t>
            </a:r>
            <a:endParaRPr lang="ja-JP" altLang="en-US" sz="15645" dirty="0">
              <a:solidFill>
                <a:schemeClr val="tx1"/>
              </a:solidFill>
            </a:endParaRPr>
          </a:p>
        </p:txBody>
      </p:sp>
      <p:cxnSp>
        <p:nvCxnSpPr>
          <p:cNvPr id="11" name="直線コネクタ 10"/>
          <p:cNvCxnSpPr/>
          <p:nvPr/>
        </p:nvCxnSpPr>
        <p:spPr>
          <a:xfrm>
            <a:off x="-43" y="8863606"/>
            <a:ext cx="12192000" cy="2823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12"/>
          <p:cNvSpPr/>
          <p:nvPr/>
        </p:nvSpPr>
        <p:spPr>
          <a:xfrm rot="5400000">
            <a:off x="9906027" y="7364522"/>
            <a:ext cx="2286016" cy="17780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5645" dirty="0">
                <a:solidFill>
                  <a:schemeClr val="tx1"/>
                </a:solidFill>
              </a:rPr>
              <a:t>…</a:t>
            </a:r>
            <a:endParaRPr lang="ja-JP" altLang="en-US" sz="15645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/>
              <p:cNvSpPr txBox="1"/>
              <p:nvPr/>
            </p:nvSpPr>
            <p:spPr>
              <a:xfrm>
                <a:off x="3830992" y="1826470"/>
                <a:ext cx="6350044" cy="15696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3200" dirty="0" smtClean="0"/>
                  <a:t>遺伝子</a:t>
                </a:r>
                <a:r>
                  <a:rPr lang="en-US" altLang="ja-JP" sz="3200" dirty="0" smtClean="0"/>
                  <a:t> ID </a:t>
                </a:r>
                <a:r>
                  <a:rPr lang="ja-JP" altLang="en-US" sz="3200" dirty="0" smtClean="0"/>
                  <a:t>を</a:t>
                </a:r>
                <a:r>
                  <a:rPr lang="ja-JP" altLang="en-US" sz="3200" dirty="0"/>
                  <a:t>シャッフル</a:t>
                </a:r>
                <a:endParaRPr lang="en-US" altLang="ja-JP" sz="3200" dirty="0"/>
              </a:p>
              <a:p>
                <a:r>
                  <a:rPr lang="ja-JP" altLang="en-US" sz="3200" dirty="0"/>
                  <a:t>　→　</a:t>
                </a:r>
                <a:r>
                  <a:rPr lang="ja-JP" altLang="en-US" sz="3200" dirty="0" smtClean="0"/>
                  <a:t>ランダムに選ばれたタンパク質</a:t>
                </a:r>
                <a:r>
                  <a:rPr lang="ja-JP" altLang="en-US" sz="3200" dirty="0"/>
                  <a:t>　</a:t>
                </a:r>
                <a:endParaRPr lang="en-US" altLang="ja-JP" sz="3200" dirty="0"/>
              </a:p>
              <a:p>
                <a:r>
                  <a:rPr lang="ja-JP" altLang="en-US" sz="3200" dirty="0"/>
                  <a:t>　　　経時</a:t>
                </a:r>
                <a:r>
                  <a:rPr lang="ja-JP" altLang="en-US" sz="3200" dirty="0" smtClean="0"/>
                  <a:t>データとの</a:t>
                </a:r>
                <a:r>
                  <a:rPr lang="ja-JP" altLang="en-US" sz="3200" dirty="0"/>
                  <a:t>順位相関（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2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3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𝜌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sz="3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s</m:t>
                        </m:r>
                      </m:sub>
                    </m:sSub>
                  </m:oMath>
                </a14:m>
                <a:r>
                  <a:rPr lang="ja-JP" altLang="en-US" sz="3200" dirty="0"/>
                  <a:t>）</a:t>
                </a:r>
                <a:endParaRPr lang="en-US" altLang="ja-JP" sz="3200" dirty="0"/>
              </a:p>
            </p:txBody>
          </p:sp>
        </mc:Choice>
        <mc:Fallback xmlns="">
          <p:sp>
            <p:nvSpPr>
              <p:cNvPr id="14" name="テキスト ボックス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0992" y="1826470"/>
                <a:ext cx="6350044" cy="1569660"/>
              </a:xfrm>
              <a:prstGeom prst="rect">
                <a:avLst/>
              </a:prstGeom>
              <a:blipFill rotWithShape="0">
                <a:blip r:embed="rId2"/>
                <a:stretch>
                  <a:fillRect l="-2299" t="-6564" r="-2203" b="-965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正方形/長方形 14"/>
          <p:cNvSpPr/>
          <p:nvPr/>
        </p:nvSpPr>
        <p:spPr>
          <a:xfrm>
            <a:off x="9779026" y="6602516"/>
            <a:ext cx="1778012" cy="7620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44" dirty="0">
                <a:solidFill>
                  <a:schemeClr val="tx1"/>
                </a:solidFill>
              </a:rPr>
              <a:t>p </a:t>
            </a:r>
            <a:r>
              <a:rPr lang="ja-JP" altLang="en-US" sz="2844" dirty="0">
                <a:solidFill>
                  <a:schemeClr val="tx1"/>
                </a:solidFill>
              </a:rPr>
              <a:t>値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/>
              <p:cNvSpPr txBox="1"/>
              <p:nvPr/>
            </p:nvSpPr>
            <p:spPr>
              <a:xfrm>
                <a:off x="576512" y="4010452"/>
                <a:ext cx="8059506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3200" dirty="0"/>
                  <a:t>10,000</a:t>
                </a:r>
                <a:r>
                  <a:rPr lang="ja-JP" altLang="en-US" sz="3200" dirty="0"/>
                  <a:t>回繰り返した結果の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2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3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𝜌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sz="3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s</m:t>
                        </m:r>
                      </m:sub>
                    </m:sSub>
                  </m:oMath>
                </a14:m>
                <a:r>
                  <a:rPr lang="ja-JP" altLang="en-US" sz="3200" dirty="0"/>
                  <a:t>の分布を帰無分布として、帰無分布中での元データの順位相関のパーセンタイル点を </a:t>
                </a:r>
                <a:r>
                  <a:rPr lang="en-US" altLang="ja-JP" sz="3200" dirty="0"/>
                  <a:t>p </a:t>
                </a:r>
                <a:r>
                  <a:rPr lang="ja-JP" altLang="en-US" sz="3200" dirty="0"/>
                  <a:t>値とする。</a:t>
                </a:r>
                <a:endParaRPr lang="en-US" altLang="ja-JP" sz="3200" dirty="0"/>
              </a:p>
            </p:txBody>
          </p:sp>
        </mc:Choice>
        <mc:Fallback xmlns="">
          <p:sp>
            <p:nvSpPr>
              <p:cNvPr id="16" name="テキスト ボックス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512" y="4010452"/>
                <a:ext cx="8059506" cy="1569660"/>
              </a:xfrm>
              <a:prstGeom prst="rect">
                <a:avLst/>
              </a:prstGeom>
              <a:blipFill rotWithShape="0">
                <a:blip r:embed="rId3"/>
                <a:stretch>
                  <a:fillRect l="-1967" t="-7004" r="-227" b="-1284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正方形/長方形 16"/>
          <p:cNvSpPr/>
          <p:nvPr/>
        </p:nvSpPr>
        <p:spPr>
          <a:xfrm>
            <a:off x="9779026" y="4356952"/>
            <a:ext cx="1778012" cy="7620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44" dirty="0">
                <a:solidFill>
                  <a:schemeClr val="tx1"/>
                </a:solidFill>
              </a:rPr>
              <a:t>p </a:t>
            </a:r>
            <a:r>
              <a:rPr lang="ja-JP" altLang="en-US" sz="2844" dirty="0">
                <a:solidFill>
                  <a:schemeClr val="tx1"/>
                </a:solidFill>
              </a:rPr>
              <a:t>値</a:t>
            </a:r>
          </a:p>
        </p:txBody>
      </p:sp>
      <p:sp>
        <p:nvSpPr>
          <p:cNvPr id="18" name="右矢印 17"/>
          <p:cNvSpPr/>
          <p:nvPr/>
        </p:nvSpPr>
        <p:spPr>
          <a:xfrm>
            <a:off x="8763019" y="4483953"/>
            <a:ext cx="889006" cy="381003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3200"/>
          </a:p>
        </p:txBody>
      </p:sp>
      <p:sp>
        <p:nvSpPr>
          <p:cNvPr id="19" name="右矢印 18"/>
          <p:cNvSpPr/>
          <p:nvPr/>
        </p:nvSpPr>
        <p:spPr>
          <a:xfrm>
            <a:off x="8763019" y="6729517"/>
            <a:ext cx="889006" cy="381003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320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190988" y="6435497"/>
            <a:ext cx="5725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/>
              <a:t>….</a:t>
            </a: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190988" y="7850423"/>
            <a:ext cx="5725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/>
              <a:t>….</a:t>
            </a: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682897" y="156377"/>
            <a:ext cx="4826034" cy="858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978" dirty="0"/>
              <a:t>permutation test</a:t>
            </a:r>
            <a:endParaRPr lang="ja-JP" altLang="en-US" sz="4978" dirty="0"/>
          </a:p>
        </p:txBody>
      </p:sp>
      <p:cxnSp>
        <p:nvCxnSpPr>
          <p:cNvPr id="25" name="直線コネクタ 24"/>
          <p:cNvCxnSpPr/>
          <p:nvPr/>
        </p:nvCxnSpPr>
        <p:spPr>
          <a:xfrm>
            <a:off x="-43" y="1049653"/>
            <a:ext cx="12192000" cy="2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/>
          <p:nvPr/>
        </p:nvCxnSpPr>
        <p:spPr>
          <a:xfrm>
            <a:off x="-43" y="244451"/>
            <a:ext cx="12192000" cy="2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/>
          <p:cNvSpPr txBox="1"/>
          <p:nvPr/>
        </p:nvSpPr>
        <p:spPr>
          <a:xfrm>
            <a:off x="30347" y="5768841"/>
            <a:ext cx="390844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 smtClean="0"/>
              <a:t>遺伝子</a:t>
            </a:r>
            <a:r>
              <a:rPr lang="en-US" altLang="ja-JP" sz="4000" dirty="0"/>
              <a:t>2</a:t>
            </a:r>
            <a:r>
              <a:rPr lang="ja-JP" altLang="en-US" sz="4000" dirty="0" smtClean="0"/>
              <a:t>の</a:t>
            </a:r>
            <a:endParaRPr lang="en-US" altLang="ja-JP" sz="4000" dirty="0" smtClean="0"/>
          </a:p>
          <a:p>
            <a:r>
              <a:rPr lang="en-US" altLang="ja-JP" sz="4000" dirty="0" smtClean="0"/>
              <a:t>mRNA</a:t>
            </a:r>
            <a:r>
              <a:rPr lang="ja-JP" altLang="en-US" sz="4000" dirty="0" smtClean="0"/>
              <a:t>経時データ</a:t>
            </a:r>
            <a:endParaRPr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5122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311696"/>
            <a:ext cx="12192000" cy="1524000"/>
          </a:xfrm>
        </p:spPr>
        <p:txBody>
          <a:bodyPr>
            <a:normAutofit fontScale="90000"/>
          </a:bodyPr>
          <a:lstStyle/>
          <a:p>
            <a:r>
              <a:rPr lang="ja-JP" altLang="en-US" dirty="0" smtClean="0"/>
              <a:t>結果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GlySerThr </a:t>
            </a:r>
            <a:r>
              <a:rPr lang="en-US" altLang="ja-JP" dirty="0" err="1" smtClean="0"/>
              <a:t>Metab</a:t>
            </a:r>
            <a:r>
              <a:rPr lang="en-US" altLang="ja-JP" dirty="0" smtClean="0"/>
              <a:t>. pathway</a:t>
            </a:r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00" y="2195736"/>
            <a:ext cx="4965700" cy="5981700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9524" y="2195736"/>
            <a:ext cx="4927600" cy="5943600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4085268" y="8657292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i="1" dirty="0" smtClean="0">
                <a:latin typeface="Times New Roman" charset="0"/>
                <a:ea typeface="Times New Roman" charset="0"/>
                <a:cs typeface="Times New Roman" charset="0"/>
              </a:rPr>
              <a:t>p</a:t>
            </a:r>
            <a:r>
              <a:rPr kumimoji="1" lang="en-US" altLang="ja-JP" sz="2800" i="1" baseline="-25000" dirty="0" smtClean="0">
                <a:latin typeface="Times New Roman" charset="0"/>
                <a:ea typeface="Times New Roman" charset="0"/>
                <a:cs typeface="Times New Roman" charset="0"/>
              </a:rPr>
              <a:t>FDR</a:t>
            </a:r>
            <a:r>
              <a:rPr kumimoji="1" lang="en-US" altLang="ja-JP" sz="2800" i="1" dirty="0" smtClean="0">
                <a:latin typeface="Times New Roman" charset="0"/>
                <a:ea typeface="Times New Roman" charset="0"/>
                <a:cs typeface="Times New Roman" charset="0"/>
              </a:rPr>
              <a:t>=0.004</a:t>
            </a:r>
            <a:endParaRPr kumimoji="1" lang="ja-JP" altLang="en-US" sz="2800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655840" y="8172400"/>
            <a:ext cx="732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 smtClean="0">
                <a:solidFill>
                  <a:srgbClr val="C00000"/>
                </a:solidFill>
              </a:rPr>
              <a:t>0.32</a:t>
            </a:r>
            <a:endParaRPr kumimoji="1" lang="ja-JP" altLang="en-US" b="1" dirty="0">
              <a:solidFill>
                <a:srgbClr val="C00000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127448" y="2202122"/>
            <a:ext cx="1391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 smtClean="0">
                <a:solidFill>
                  <a:srgbClr val="C00000"/>
                </a:solidFill>
              </a:rPr>
              <a:t>ラグ数　</a:t>
            </a:r>
            <a:r>
              <a:rPr lang="en-US" altLang="ja-JP" sz="2400" b="1" dirty="0" smtClean="0">
                <a:solidFill>
                  <a:srgbClr val="C00000"/>
                </a:solidFill>
              </a:rPr>
              <a:t>0</a:t>
            </a:r>
            <a:endParaRPr kumimoji="1" lang="ja-JP" altLang="en-US" b="1" dirty="0">
              <a:solidFill>
                <a:srgbClr val="C00000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7032104" y="2195736"/>
            <a:ext cx="1391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 smtClean="0">
                <a:solidFill>
                  <a:srgbClr val="C00000"/>
                </a:solidFill>
              </a:rPr>
              <a:t>ラグ数　</a:t>
            </a:r>
            <a:r>
              <a:rPr lang="en-US" altLang="ja-JP" sz="2400" b="1" dirty="0" smtClean="0">
                <a:solidFill>
                  <a:srgbClr val="C00000"/>
                </a:solidFill>
              </a:rPr>
              <a:t>1</a:t>
            </a:r>
            <a:endParaRPr kumimoji="1" lang="ja-JP" altLang="en-US" b="1" dirty="0">
              <a:solidFill>
                <a:srgbClr val="C00000"/>
              </a:solidFill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9887744" y="8615304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i="1" dirty="0" smtClean="0">
                <a:latin typeface="Times New Roman" charset="0"/>
                <a:ea typeface="Times New Roman" charset="0"/>
                <a:cs typeface="Times New Roman" charset="0"/>
              </a:rPr>
              <a:t>p</a:t>
            </a:r>
            <a:r>
              <a:rPr kumimoji="1" lang="en-US" altLang="ja-JP" sz="2800" i="1" baseline="-25000" dirty="0" smtClean="0">
                <a:latin typeface="Times New Roman" charset="0"/>
                <a:ea typeface="Times New Roman" charset="0"/>
                <a:cs typeface="Times New Roman" charset="0"/>
              </a:rPr>
              <a:t>FDR</a:t>
            </a:r>
            <a:r>
              <a:rPr kumimoji="1" lang="en-US" altLang="ja-JP" sz="2800" i="1" dirty="0" smtClean="0">
                <a:latin typeface="Times New Roman" charset="0"/>
                <a:ea typeface="Times New Roman" charset="0"/>
                <a:cs typeface="Times New Roman" charset="0"/>
              </a:rPr>
              <a:t>=0.084</a:t>
            </a:r>
            <a:endParaRPr kumimoji="1" lang="ja-JP" altLang="en-US" sz="2800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0458316" y="8130412"/>
            <a:ext cx="732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 smtClean="0">
                <a:solidFill>
                  <a:srgbClr val="C00000"/>
                </a:solidFill>
              </a:rPr>
              <a:t>0.65</a:t>
            </a:r>
            <a:endParaRPr kumimoji="1" lang="ja-JP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79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311696"/>
            <a:ext cx="12192000" cy="1524000"/>
          </a:xfrm>
        </p:spPr>
        <p:txBody>
          <a:bodyPr>
            <a:normAutofit fontScale="90000"/>
          </a:bodyPr>
          <a:lstStyle/>
          <a:p>
            <a:r>
              <a:rPr lang="ja-JP" altLang="en-US" dirty="0" smtClean="0"/>
              <a:t>結果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Pentose pathway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84" y="2123728"/>
            <a:ext cx="5207194" cy="6264696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8578" y="3491880"/>
            <a:ext cx="2929710" cy="3526224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0336" y="3491880"/>
            <a:ext cx="2908382" cy="3526224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4085268" y="8657292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i="1" dirty="0" smtClean="0">
                <a:latin typeface="Times New Roman" charset="0"/>
                <a:ea typeface="Times New Roman" charset="0"/>
                <a:cs typeface="Times New Roman" charset="0"/>
              </a:rPr>
              <a:t>p</a:t>
            </a:r>
            <a:r>
              <a:rPr kumimoji="1" lang="en-US" altLang="ja-JP" sz="2800" i="1" baseline="-25000" dirty="0" smtClean="0">
                <a:latin typeface="Times New Roman" charset="0"/>
                <a:ea typeface="Times New Roman" charset="0"/>
                <a:cs typeface="Times New Roman" charset="0"/>
              </a:rPr>
              <a:t>FDR</a:t>
            </a:r>
            <a:r>
              <a:rPr kumimoji="1" lang="en-US" altLang="ja-JP" sz="2800" i="1" dirty="0" smtClean="0">
                <a:latin typeface="Times New Roman" charset="0"/>
                <a:ea typeface="Times New Roman" charset="0"/>
                <a:cs typeface="Times New Roman" charset="0"/>
              </a:rPr>
              <a:t>=0.009</a:t>
            </a:r>
            <a:endParaRPr kumimoji="1" lang="ja-JP" altLang="en-US" sz="2800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655840" y="8172400"/>
            <a:ext cx="732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 smtClean="0">
                <a:solidFill>
                  <a:srgbClr val="C00000"/>
                </a:solidFill>
              </a:rPr>
              <a:t>0.30</a:t>
            </a:r>
            <a:endParaRPr kumimoji="1" lang="ja-JP" altLang="en-US" b="1" dirty="0">
              <a:solidFill>
                <a:srgbClr val="C00000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127448" y="2202122"/>
            <a:ext cx="1391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 smtClean="0">
                <a:solidFill>
                  <a:srgbClr val="C00000"/>
                </a:solidFill>
              </a:rPr>
              <a:t>ラグ数　</a:t>
            </a:r>
            <a:r>
              <a:rPr lang="en-US" altLang="ja-JP" sz="2400" b="1" dirty="0" smtClean="0">
                <a:solidFill>
                  <a:srgbClr val="C00000"/>
                </a:solidFill>
              </a:rPr>
              <a:t>0</a:t>
            </a:r>
            <a:endParaRPr kumimoji="1" lang="ja-JP" altLang="en-US" b="1" dirty="0">
              <a:solidFill>
                <a:srgbClr val="C00000"/>
              </a:solidFill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047729" y="3030215"/>
            <a:ext cx="1391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 smtClean="0">
                <a:solidFill>
                  <a:srgbClr val="C00000"/>
                </a:solidFill>
              </a:rPr>
              <a:t>ラグ数　</a:t>
            </a:r>
            <a:r>
              <a:rPr lang="en-US" altLang="ja-JP" sz="2400" b="1" dirty="0">
                <a:solidFill>
                  <a:srgbClr val="C00000"/>
                </a:solidFill>
              </a:rPr>
              <a:t>1</a:t>
            </a:r>
            <a:endParaRPr kumimoji="1" lang="ja-JP" altLang="en-US" b="1" dirty="0">
              <a:solidFill>
                <a:srgbClr val="C00000"/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9336360" y="3053541"/>
            <a:ext cx="1391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 smtClean="0">
                <a:solidFill>
                  <a:srgbClr val="C00000"/>
                </a:solidFill>
              </a:rPr>
              <a:t>ラグ数　</a:t>
            </a:r>
            <a:r>
              <a:rPr lang="en-US" altLang="ja-JP" sz="2400" b="1" dirty="0" smtClean="0">
                <a:solidFill>
                  <a:srgbClr val="C00000"/>
                </a:solidFill>
              </a:rPr>
              <a:t>2</a:t>
            </a:r>
            <a:endParaRPr kumimoji="1" lang="ja-JP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6000" dirty="0" smtClean="0"/>
              <a:t>時点をシャッフルした時の結果</a:t>
            </a:r>
            <a:endParaRPr kumimoji="1" lang="ja-JP" altLang="en-US" sz="60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700" y="2051720"/>
            <a:ext cx="9118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741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6000" dirty="0" smtClean="0"/>
              <a:t>時点をシャッフルした時の結果</a:t>
            </a:r>
            <a:endParaRPr kumimoji="1" lang="ja-JP" altLang="en-US" sz="6000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464" y="1890184"/>
            <a:ext cx="9449071" cy="7076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443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48443</TotalTime>
  <Words>267</Words>
  <Application>Microsoft Macintosh PowerPoint</Application>
  <PresentationFormat>ユーザー設定</PresentationFormat>
  <Paragraphs>170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7" baseType="lpstr">
      <vt:lpstr>Calibri</vt:lpstr>
      <vt:lpstr>Cambria Math</vt:lpstr>
      <vt:lpstr>ＭＳ Ｐゴシック</vt:lpstr>
      <vt:lpstr>Times New Roman</vt:lpstr>
      <vt:lpstr>Yu Gothic</vt:lpstr>
      <vt:lpstr>Arial</vt:lpstr>
      <vt:lpstr>Arial</vt:lpstr>
      <vt:lpstr>Office テーマ</vt:lpstr>
      <vt:lpstr>時点間相関を完全に保持した PS 2016.08.21</vt:lpstr>
      <vt:lpstr>系列内相関（時点間相関）と 系列間相関（mRNA・タンパク間）</vt:lpstr>
      <vt:lpstr>観測データの持つ時点間相関</vt:lpstr>
      <vt:lpstr>検定したい帰無仮説について再考</vt:lpstr>
      <vt:lpstr>PowerPoint プレゼンテーション</vt:lpstr>
      <vt:lpstr>結果 GlySerThr Metab. pathway</vt:lpstr>
      <vt:lpstr>結果 Pentose pathway</vt:lpstr>
      <vt:lpstr>時点をシャッフルした時の結果</vt:lpstr>
      <vt:lpstr>時点をシャッフルした時の結果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Permutation test の検証</dc:title>
  <dc:creator>IBERICA　森本</dc:creator>
  <cp:lastModifiedBy>森本心平</cp:lastModifiedBy>
  <cp:revision>436</cp:revision>
  <cp:lastPrinted>2016-06-30T00:10:28Z</cp:lastPrinted>
  <dcterms:created xsi:type="dcterms:W3CDTF">2016-03-14T02:18:59Z</dcterms:created>
  <dcterms:modified xsi:type="dcterms:W3CDTF">2016-08-21T03:41:28Z</dcterms:modified>
</cp:coreProperties>
</file>