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57" r:id="rId5"/>
    <p:sldId id="258" r:id="rId6"/>
    <p:sldId id="260" r:id="rId7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1"/>
  </p:normalViewPr>
  <p:slideViewPr>
    <p:cSldViewPr>
      <p:cViewPr>
        <p:scale>
          <a:sx n="57" d="100"/>
          <a:sy n="57" d="100"/>
        </p:scale>
        <p:origin x="1864" y="5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EED9-BDC7-4030-AD79-D484B3A17789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96AB-B44B-4BE1-94EE-B711F780E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19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2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2183" y="1000100"/>
            <a:ext cx="5829300" cy="1960033"/>
          </a:xfrm>
        </p:spPr>
        <p:txBody>
          <a:bodyPr/>
          <a:lstStyle/>
          <a:p>
            <a:r>
              <a:rPr kumimoji="1" lang="en-US" altLang="ja-JP" dirty="0" smtClean="0"/>
              <a:t>Permutation test </a:t>
            </a:r>
            <a:r>
              <a:rPr kumimoji="1" lang="ja-JP" altLang="en-US" dirty="0" smtClean="0"/>
              <a:t>の検証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2016.05.21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00042" y="4071934"/>
            <a:ext cx="5829300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+mj-lt"/>
                <a:ea typeface="+mj-ea"/>
                <a:cs typeface="+mj-cs"/>
              </a:rPr>
              <a:t>ファイル名：</a:t>
            </a:r>
            <a:endParaRPr lang="en-US" altLang="ja-JP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PG_only_simu.permtest_20160420.R</a:t>
            </a: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00042" y="5214942"/>
            <a:ext cx="5829300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+mj-lt"/>
                <a:ea typeface="+mj-ea"/>
                <a:cs typeface="+mj-cs"/>
              </a:rPr>
              <a:t>読み込みデータファイル名（</a:t>
            </a:r>
            <a:r>
              <a:rPr lang="en-US" altLang="ja-JP" sz="2400" dirty="0" err="1" smtClean="0">
                <a:latin typeface="+mj-lt"/>
                <a:ea typeface="+mj-ea"/>
                <a:cs typeface="+mj-cs"/>
              </a:rPr>
              <a:t>RData</a:t>
            </a:r>
            <a:r>
              <a:rPr lang="ja-JP" altLang="en-US" sz="2400" dirty="0" smtClean="0">
                <a:latin typeface="+mj-lt"/>
                <a:ea typeface="+mj-ea"/>
                <a:cs typeface="+mj-cs"/>
              </a:rPr>
              <a:t>）：</a:t>
            </a:r>
            <a:endParaRPr lang="en-US" altLang="ja-JP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Selevsek_2015_all_Selevsek_20160123.RData</a:t>
            </a: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00042" y="6357950"/>
            <a:ext cx="5829300" cy="200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+mj-lt"/>
                <a:ea typeface="+mj-ea"/>
                <a:cs typeface="+mj-cs"/>
              </a:rPr>
              <a:t>読み込みデータファイル名（関数）：</a:t>
            </a:r>
            <a:endParaRPr lang="en-US" altLang="ja-JP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func_for_permutest_of_Rho_20151124.R</a:t>
            </a:r>
          </a:p>
          <a:p>
            <a:pPr lvl="0">
              <a:spcBef>
                <a:spcPct val="0"/>
              </a:spcBef>
            </a:pPr>
            <a:r>
              <a:rPr lang="en-US" altLang="ja-JP" sz="2400" dirty="0" smtClean="0"/>
              <a:t>OldFunc_20151125.R</a:t>
            </a:r>
          </a:p>
          <a:p>
            <a:pPr lvl="0">
              <a:spcBef>
                <a:spcPct val="0"/>
              </a:spcBef>
            </a:pPr>
            <a:r>
              <a:rPr lang="en-US" altLang="ja-JP" sz="2400" dirty="0" smtClean="0"/>
              <a:t>func_for_calcEscore_20160123.R</a:t>
            </a: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>
            <a:noAutofit/>
          </a:bodyPr>
          <a:lstStyle/>
          <a:p>
            <a:r>
              <a:rPr lang="ja-JP" altLang="en-US" sz="2800" dirty="0" smtClean="0"/>
              <a:t>系列内相関（時点間相関）と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系列間相関（</a:t>
            </a:r>
            <a:r>
              <a:rPr lang="en-US" altLang="ja-JP" sz="2800" dirty="0" smtClean="0"/>
              <a:t>mRNA</a:t>
            </a:r>
            <a:r>
              <a:rPr lang="ja-JP" altLang="en-US" sz="2800" dirty="0" smtClean="0"/>
              <a:t>・タンパク間）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2480863"/>
                <a:ext cx="6172200" cy="4284476"/>
              </a:xfrm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 dirty="0" smtClean="0">
                    <a:latin typeface="+mn-ea"/>
                  </a:rPr>
                  <a:t>時点間</a:t>
                </a:r>
                <a:r>
                  <a:rPr lang="ja-JP" altLang="en-US" dirty="0">
                    <a:latin typeface="+mn-ea"/>
                    <a:cs typeface="Cambria Math" charset="0"/>
                  </a:rPr>
                  <a:t>相関</a:t>
                </a:r>
                <a:r>
                  <a:rPr lang="en-US" altLang="ja-JP" dirty="0">
                    <a:latin typeface="+mn-ea"/>
                    <a:cs typeface="Cambria Math" charset="0"/>
                  </a:rPr>
                  <a:t> :</a:t>
                </a:r>
                <a:r>
                  <a:rPr lang="en-US" altLang="ja-JP" dirty="0" smtClean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,.,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,.,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ja-JP" altLang="en-US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ただし、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g: </a:t>
                </a:r>
                <a:r>
                  <a:rPr lang="ja-JP" altLang="en-US" sz="2400" dirty="0" smtClean="0"/>
                  <a:t>遺伝子</a:t>
                </a:r>
                <a:r>
                  <a:rPr lang="en-US" altLang="ja-JP" sz="2400" dirty="0" smtClean="0"/>
                  <a:t>ID</a:t>
                </a:r>
              </a:p>
              <a:p>
                <a:r>
                  <a:rPr lang="en-US" altLang="ja-JP" sz="2400" dirty="0" smtClean="0"/>
                  <a:t>m: mRNA, </a:t>
                </a:r>
                <a:r>
                  <a:rPr lang="ja-JP" altLang="en-US" sz="2400" dirty="0" smtClean="0"/>
                  <a:t>　</a:t>
                </a:r>
                <a:r>
                  <a:rPr lang="en-US" altLang="ja-JP" sz="2400" dirty="0" smtClean="0"/>
                  <a:t>p: </a:t>
                </a:r>
                <a:r>
                  <a:rPr lang="ja-JP" altLang="en-US" sz="2400" dirty="0" smtClean="0"/>
                  <a:t>タンパク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t : </a:t>
                </a:r>
                <a:r>
                  <a:rPr lang="ja-JP" altLang="en-US" sz="2400" dirty="0" smtClean="0"/>
                  <a:t>時点</a:t>
                </a:r>
                <a:r>
                  <a:rPr lang="en-US" altLang="ja-JP" sz="2400" dirty="0" smtClean="0"/>
                  <a:t>, u : </a:t>
                </a:r>
                <a:r>
                  <a:rPr lang="ja-JP" altLang="en-US" sz="2400" dirty="0" smtClean="0"/>
                  <a:t>時間差（遺伝子ごとに算出）</a:t>
                </a:r>
                <a:endParaRPr lang="en-US" altLang="ja-JP" sz="2400" dirty="0" smtClean="0"/>
              </a:p>
              <a:p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2480863"/>
                <a:ext cx="6172200" cy="4284476"/>
              </a:xfrm>
              <a:blipFill rotWithShape="0">
                <a:blip r:embed="rId2"/>
                <a:stretch>
                  <a:fillRect l="-2167" t="-1702" b="-1560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07423" y="6909355"/>
            <a:ext cx="623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時点間相関の大小が、系列間相関の有意性の</a:t>
            </a:r>
            <a:endParaRPr lang="en-US" altLang="ja-JP" sz="2400" dirty="0" smtClean="0"/>
          </a:p>
          <a:p>
            <a:r>
              <a:rPr lang="ja-JP" altLang="en-US" sz="2400" dirty="0" smtClean="0"/>
              <a:t>判定に影響を与えていないか調べる。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>
            <a:noAutofit/>
          </a:bodyPr>
          <a:lstStyle/>
          <a:p>
            <a:r>
              <a:rPr lang="ja-JP" altLang="en-US" sz="4800" dirty="0" smtClean="0"/>
              <a:t>方針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8036" y="1436747"/>
            <a:ext cx="511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観測データにランダムノイズを加えて、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シミュレーションデータとする。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9730" y="2641044"/>
            <a:ext cx="54585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/>
              <a:t>時点間相関、系列間相関それぞれの、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順位相関係数を算出し、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観測データとの差（下表）の程度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によって、シミュレーションデータを分ける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1314" y="5724128"/>
            <a:ext cx="58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16</a:t>
            </a:r>
            <a:r>
              <a:rPr lang="ja-JP" altLang="en-US" sz="2400" dirty="0" smtClean="0"/>
              <a:t>通りの各組み合わせにつき、</a:t>
            </a:r>
            <a:endParaRPr lang="en-US" altLang="ja-JP" sz="2400" dirty="0" smtClean="0"/>
          </a:p>
          <a:p>
            <a:pPr algn="ctr"/>
            <a:r>
              <a:rPr lang="en-US" altLang="ja-JP" sz="2400" dirty="0" smtClean="0"/>
              <a:t>100</a:t>
            </a:r>
            <a:r>
              <a:rPr lang="ja-JP" altLang="en-US" sz="2400" dirty="0" smtClean="0"/>
              <a:t>個のシミュレーションデータを抽出する。</a:t>
            </a:r>
            <a:endParaRPr lang="en-US" altLang="ja-JP" sz="2400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92661"/>
              </p:ext>
            </p:extLst>
          </p:nvPr>
        </p:nvGraphicFramePr>
        <p:xfrm>
          <a:off x="1417898" y="4960496"/>
          <a:ext cx="4022203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9915"/>
                <a:gridCol w="648072"/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時点間相関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系列間相関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5645144" y="5100504"/>
            <a:ext cx="1075299" cy="46166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PMincho" charset="-128"/>
                <a:ea typeface="MS PMincho" charset="-128"/>
                <a:cs typeface="MS PMincho" charset="-128"/>
              </a:rPr>
              <a:t>16</a:t>
            </a:r>
            <a:r>
              <a:rPr lang="ja-JP" altLang="en-US" sz="2400" dirty="0" smtClean="0">
                <a:latin typeface="MS PMincho" charset="-128"/>
                <a:ea typeface="MS PMincho" charset="-128"/>
                <a:cs typeface="MS PMincho" charset="-128"/>
              </a:rPr>
              <a:t>通り</a:t>
            </a:r>
            <a:endParaRPr lang="en-US" altLang="ja-JP" sz="2400" dirty="0" smtClean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25600" y="442477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MS Mincho" charset="-128"/>
                <a:ea typeface="MS Mincho" charset="-128"/>
                <a:cs typeface="MS Mincho" charset="-128"/>
              </a:rPr>
              <a:t>観測データとの差（</a:t>
            </a:r>
            <a:r>
              <a:rPr lang="en-US" altLang="ja-JP" sz="2400" dirty="0" smtClean="0">
                <a:latin typeface="MS Mincho" charset="-128"/>
                <a:ea typeface="MS Mincho" charset="-128"/>
                <a:cs typeface="MS Mincho" charset="-128"/>
              </a:rPr>
              <a:t>±0.05</a:t>
            </a:r>
            <a:r>
              <a:rPr lang="ja-JP" altLang="en-US" sz="2400" dirty="0" smtClean="0">
                <a:latin typeface="MS Mincho" charset="-128"/>
                <a:ea typeface="MS Mincho" charset="-128"/>
                <a:cs typeface="MS Mincho" charset="-128"/>
              </a:rPr>
              <a:t>）</a:t>
            </a:r>
            <a:endParaRPr lang="en-US" altLang="ja-JP" sz="2400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1314" y="6732240"/>
            <a:ext cx="58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16</a:t>
            </a:r>
            <a:r>
              <a:rPr lang="ja-JP" altLang="en-US" sz="2400" dirty="0" smtClean="0"/>
              <a:t>通りの各組み合わせにつき、</a:t>
            </a:r>
            <a:endParaRPr lang="en-US" altLang="ja-JP" sz="2400" dirty="0" smtClean="0"/>
          </a:p>
          <a:p>
            <a:pPr algn="ctr"/>
            <a:r>
              <a:rPr lang="en-US" altLang="ja-JP" sz="2400" dirty="0" smtClean="0"/>
              <a:t>100</a:t>
            </a:r>
            <a:r>
              <a:rPr lang="ja-JP" altLang="en-US" sz="2400" dirty="0" smtClean="0"/>
              <a:t>個のシミュレーションデータの内、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いくつが有意と判定されるか調べ、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時点間相関の増加によって、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有意と判定される割合が増えないことを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確認する。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000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/>
          <p:cNvSpPr/>
          <p:nvPr/>
        </p:nvSpPr>
        <p:spPr>
          <a:xfrm rot="5400000">
            <a:off x="1821037" y="5893603"/>
            <a:ext cx="1785950" cy="3857652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データ 3"/>
          <p:cNvSpPr/>
          <p:nvPr/>
        </p:nvSpPr>
        <p:spPr>
          <a:xfrm>
            <a:off x="285728" y="71406"/>
            <a:ext cx="3929090" cy="13572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dirty="0" smtClean="0"/>
          </a:p>
          <a:p>
            <a:pPr algn="ctr"/>
            <a:r>
              <a:rPr lang="en-US" altLang="ja-JP" b="1" dirty="0" smtClean="0"/>
              <a:t>[</a:t>
            </a:r>
            <a:r>
              <a:rPr lang="ja-JP" altLang="en-US" b="1" dirty="0" smtClean="0"/>
              <a:t>読み込みデータ</a:t>
            </a:r>
            <a:r>
              <a:rPr lang="en-US" altLang="ja-JP" b="1" dirty="0" smtClean="0"/>
              <a:t>]</a:t>
            </a:r>
          </a:p>
          <a:p>
            <a:pPr algn="ctr"/>
            <a:r>
              <a:rPr kumimoji="1" lang="en-US" altLang="ja-JP" sz="2400" dirty="0" smtClean="0"/>
              <a:t>Selevsek,2015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 rot="5400000">
            <a:off x="1749414" y="2178032"/>
            <a:ext cx="1357320" cy="158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00306" y="1428728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C_args</a:t>
            </a:r>
            <a:r>
              <a:rPr lang="en-US" altLang="ja-JP" dirty="0" smtClean="0"/>
              <a:t>  </a:t>
            </a:r>
            <a:r>
              <a:rPr kumimoji="1" lang="ja-JP" altLang="en-US" dirty="0" smtClean="0"/>
              <a:t>第２引数</a:t>
            </a:r>
            <a:r>
              <a:rPr lang="ja-JP" altLang="en-US" dirty="0" smtClean="0"/>
              <a:t>で指定した</a:t>
            </a:r>
            <a:endParaRPr lang="en-US" altLang="ja-JP" dirty="0" smtClean="0"/>
          </a:p>
          <a:p>
            <a:r>
              <a:rPr kumimoji="1" lang="ja-JP" altLang="en-US" dirty="0" smtClean="0"/>
              <a:t>遺伝子の経時データを抽出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 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A:YDL110C </a:t>
            </a:r>
          </a:p>
          <a:p>
            <a:r>
              <a:rPr lang="ja-JP" altLang="en-US" dirty="0" smtClean="0"/>
              <a:t>　遺伝子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r>
              <a:rPr kumimoji="1" lang="en-US" altLang="ja-JP" dirty="0" smtClean="0"/>
              <a:t>YDR122W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357694" y="285720"/>
            <a:ext cx="1973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C_args</a:t>
            </a:r>
            <a:r>
              <a:rPr lang="en-US" altLang="ja-JP" dirty="0" smtClean="0"/>
              <a:t> </a:t>
            </a:r>
            <a:r>
              <a:rPr lang="ja-JP" altLang="en-US" dirty="0"/>
              <a:t> </a:t>
            </a:r>
            <a:r>
              <a:rPr lang="ja-JP" altLang="en-US" dirty="0" smtClean="0"/>
              <a:t>第１引数で</a:t>
            </a:r>
            <a:endParaRPr lang="en-US" altLang="ja-JP" dirty="0" smtClean="0"/>
          </a:p>
          <a:p>
            <a:r>
              <a:rPr lang="ja-JP" altLang="en-US" dirty="0" smtClean="0"/>
              <a:t>ファイル名を指定</a:t>
            </a:r>
            <a:endParaRPr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16200000" flipH="1">
            <a:off x="1393015" y="5822163"/>
            <a:ext cx="2214579" cy="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/>
          <p:cNvSpPr/>
          <p:nvPr/>
        </p:nvSpPr>
        <p:spPr>
          <a:xfrm>
            <a:off x="4929198" y="8072462"/>
            <a:ext cx="1714488" cy="107157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0,0.1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 rot="5400000">
            <a:off x="1750207" y="1893075"/>
            <a:ext cx="1714512" cy="3786214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5400000">
            <a:off x="3053493" y="2018549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0" name="グループ化 79"/>
          <p:cNvGrpSpPr/>
          <p:nvPr/>
        </p:nvGrpSpPr>
        <p:grpSpPr>
          <a:xfrm>
            <a:off x="2643182" y="4786314"/>
            <a:ext cx="4071966" cy="2071702"/>
            <a:chOff x="1357298" y="4643438"/>
            <a:chExt cx="4071966" cy="20717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5" name="左矢印吹き出し 74"/>
            <p:cNvSpPr/>
            <p:nvPr/>
          </p:nvSpPr>
          <p:spPr>
            <a:xfrm>
              <a:off x="1357298" y="4643438"/>
              <a:ext cx="4071966" cy="2071702"/>
            </a:xfrm>
            <a:prstGeom prst="leftArrowCallout">
              <a:avLst>
                <a:gd name="adj1" fmla="val 25000"/>
                <a:gd name="adj2" fmla="val 25000"/>
                <a:gd name="adj3" fmla="val 52482"/>
                <a:gd name="adj4" fmla="val 6497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" name="グループ化 46"/>
            <p:cNvGrpSpPr/>
            <p:nvPr/>
          </p:nvGrpSpPr>
          <p:grpSpPr>
            <a:xfrm rot="5400000">
              <a:off x="3357562" y="4643438"/>
              <a:ext cx="1571636" cy="2143140"/>
              <a:chOff x="714356" y="2571736"/>
              <a:chExt cx="1571636" cy="2143140"/>
            </a:xfrm>
            <a:grpFill/>
          </p:grpSpPr>
          <p:sp>
            <p:nvSpPr>
              <p:cNvPr id="55" name="正方形/長方形 54"/>
              <p:cNvSpPr/>
              <p:nvPr/>
            </p:nvSpPr>
            <p:spPr>
              <a:xfrm>
                <a:off x="714356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1142984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1571612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2000240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2" name="直線矢印コネクタ 71"/>
          <p:cNvCxnSpPr/>
          <p:nvPr/>
        </p:nvCxnSpPr>
        <p:spPr>
          <a:xfrm rot="5400000" flipH="1" flipV="1">
            <a:off x="4857760" y="7500164"/>
            <a:ext cx="1000132" cy="1588"/>
          </a:xfrm>
          <a:prstGeom prst="straightConnector1">
            <a:avLst/>
          </a:prstGeom>
          <a:ln w="444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 rot="5400000">
            <a:off x="3053493" y="2375738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83729" y="320253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55167" y="400049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94" name="正方形/長方形 93"/>
          <p:cNvSpPr/>
          <p:nvPr/>
        </p:nvSpPr>
        <p:spPr>
          <a:xfrm rot="5400000">
            <a:off x="3053493" y="2804366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 rot="5400000">
            <a:off x="3053493" y="3161557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7" name="左中かっこ 96"/>
          <p:cNvSpPr/>
          <p:nvPr/>
        </p:nvSpPr>
        <p:spPr>
          <a:xfrm>
            <a:off x="1785926" y="3143240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左中かっこ 97"/>
          <p:cNvSpPr/>
          <p:nvPr/>
        </p:nvSpPr>
        <p:spPr>
          <a:xfrm>
            <a:off x="1785926" y="3929058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857232" y="71437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57232" y="798888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>
            <a:off x="1938883" y="7143768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左中かっこ 119"/>
          <p:cNvSpPr/>
          <p:nvPr/>
        </p:nvSpPr>
        <p:spPr>
          <a:xfrm>
            <a:off x="1938883" y="7929586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51846" y="7215206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ランダム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サンプリング</a:t>
            </a:r>
            <a:endParaRPr kumimoji="1" lang="ja-JP" altLang="en-US" b="1" dirty="0"/>
          </a:p>
        </p:txBody>
      </p:sp>
      <p:sp>
        <p:nvSpPr>
          <p:cNvPr id="125" name="正方形/長方形 124"/>
          <p:cNvSpPr/>
          <p:nvPr/>
        </p:nvSpPr>
        <p:spPr>
          <a:xfrm rot="5400000">
            <a:off x="3206450" y="6019077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 rot="5400000">
            <a:off x="3206450" y="6376266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 rot="5400000">
            <a:off x="3206450" y="6804894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 rot="5400000">
            <a:off x="3206450" y="7162085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-24" y="2500298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「タネ データ」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-24" y="6455647"/>
            <a:ext cx="1534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</a:rPr>
              <a:t>ｼﾐｭﾚｰｼｮﾝ</a:t>
            </a:r>
            <a:endParaRPr lang="en-US" altLang="ja-JP" sz="2400" b="1" dirty="0" smtClean="0">
              <a:solidFill>
                <a:srgbClr val="00B050"/>
              </a:solidFill>
            </a:endParaRPr>
          </a:p>
          <a:p>
            <a:r>
              <a:rPr lang="ja-JP" altLang="en-US" sz="2400" b="1" dirty="0">
                <a:solidFill>
                  <a:srgbClr val="00B050"/>
                </a:solidFill>
              </a:rPr>
              <a:t>ﾃﾞｰﾀ</a:t>
            </a: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146271" y="563142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足す</a:t>
            </a:r>
            <a:endParaRPr kumimoji="1" lang="ja-JP" altLang="en-US" b="1" dirty="0"/>
          </a:p>
        </p:txBody>
      </p:sp>
      <p:sp>
        <p:nvSpPr>
          <p:cNvPr id="144" name="正方形/長方形 143"/>
          <p:cNvSpPr/>
          <p:nvPr/>
        </p:nvSpPr>
        <p:spPr>
          <a:xfrm>
            <a:off x="642918" y="4572000"/>
            <a:ext cx="1818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ja-JP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im.dat.seed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42918" y="8682367"/>
            <a:ext cx="1137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00B050"/>
                </a:solidFill>
              </a:rPr>
              <a:t>sim.dat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4938885" y="4396087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「ﾗﾝﾀﾞﾑﾉｲｽﾞ」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/>
          <p:cNvSpPr/>
          <p:nvPr/>
        </p:nvSpPr>
        <p:spPr>
          <a:xfrm rot="5400000">
            <a:off x="1893083" y="-490638"/>
            <a:ext cx="1785950" cy="3857652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18589" y="75952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918589" y="160464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>
            <a:off x="2000240" y="759527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左中かっこ 119"/>
          <p:cNvSpPr/>
          <p:nvPr/>
        </p:nvSpPr>
        <p:spPr>
          <a:xfrm>
            <a:off x="2000240" y="1545345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 rot="5400000">
            <a:off x="3267807" y="-365164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 rot="5400000">
            <a:off x="3267807" y="-7975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 rot="5400000">
            <a:off x="3267807" y="420653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 rot="5400000">
            <a:off x="3267807" y="777844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7218" y="97665"/>
            <a:ext cx="1534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</a:rPr>
              <a:t>ｼﾐｭﾚｰｼｮﾝ</a:t>
            </a:r>
            <a:endParaRPr lang="en-US" altLang="ja-JP" sz="2400" b="1" dirty="0" smtClean="0">
              <a:solidFill>
                <a:srgbClr val="00B050"/>
              </a:solidFill>
            </a:endParaRPr>
          </a:p>
          <a:p>
            <a:r>
              <a:rPr lang="ja-JP" altLang="en-US" sz="2400" b="1" dirty="0">
                <a:solidFill>
                  <a:srgbClr val="00B050"/>
                </a:solidFill>
              </a:rPr>
              <a:t>ﾃﾞｰﾀ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14752" y="2395823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標準化</a:t>
            </a:r>
            <a:endParaRPr kumimoji="1" lang="ja-JP" altLang="en-US" sz="2400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71438" y="3071802"/>
            <a:ext cx="185736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 rot="5400000">
            <a:off x="3120657" y="236871"/>
            <a:ext cx="616684" cy="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下矢印 62"/>
          <p:cNvSpPr/>
          <p:nvPr/>
        </p:nvSpPr>
        <p:spPr>
          <a:xfrm>
            <a:off x="642918" y="2428860"/>
            <a:ext cx="85725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>
            <a:endCxn id="54" idx="1"/>
          </p:cNvCxnSpPr>
          <p:nvPr/>
        </p:nvCxnSpPr>
        <p:spPr>
          <a:xfrm rot="5400000">
            <a:off x="3286124" y="2571736"/>
            <a:ext cx="428628" cy="158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071678" y="4071934"/>
            <a:ext cx="121444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散布図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>
            <a:off x="2357430" y="3643306"/>
            <a:ext cx="64294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8" name="グループ化 107"/>
          <p:cNvGrpSpPr/>
          <p:nvPr/>
        </p:nvGrpSpPr>
        <p:grpSpPr>
          <a:xfrm>
            <a:off x="2214554" y="2786050"/>
            <a:ext cx="2571768" cy="857256"/>
            <a:chOff x="2000240" y="3071802"/>
            <a:chExt cx="2571768" cy="857256"/>
          </a:xfrm>
        </p:grpSpPr>
        <p:sp>
          <p:nvSpPr>
            <p:cNvPr id="54" name="正方形/長方形 53"/>
            <p:cNvSpPr/>
            <p:nvPr/>
          </p:nvSpPr>
          <p:spPr>
            <a:xfrm rot="5400000">
              <a:off x="2857496" y="2214546"/>
              <a:ext cx="857256" cy="2571768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357562" y="3143240"/>
              <a:ext cx="1143008" cy="71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000240" y="3143240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遺伝子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70" name="左中かっこ 69"/>
            <p:cNvSpPr/>
            <p:nvPr/>
          </p:nvSpPr>
          <p:spPr>
            <a:xfrm>
              <a:off x="3153329" y="3143240"/>
              <a:ext cx="132795" cy="27361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左中かっこ 72"/>
            <p:cNvSpPr/>
            <p:nvPr/>
          </p:nvSpPr>
          <p:spPr>
            <a:xfrm>
              <a:off x="3153329" y="3512572"/>
              <a:ext cx="132795" cy="27361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7" name="直線コネクタ 76"/>
            <p:cNvCxnSpPr/>
            <p:nvPr/>
          </p:nvCxnSpPr>
          <p:spPr>
            <a:xfrm flipV="1">
              <a:off x="3571876" y="3357554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/>
            <p:cNvSpPr txBox="1"/>
            <p:nvPr/>
          </p:nvSpPr>
          <p:spPr>
            <a:xfrm>
              <a:off x="2000240" y="3488288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遺伝子</a:t>
              </a:r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  <p:cxnSp>
          <p:nvCxnSpPr>
            <p:cNvPr id="82" name="直線コネクタ 81"/>
            <p:cNvCxnSpPr/>
            <p:nvPr/>
          </p:nvCxnSpPr>
          <p:spPr>
            <a:xfrm flipV="1">
              <a:off x="3571876" y="3214678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3571876" y="3562344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V="1">
              <a:off x="3571876" y="3705220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正方形/長方形 150"/>
          <p:cNvSpPr/>
          <p:nvPr/>
        </p:nvSpPr>
        <p:spPr>
          <a:xfrm>
            <a:off x="428604" y="3143240"/>
            <a:ext cx="121444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経時プロット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428604" y="4071934"/>
            <a:ext cx="121444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経時プロット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71480" y="31432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71480" y="405979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65" name="雲 164"/>
          <p:cNvSpPr/>
          <p:nvPr/>
        </p:nvSpPr>
        <p:spPr>
          <a:xfrm>
            <a:off x="5143536" y="785786"/>
            <a:ext cx="1714488" cy="107157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0,0.1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 rot="5400000" flipH="1" flipV="1">
            <a:off x="5215347" y="428199"/>
            <a:ext cx="571504" cy="794"/>
          </a:xfrm>
          <a:prstGeom prst="straightConnector1">
            <a:avLst/>
          </a:prstGeom>
          <a:ln w="444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5523308" y="71406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ランダム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サンプリング</a:t>
            </a:r>
            <a:endParaRPr kumimoji="1" lang="ja-JP" altLang="en-US" b="1" dirty="0"/>
          </a:p>
        </p:txBody>
      </p:sp>
      <p:sp>
        <p:nvSpPr>
          <p:cNvPr id="172" name="屈折矢印 171"/>
          <p:cNvSpPr/>
          <p:nvPr/>
        </p:nvSpPr>
        <p:spPr>
          <a:xfrm>
            <a:off x="6107010" y="1973972"/>
            <a:ext cx="633205" cy="7638587"/>
          </a:xfrm>
          <a:prstGeom prst="bentUpArrow">
            <a:avLst>
              <a:gd name="adj1" fmla="val 24392"/>
              <a:gd name="adj2" fmla="val 21594"/>
              <a:gd name="adj3" fmla="val 3803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99644" y="3635896"/>
            <a:ext cx="0" cy="2728894"/>
          </a:xfrm>
          <a:prstGeom prst="line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64739" y="7524329"/>
            <a:ext cx="2744967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ja-JP" altLang="en-US" sz="2400" dirty="0">
                <a:latin typeface="+mn-ea"/>
              </a:rPr>
              <a:t>時点間</a:t>
            </a:r>
            <a:r>
              <a:rPr lang="ja-JP" altLang="en-US" sz="2400" dirty="0" smtClean="0">
                <a:latin typeface="+mn-ea"/>
                <a:cs typeface="Cambria Math" charset="0"/>
              </a:rPr>
              <a:t>相関の差</a:t>
            </a:r>
            <a:r>
              <a:rPr lang="en-US" altLang="ja-JP" sz="2400" dirty="0" smtClean="0">
                <a:latin typeface="+mn-ea"/>
                <a:cs typeface="Cambria Math" charset="0"/>
              </a:rPr>
              <a:t> </a:t>
            </a:r>
            <a:r>
              <a:rPr lang="ja-JP" altLang="en-US" sz="2400" dirty="0" smtClean="0">
                <a:latin typeface="+mn-ea"/>
                <a:cs typeface="Cambria Math" charset="0"/>
              </a:rPr>
              <a:t>→</a:t>
            </a:r>
            <a:endParaRPr lang="ja-JP" altLang="en-US" sz="2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64740" y="7097226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系列間</a:t>
            </a:r>
            <a:r>
              <a:rPr lang="ja-JP" altLang="en-US" sz="2400" dirty="0" smtClean="0">
                <a:latin typeface="+mn-ea"/>
                <a:cs typeface="Cambria Math" charset="0"/>
              </a:rPr>
              <a:t>相関の差</a:t>
            </a:r>
            <a:r>
              <a:rPr lang="en-US" altLang="ja-JP" sz="2400" dirty="0" smtClean="0">
                <a:latin typeface="+mn-ea"/>
                <a:cs typeface="Cambria Math" charset="0"/>
              </a:rPr>
              <a:t> </a:t>
            </a:r>
            <a:r>
              <a:rPr lang="ja-JP" altLang="en-US" sz="2400" dirty="0" smtClean="0">
                <a:latin typeface="+mn-ea"/>
                <a:cs typeface="Cambria Math" charset="0"/>
              </a:rPr>
              <a:t>→</a:t>
            </a:r>
            <a:endParaRPr lang="ja-JP" altLang="en-US" sz="2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06" y="4316847"/>
            <a:ext cx="310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系列間相関、及び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時点間相関について</a:t>
            </a:r>
            <a:endParaRPr lang="en-US" altLang="ja-JP" sz="2400" b="1" dirty="0" smtClean="0"/>
          </a:p>
          <a:p>
            <a:r>
              <a:rPr lang="en-US" altLang="ja-JP" sz="2400" b="1" dirty="0" smtClean="0"/>
              <a:t>Observed Data </a:t>
            </a:r>
            <a:r>
              <a:rPr lang="ja-JP" altLang="en-US" sz="2400" b="1" dirty="0" smtClean="0"/>
              <a:t>と比較</a:t>
            </a:r>
            <a:endParaRPr lang="en-US" altLang="ja-JP" sz="2400" b="1" dirty="0" smtClean="0"/>
          </a:p>
          <a:p>
            <a:r>
              <a:rPr kumimoji="1" lang="ja-JP" altLang="en-US" sz="2400" b="1" dirty="0" smtClean="0"/>
              <a:t>（</a:t>
            </a:r>
            <a:r>
              <a:rPr kumimoji="1" lang="en-US" altLang="ja-JP" sz="2400" b="1" dirty="0" err="1" smtClean="0"/>
              <a:t>rho.which</a:t>
            </a:r>
            <a:r>
              <a:rPr lang="en-US" altLang="ja-JP" sz="2400" b="1" dirty="0"/>
              <a:t> , </a:t>
            </a:r>
            <a:r>
              <a:rPr lang="en-US" altLang="ja-JP" sz="2400" b="1" dirty="0" err="1"/>
              <a:t>rho.which.bw.tp</a:t>
            </a:r>
            <a:r>
              <a:rPr lang="en-US" altLang="ja-JP" sz="2400" b="1" dirty="0"/>
              <a:t> </a:t>
            </a:r>
            <a:r>
              <a:rPr kumimoji="1" lang="ja-JP" altLang="en-US" sz="2400" b="1" dirty="0" smtClean="0"/>
              <a:t>）</a:t>
            </a:r>
            <a:endParaRPr kumimoji="1" lang="ja-JP" altLang="en-US" sz="2400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204872" y="6337901"/>
            <a:ext cx="624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smtClean="0">
                <a:latin typeface="+mn-ea"/>
                <a:cs typeface="Cambria Math" charset="0"/>
              </a:rPr>
              <a:t>それぞれの順位相関係数について</a:t>
            </a:r>
            <a:r>
              <a:rPr lang="ja-JP" altLang="en-US" sz="2400" dirty="0" smtClean="0">
                <a:latin typeface="+mn-ea"/>
                <a:cs typeface="Cambria Math" charset="0"/>
              </a:rPr>
              <a:t>、</a:t>
            </a:r>
            <a:r>
              <a:rPr lang="en-US" altLang="ja-JP" sz="2400" dirty="0" smtClean="0">
                <a:latin typeface="+mn-ea"/>
                <a:cs typeface="Cambria Math" charset="0"/>
              </a:rPr>
              <a:t>Obs. </a:t>
            </a:r>
            <a:r>
              <a:rPr lang="ja-JP" altLang="en-US" sz="2400" dirty="0" smtClean="0">
                <a:latin typeface="+mn-ea"/>
                <a:cs typeface="Cambria Math" charset="0"/>
              </a:rPr>
              <a:t>との差を</a:t>
            </a:r>
            <a:r>
              <a:rPr lang="en-US" altLang="ja-JP" sz="2400" dirty="0" smtClean="0">
                <a:latin typeface="+mn-ea"/>
                <a:cs typeface="Cambria Math" charset="0"/>
              </a:rPr>
              <a:t> 0.1(±0.05) </a:t>
            </a:r>
            <a:r>
              <a:rPr lang="ja-JP" altLang="en-US" sz="2400" dirty="0" smtClean="0">
                <a:latin typeface="+mn-ea"/>
                <a:cs typeface="Cambria Math" charset="0"/>
              </a:rPr>
              <a:t>刻みで変数として保持</a:t>
            </a:r>
            <a:r>
              <a:rPr lang="en-US" altLang="ja-JP" sz="2400" dirty="0" smtClean="0">
                <a:latin typeface="+mn-ea"/>
                <a:cs typeface="Cambria Math" charset="0"/>
              </a:rPr>
              <a:t> </a:t>
            </a:r>
            <a:endParaRPr lang="ja-JP" altLang="en-US" sz="2400" dirty="0"/>
          </a:p>
        </p:txBody>
      </p:sp>
      <p:cxnSp>
        <p:nvCxnSpPr>
          <p:cNvPr id="72" name="直線コネクタ 71"/>
          <p:cNvCxnSpPr/>
          <p:nvPr/>
        </p:nvCxnSpPr>
        <p:spPr>
          <a:xfrm>
            <a:off x="1789392" y="7985994"/>
            <a:ext cx="0" cy="1164658"/>
          </a:xfrm>
          <a:prstGeom prst="line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3720589" y="3620299"/>
            <a:ext cx="2119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$ norm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2921434" y="7045740"/>
            <a:ext cx="2774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lang="en-US" altLang="ja-JP" sz="2400" b="1" dirty="0">
                <a:solidFill>
                  <a:srgbClr val="00B050"/>
                </a:solidFill>
              </a:rPr>
              <a:t>$ rho.which 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24944" y="7443544"/>
            <a:ext cx="3577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lang="en-US" altLang="ja-JP" sz="2400" b="1" dirty="0">
                <a:solidFill>
                  <a:srgbClr val="00B050"/>
                </a:solidFill>
              </a:rPr>
              <a:t>$ </a:t>
            </a:r>
            <a:r>
              <a:rPr lang="en-US" altLang="ja-JP" sz="2400" b="1" dirty="0" err="1" smtClean="0">
                <a:solidFill>
                  <a:srgbClr val="00B050"/>
                </a:solidFill>
              </a:rPr>
              <a:t>rho.which.bw.tp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810666" y="7988229"/>
            <a:ext cx="4808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lang="en-US" altLang="ja-JP" sz="2400" b="1" dirty="0">
                <a:solidFill>
                  <a:srgbClr val="00B050"/>
                </a:solidFill>
              </a:rPr>
              <a:t>$ </a:t>
            </a:r>
            <a:r>
              <a:rPr lang="en-US" altLang="ja-JP" sz="2400" b="1" dirty="0" err="1" smtClean="0">
                <a:solidFill>
                  <a:srgbClr val="00B050"/>
                </a:solidFill>
              </a:rPr>
              <a:t>rho_combi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&lt;- paste(</a:t>
            </a:r>
          </a:p>
          <a:p>
            <a:r>
              <a:rPr lang="en-US" altLang="ja-JP" sz="2400" b="1" dirty="0">
                <a:solidFill>
                  <a:srgbClr val="00B050"/>
                </a:solidFill>
              </a:rPr>
              <a:t> 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  “_”, rho.which, </a:t>
            </a:r>
            <a:r>
              <a:rPr lang="en-US" altLang="ja-JP" sz="2400" b="1" dirty="0" err="1" smtClean="0">
                <a:solidFill>
                  <a:srgbClr val="00B050"/>
                </a:solidFill>
              </a:rPr>
              <a:t>rho.which.bw.tp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 ) 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181234" y="6364790"/>
            <a:ext cx="6272102" cy="1621204"/>
          </a:xfrm>
          <a:prstGeom prst="frame">
            <a:avLst>
              <a:gd name="adj1" fmla="val 1495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86106" y="872623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行結合</a:t>
            </a:r>
            <a:endParaRPr kumimoji="1" lang="ja-JP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正方形/長方形 244"/>
          <p:cNvSpPr/>
          <p:nvPr/>
        </p:nvSpPr>
        <p:spPr>
          <a:xfrm>
            <a:off x="1000108" y="3714744"/>
            <a:ext cx="357190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970042" y="3643306"/>
            <a:ext cx="3571900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898604" y="3571868"/>
            <a:ext cx="3571900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フローチャート: データ 179"/>
          <p:cNvSpPr/>
          <p:nvPr/>
        </p:nvSpPr>
        <p:spPr>
          <a:xfrm>
            <a:off x="87364" y="28479"/>
            <a:ext cx="4311702" cy="10001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2000" b="1" smtClean="0"/>
              <a:t>シミュレーションデータを行結合</a:t>
            </a:r>
            <a:endParaRPr lang="ja-JP" altLang="en-US" sz="1100" dirty="0"/>
          </a:p>
        </p:txBody>
      </p:sp>
      <p:sp>
        <p:nvSpPr>
          <p:cNvPr id="69" name="屈折矢印 68"/>
          <p:cNvSpPr/>
          <p:nvPr/>
        </p:nvSpPr>
        <p:spPr>
          <a:xfrm>
            <a:off x="6165304" y="71438"/>
            <a:ext cx="478406" cy="857224"/>
          </a:xfrm>
          <a:prstGeom prst="bentUpArrow">
            <a:avLst>
              <a:gd name="adj1" fmla="val 24392"/>
              <a:gd name="adj2" fmla="val 21594"/>
              <a:gd name="adj3" fmla="val 3803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973063" y="688887"/>
            <a:ext cx="1153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7030A0"/>
                </a:solidFill>
                <a:latin typeface="HGPｺﾞｼｯｸE" pitchFamily="50" charset="-128"/>
                <a:ea typeface="HGPｺﾞｼｯｸE" pitchFamily="50" charset="-128"/>
              </a:rPr>
              <a:t>ループ</a:t>
            </a:r>
            <a:endParaRPr kumimoji="1" lang="ja-JP" altLang="en-US" sz="2400" b="1" dirty="0">
              <a:solidFill>
                <a:srgbClr val="7030A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72" name="図形 71"/>
          <p:cNvCxnSpPr>
            <a:stCxn id="85" idx="3"/>
            <a:endCxn id="140" idx="0"/>
          </p:cNvCxnSpPr>
          <p:nvPr/>
        </p:nvCxnSpPr>
        <p:spPr>
          <a:xfrm>
            <a:off x="4149080" y="2217410"/>
            <a:ext cx="859731" cy="5887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4973063" y="1150552"/>
            <a:ext cx="926835" cy="106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33587" y="229376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857760" y="14115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85" name="フローチャート : 判断 84"/>
          <p:cNvSpPr/>
          <p:nvPr/>
        </p:nvSpPr>
        <p:spPr>
          <a:xfrm>
            <a:off x="48262" y="1206412"/>
            <a:ext cx="4100818" cy="2021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i="1" dirty="0" smtClean="0"/>
              <a:t>16</a:t>
            </a:r>
            <a:r>
              <a:rPr kumimoji="1" lang="ja-JP" altLang="en-US" sz="2800" i="1" dirty="0" smtClean="0"/>
              <a:t>通り</a:t>
            </a:r>
            <a:r>
              <a:rPr kumimoji="1" lang="en-US" altLang="ja-JP" sz="2800" i="1" dirty="0" smtClean="0"/>
              <a:t>, </a:t>
            </a:r>
            <a:r>
              <a:rPr kumimoji="1" lang="ja-JP" altLang="en-US" sz="2800" i="1" dirty="0" smtClean="0"/>
              <a:t>全てＮ </a:t>
            </a:r>
            <a:r>
              <a:rPr kumimoji="1" lang="en-US" altLang="ja-JP" sz="2800" i="1" dirty="0" smtClean="0"/>
              <a:t>≥ </a:t>
            </a:r>
            <a:r>
              <a:rPr kumimoji="1" lang="en-US" altLang="ja-JP" sz="2800" i="1" dirty="0" smtClean="0"/>
              <a:t>100</a:t>
            </a:r>
            <a:endParaRPr kumimoji="1" lang="ja-JP" altLang="en-US" sz="2800" i="1" dirty="0"/>
          </a:p>
        </p:txBody>
      </p:sp>
      <p:cxnSp>
        <p:nvCxnSpPr>
          <p:cNvPr id="98" name="直線矢印コネクタ 97"/>
          <p:cNvCxnSpPr>
            <a:stCxn id="180" idx="4"/>
            <a:endCxn id="85" idx="0"/>
          </p:cNvCxnSpPr>
          <p:nvPr/>
        </p:nvCxnSpPr>
        <p:spPr>
          <a:xfrm flipH="1">
            <a:off x="2098671" y="1028611"/>
            <a:ext cx="144544" cy="177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3651489" y="2806191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</a:t>
            </a:r>
            <a:r>
              <a:rPr lang="en-US" altLang="ja-JP" sz="2800" dirty="0" smtClean="0"/>
              <a:t>ermutation test</a:t>
            </a:r>
            <a:endParaRPr kumimoji="1" lang="ja-JP" altLang="en-US" sz="2800" dirty="0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0" y="3347864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テキスト ボックス 212"/>
          <p:cNvSpPr txBox="1"/>
          <p:nvPr/>
        </p:nvSpPr>
        <p:spPr>
          <a:xfrm>
            <a:off x="214290" y="342899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1</a:t>
            </a:r>
            <a:endParaRPr kumimoji="1" lang="ja-JP" altLang="en-US" sz="4400" dirty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315794" y="573138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215" name="正方形/長方形 214"/>
          <p:cNvSpPr/>
          <p:nvPr/>
        </p:nvSpPr>
        <p:spPr>
          <a:xfrm rot="5400000">
            <a:off x="214290" y="6286512"/>
            <a:ext cx="1285884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chemeClr val="tx1"/>
                </a:solidFill>
              </a:rPr>
              <a:t>…</a:t>
            </a:r>
            <a:endParaRPr kumimoji="1" lang="ja-JP" altLang="en-US" sz="8800" dirty="0">
              <a:solidFill>
                <a:schemeClr val="tx1"/>
              </a:solidFill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0" y="7000892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100</a:t>
            </a:r>
            <a:endParaRPr kumimoji="1" lang="ja-JP" altLang="en-US" sz="4400" dirty="0"/>
          </a:p>
        </p:txBody>
      </p:sp>
      <p:cxnSp>
        <p:nvCxnSpPr>
          <p:cNvPr id="234" name="直線コネクタ 233"/>
          <p:cNvCxnSpPr/>
          <p:nvPr/>
        </p:nvCxnSpPr>
        <p:spPr>
          <a:xfrm>
            <a:off x="-24" y="7713684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下矢印 234"/>
          <p:cNvSpPr/>
          <p:nvPr/>
        </p:nvSpPr>
        <p:spPr>
          <a:xfrm rot="16200000">
            <a:off x="357166" y="8143900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1142984" y="7812360"/>
            <a:ext cx="5500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時点間相関、</a:t>
            </a:r>
            <a:r>
              <a:rPr kumimoji="1" lang="ja-JP" altLang="en-US" sz="2800" dirty="0" smtClean="0"/>
              <a:t>系列間相関の</a:t>
            </a:r>
            <a:r>
              <a:rPr kumimoji="1" lang="en-US" altLang="ja-JP" sz="2800" dirty="0" smtClean="0"/>
              <a:t>16</a:t>
            </a:r>
            <a:r>
              <a:rPr kumimoji="1" lang="ja-JP" altLang="en-US" sz="2800" dirty="0" smtClean="0"/>
              <a:t>通りの組み合わせ全てについて、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有意となる割合を算出。</a:t>
            </a:r>
            <a:endParaRPr kumimoji="1" lang="ja-JP" altLang="en-US" sz="2800" dirty="0"/>
          </a:p>
        </p:txBody>
      </p:sp>
      <p:sp>
        <p:nvSpPr>
          <p:cNvPr id="239" name="正方形/長方形 238"/>
          <p:cNvSpPr/>
          <p:nvPr/>
        </p:nvSpPr>
        <p:spPr>
          <a:xfrm>
            <a:off x="5500702" y="7215206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p </a:t>
            </a:r>
            <a:r>
              <a:rPr lang="ja-JP" altLang="en-US" sz="1600" dirty="0" smtClean="0">
                <a:solidFill>
                  <a:schemeClr val="tx1"/>
                </a:solidFill>
              </a:rPr>
              <a:t>値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 rot="5400000">
            <a:off x="5572140" y="6215074"/>
            <a:ext cx="1285884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chemeClr val="tx1"/>
                </a:solidFill>
              </a:rPr>
              <a:t>…</a:t>
            </a:r>
            <a:endParaRPr kumimoji="1" lang="ja-JP" altLang="en-US" sz="8800" dirty="0">
              <a:solidFill>
                <a:schemeClr val="tx1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827166" y="3434356"/>
            <a:ext cx="35719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時点情報をシャッフル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→　</a:t>
            </a:r>
            <a:r>
              <a:rPr kumimoji="1" lang="en-US" altLang="ja-JP" dirty="0" smtClean="0"/>
              <a:t>mRNA</a:t>
            </a:r>
            <a:r>
              <a:rPr kumimoji="1" lang="ja-JP" altLang="en-US" dirty="0" smtClean="0"/>
              <a:t>経時データとタンパク質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kumimoji="1" lang="ja-JP" altLang="en-US" dirty="0" smtClean="0"/>
              <a:t>経時データの順位相関</a:t>
            </a:r>
            <a:endParaRPr kumimoji="1" lang="en-US" altLang="ja-JP" dirty="0" smtClean="0"/>
          </a:p>
        </p:txBody>
      </p:sp>
      <p:sp>
        <p:nvSpPr>
          <p:cNvPr id="242" name="正方形/長方形 241"/>
          <p:cNvSpPr/>
          <p:nvPr/>
        </p:nvSpPr>
        <p:spPr>
          <a:xfrm>
            <a:off x="5500702" y="5786446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p </a:t>
            </a:r>
            <a:r>
              <a:rPr lang="ja-JP" altLang="en-US" sz="1600" dirty="0" smtClean="0">
                <a:solidFill>
                  <a:schemeClr val="tx1"/>
                </a:solidFill>
              </a:rPr>
              <a:t>値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324288" y="4572000"/>
            <a:ext cx="453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10,000</a:t>
            </a:r>
            <a:r>
              <a:rPr lang="ja-JP" altLang="en-US" dirty="0" smtClean="0"/>
              <a:t>回繰り返した結果の順位相関の分布を帰無分布として、帰無分布中</a:t>
            </a:r>
            <a:r>
              <a:rPr lang="ja-JP" altLang="en-US" dirty="0"/>
              <a:t>で</a:t>
            </a:r>
            <a:r>
              <a:rPr lang="ja-JP" altLang="en-US" dirty="0" smtClean="0"/>
              <a:t>の元データの順位相関のパーセンタイル点を </a:t>
            </a:r>
            <a:r>
              <a:rPr lang="en-US" altLang="ja-JP" dirty="0" smtClean="0"/>
              <a:t>p </a:t>
            </a:r>
            <a:r>
              <a:rPr lang="ja-JP" altLang="en-US" dirty="0" smtClean="0"/>
              <a:t>値とする。</a:t>
            </a:r>
            <a:endParaRPr lang="en-US" altLang="ja-JP" dirty="0" smtClean="0"/>
          </a:p>
        </p:txBody>
      </p:sp>
      <p:sp>
        <p:nvSpPr>
          <p:cNvPr id="247" name="正方形/長方形 246"/>
          <p:cNvSpPr/>
          <p:nvPr/>
        </p:nvSpPr>
        <p:spPr>
          <a:xfrm>
            <a:off x="5500702" y="4857752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p </a:t>
            </a:r>
            <a:r>
              <a:rPr lang="ja-JP" altLang="en-US" sz="1600" dirty="0" smtClean="0">
                <a:solidFill>
                  <a:schemeClr val="tx1"/>
                </a:solidFill>
              </a:rPr>
              <a:t>値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右矢印 249"/>
          <p:cNvSpPr/>
          <p:nvPr/>
        </p:nvSpPr>
        <p:spPr>
          <a:xfrm>
            <a:off x="4929198" y="4929190"/>
            <a:ext cx="500066" cy="21431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右矢印 250"/>
          <p:cNvSpPr/>
          <p:nvPr/>
        </p:nvSpPr>
        <p:spPr>
          <a:xfrm>
            <a:off x="4929198" y="5857884"/>
            <a:ext cx="500066" cy="21431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2357430" y="571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….</a:t>
            </a:r>
          </a:p>
        </p:txBody>
      </p:sp>
      <p:sp>
        <p:nvSpPr>
          <p:cNvPr id="253" name="右矢印 252"/>
          <p:cNvSpPr/>
          <p:nvPr/>
        </p:nvSpPr>
        <p:spPr>
          <a:xfrm>
            <a:off x="4929198" y="7286644"/>
            <a:ext cx="500066" cy="21431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2357430" y="7143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….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87364" y="963287"/>
            <a:ext cx="1603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smtClean="0">
                <a:solidFill>
                  <a:schemeClr val="accent1"/>
                </a:solidFill>
              </a:rPr>
              <a:t>sim.dat.set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435</Words>
  <Application>Microsoft Macintosh PowerPoint</Application>
  <PresentationFormat>画面に合わせる (4:3)</PresentationFormat>
  <Paragraphs>137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Calibri</vt:lpstr>
      <vt:lpstr>Cambria Math</vt:lpstr>
      <vt:lpstr>HGPｺﾞｼｯｸE</vt:lpstr>
      <vt:lpstr>MS Mincho</vt:lpstr>
      <vt:lpstr>MS PMincho</vt:lpstr>
      <vt:lpstr>ＭＳ Ｐゴシック</vt:lpstr>
      <vt:lpstr>Arial</vt:lpstr>
      <vt:lpstr>Office テーマ</vt:lpstr>
      <vt:lpstr>Permutation test の検証 2016.05.21</vt:lpstr>
      <vt:lpstr>系列内相関（時点間相関）と 系列間相関（mRNA・タンパク間）</vt:lpstr>
      <vt:lpstr>方針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 の検証</dc:title>
  <dc:creator>IBERICA　森本</dc:creator>
  <cp:lastModifiedBy>森本心平</cp:lastModifiedBy>
  <cp:revision>127</cp:revision>
  <dcterms:created xsi:type="dcterms:W3CDTF">2016-03-14T02:18:59Z</dcterms:created>
  <dcterms:modified xsi:type="dcterms:W3CDTF">2016-05-21T17:28:38Z</dcterms:modified>
</cp:coreProperties>
</file>