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61" r:id="rId3"/>
    <p:sldId id="264" r:id="rId4"/>
    <p:sldId id="257" r:id="rId5"/>
    <p:sldId id="258" r:id="rId6"/>
    <p:sldId id="260" r:id="rId7"/>
  </p:sldIdLst>
  <p:sldSz cx="6858000" cy="9144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スタイル (中間)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31"/>
    <p:restoredTop sz="94661"/>
  </p:normalViewPr>
  <p:slideViewPr>
    <p:cSldViewPr>
      <p:cViewPr>
        <p:scale>
          <a:sx n="57" d="100"/>
          <a:sy n="57" d="100"/>
        </p:scale>
        <p:origin x="1864" y="59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04EED9-BDC7-4030-AD79-D484B3A17789}" type="datetimeFigureOut">
              <a:rPr kumimoji="1" lang="ja-JP" altLang="en-US" smtClean="0"/>
              <a:t>2016/5/21</a:t>
            </a:fld>
            <a:endParaRPr kumimoji="1"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1996AB-B44B-4BE1-94EE-B711F780EA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01116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1996AB-B44B-4BE1-94EE-B711F780EA8B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61984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1996AB-B44B-4BE1-94EE-B711F780EA8B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62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1996AB-B44B-4BE1-94EE-B711F780EA8B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57222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37FBF-7889-4F60-8DE1-95374BD42EAB}" type="datetimeFigureOut">
              <a:rPr kumimoji="1" lang="ja-JP" altLang="en-US" smtClean="0"/>
              <a:t>2016/5/21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774A4-D90F-406F-A702-5B1F46D2CD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37FBF-7889-4F60-8DE1-95374BD42EAB}" type="datetimeFigureOut">
              <a:rPr kumimoji="1" lang="ja-JP" altLang="en-US" smtClean="0"/>
              <a:t>2016/5/21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774A4-D90F-406F-A702-5B1F46D2CD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37FBF-7889-4F60-8DE1-95374BD42EAB}" type="datetimeFigureOut">
              <a:rPr kumimoji="1" lang="ja-JP" altLang="en-US" smtClean="0"/>
              <a:t>2016/5/21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774A4-D90F-406F-A702-5B1F46D2CD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37FBF-7889-4F60-8DE1-95374BD42EAB}" type="datetimeFigureOut">
              <a:rPr kumimoji="1" lang="ja-JP" altLang="en-US" smtClean="0"/>
              <a:t>2016/5/21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774A4-D90F-406F-A702-5B1F46D2CD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37FBF-7889-4F60-8DE1-95374BD42EAB}" type="datetimeFigureOut">
              <a:rPr kumimoji="1" lang="ja-JP" altLang="en-US" smtClean="0"/>
              <a:t>2016/5/21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774A4-D90F-406F-A702-5B1F46D2CD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37FBF-7889-4F60-8DE1-95374BD42EAB}" type="datetimeFigureOut">
              <a:rPr kumimoji="1" lang="ja-JP" altLang="en-US" smtClean="0"/>
              <a:t>2016/5/21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774A4-D90F-406F-A702-5B1F46D2CD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37FBF-7889-4F60-8DE1-95374BD42EAB}" type="datetimeFigureOut">
              <a:rPr kumimoji="1" lang="ja-JP" altLang="en-US" smtClean="0"/>
              <a:t>2016/5/21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774A4-D90F-406F-A702-5B1F46D2CD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37FBF-7889-4F60-8DE1-95374BD42EAB}" type="datetimeFigureOut">
              <a:rPr kumimoji="1" lang="ja-JP" altLang="en-US" smtClean="0"/>
              <a:t>2016/5/21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774A4-D90F-406F-A702-5B1F46D2CD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37FBF-7889-4F60-8DE1-95374BD42EAB}" type="datetimeFigureOut">
              <a:rPr kumimoji="1" lang="ja-JP" altLang="en-US" smtClean="0"/>
              <a:t>2016/5/21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774A4-D90F-406F-A702-5B1F46D2CD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37FBF-7889-4F60-8DE1-95374BD42EAB}" type="datetimeFigureOut">
              <a:rPr kumimoji="1" lang="ja-JP" altLang="en-US" smtClean="0"/>
              <a:t>2016/5/21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774A4-D90F-406F-A702-5B1F46D2CD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37FBF-7889-4F60-8DE1-95374BD42EAB}" type="datetimeFigureOut">
              <a:rPr kumimoji="1" lang="ja-JP" altLang="en-US" smtClean="0"/>
              <a:t>2016/5/21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774A4-D90F-406F-A702-5B1F46D2CD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C37FBF-7889-4F60-8DE1-95374BD42EAB}" type="datetimeFigureOut">
              <a:rPr kumimoji="1" lang="ja-JP" altLang="en-US" smtClean="0"/>
              <a:t>2016/5/21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7774A4-D90F-406F-A702-5B1F46D2CD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482183" y="1000100"/>
            <a:ext cx="5829300" cy="1960033"/>
          </a:xfrm>
        </p:spPr>
        <p:txBody>
          <a:bodyPr/>
          <a:lstStyle/>
          <a:p>
            <a:r>
              <a:rPr kumimoji="1" lang="en-US" altLang="ja-JP" dirty="0" smtClean="0"/>
              <a:t>Permutation test </a:t>
            </a:r>
            <a:r>
              <a:rPr kumimoji="1" lang="ja-JP" altLang="en-US" dirty="0" smtClean="0"/>
              <a:t>の検証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en-US" altLang="ja-JP" dirty="0" smtClean="0"/>
              <a:t>2016.05.21</a:t>
            </a:r>
            <a:endParaRPr kumimoji="1" lang="ja-JP" altLang="en-US" dirty="0"/>
          </a:p>
        </p:txBody>
      </p:sp>
      <p:sp>
        <p:nvSpPr>
          <p:cNvPr id="4" name="タイトル 1"/>
          <p:cNvSpPr txBox="1">
            <a:spLocks/>
          </p:cNvSpPr>
          <p:nvPr/>
        </p:nvSpPr>
        <p:spPr>
          <a:xfrm>
            <a:off x="500042" y="4071934"/>
            <a:ext cx="5829300" cy="1071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2400" dirty="0" smtClean="0">
                <a:latin typeface="+mj-lt"/>
                <a:ea typeface="+mj-ea"/>
                <a:cs typeface="+mj-cs"/>
              </a:rPr>
              <a:t>ファイル名：</a:t>
            </a:r>
            <a:endParaRPr lang="en-US" altLang="ja-JP" sz="2400" dirty="0" smtClean="0">
              <a:latin typeface="+mj-lt"/>
              <a:ea typeface="+mj-ea"/>
              <a:cs typeface="+mj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PG_only_simu.permtest_20160420.R</a:t>
            </a:r>
            <a:endParaRPr kumimoji="1" lang="ja-JP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タイトル 1"/>
          <p:cNvSpPr txBox="1">
            <a:spLocks/>
          </p:cNvSpPr>
          <p:nvPr/>
        </p:nvSpPr>
        <p:spPr>
          <a:xfrm>
            <a:off x="500042" y="5214942"/>
            <a:ext cx="5829300" cy="1071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2400" dirty="0" smtClean="0">
                <a:latin typeface="+mj-lt"/>
                <a:ea typeface="+mj-ea"/>
                <a:cs typeface="+mj-cs"/>
              </a:rPr>
              <a:t>読み込みデータファイル名（</a:t>
            </a:r>
            <a:r>
              <a:rPr lang="en-US" altLang="ja-JP" sz="2400" dirty="0" err="1" smtClean="0">
                <a:latin typeface="+mj-lt"/>
                <a:ea typeface="+mj-ea"/>
                <a:cs typeface="+mj-cs"/>
              </a:rPr>
              <a:t>RData</a:t>
            </a:r>
            <a:r>
              <a:rPr lang="ja-JP" altLang="en-US" sz="2400" dirty="0" smtClean="0">
                <a:latin typeface="+mj-lt"/>
                <a:ea typeface="+mj-ea"/>
                <a:cs typeface="+mj-cs"/>
              </a:rPr>
              <a:t>）：</a:t>
            </a:r>
            <a:endParaRPr lang="en-US" altLang="ja-JP" sz="2400" dirty="0" smtClean="0">
              <a:latin typeface="+mj-lt"/>
              <a:ea typeface="+mj-ea"/>
              <a:cs typeface="+mj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Selevsek_2015_all_Selevsek_20160123.RData</a:t>
            </a:r>
            <a:endParaRPr kumimoji="1" lang="ja-JP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タイトル 1"/>
          <p:cNvSpPr txBox="1">
            <a:spLocks/>
          </p:cNvSpPr>
          <p:nvPr/>
        </p:nvSpPr>
        <p:spPr>
          <a:xfrm>
            <a:off x="500042" y="6357950"/>
            <a:ext cx="5829300" cy="20002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2400" dirty="0" smtClean="0">
                <a:latin typeface="+mj-lt"/>
                <a:ea typeface="+mj-ea"/>
                <a:cs typeface="+mj-cs"/>
              </a:rPr>
              <a:t>読み込みデータファイル名（関数）：</a:t>
            </a:r>
            <a:endParaRPr lang="en-US" altLang="ja-JP" sz="2400" dirty="0" smtClean="0">
              <a:latin typeface="+mj-lt"/>
              <a:ea typeface="+mj-ea"/>
              <a:cs typeface="+mj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func_for_permutest_of_Rho_20151124.R</a:t>
            </a:r>
          </a:p>
          <a:p>
            <a:pPr lvl="0">
              <a:spcBef>
                <a:spcPct val="0"/>
              </a:spcBef>
            </a:pPr>
            <a:r>
              <a:rPr lang="en-US" altLang="ja-JP" sz="2400" dirty="0" smtClean="0"/>
              <a:t>OldFunc_20151125.R</a:t>
            </a:r>
          </a:p>
          <a:p>
            <a:pPr lvl="0">
              <a:spcBef>
                <a:spcPct val="0"/>
              </a:spcBef>
            </a:pPr>
            <a:r>
              <a:rPr lang="en-US" altLang="ja-JP" sz="2400" dirty="0" smtClean="0"/>
              <a:t>func_for_calcEscore_20160123.R</a:t>
            </a:r>
            <a:endParaRPr kumimoji="1" lang="ja-JP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749432"/>
          </a:xfrm>
        </p:spPr>
        <p:txBody>
          <a:bodyPr>
            <a:noAutofit/>
          </a:bodyPr>
          <a:lstStyle/>
          <a:p>
            <a:r>
              <a:rPr lang="ja-JP" altLang="en-US" sz="2800" dirty="0" smtClean="0"/>
              <a:t>系列内相関（時点間相関）と</a:t>
            </a:r>
            <a:r>
              <a:rPr lang="en-US" altLang="ja-JP" sz="2800" dirty="0" smtClean="0"/>
              <a:t/>
            </a:r>
            <a:br>
              <a:rPr lang="en-US" altLang="ja-JP" sz="2800" dirty="0" smtClean="0"/>
            </a:br>
            <a:r>
              <a:rPr lang="ja-JP" altLang="en-US" sz="2800" dirty="0" smtClean="0"/>
              <a:t>系列間相関（</a:t>
            </a:r>
            <a:r>
              <a:rPr lang="en-US" altLang="ja-JP" sz="2800" dirty="0" smtClean="0"/>
              <a:t>mRNA</a:t>
            </a:r>
            <a:r>
              <a:rPr lang="ja-JP" altLang="en-US" sz="2800" dirty="0" smtClean="0"/>
              <a:t>・タンパク間）</a:t>
            </a:r>
            <a:endParaRPr kumimoji="1" lang="ja-JP" altLang="en-US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342900" y="2480863"/>
                <a:ext cx="6172200" cy="4284476"/>
              </a:xfrm>
              <a:ln>
                <a:solidFill>
                  <a:schemeClr val="accent1">
                    <a:shade val="95000"/>
                    <a:satMod val="105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 dirty="0" smtClean="0">
                    <a:latin typeface="+mn-ea"/>
                  </a:rPr>
                  <a:t>時点間</a:t>
                </a:r>
                <a:r>
                  <a:rPr lang="ja-JP" altLang="en-US" dirty="0">
                    <a:latin typeface="+mn-ea"/>
                    <a:cs typeface="Cambria Math" charset="0"/>
                  </a:rPr>
                  <a:t>相関</a:t>
                </a:r>
                <a:r>
                  <a:rPr lang="en-US" altLang="ja-JP" dirty="0">
                    <a:latin typeface="+mn-ea"/>
                    <a:cs typeface="Cambria Math" charset="0"/>
                  </a:rPr>
                  <a:t> :</a:t>
                </a:r>
                <a:r>
                  <a:rPr lang="en-US" altLang="ja-JP" dirty="0" smtClean="0">
                    <a:latin typeface="+mn-ea"/>
                  </a:rPr>
                  <a:t> 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𝛾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𝑔</m:t>
                            </m:r>
                            <m:r>
                              <a:rPr kumimoji="1" lang="en-US" altLang="ja-JP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,.,</m:t>
                            </m:r>
                            <m:r>
                              <a:rPr kumimoji="1" lang="en-US" altLang="ja-JP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kumimoji="1" lang="en-US" altLang="ja-JP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ja-JP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𝑔</m:t>
                            </m:r>
                            <m:r>
                              <a:rPr lang="en-US" altLang="ja-JP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,.,</m:t>
                            </m:r>
                            <m:r>
                              <a:rPr lang="en-US" altLang="ja-JP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𝑡</m:t>
                            </m:r>
                            <m:r>
                              <a:rPr lang="en-US" altLang="ja-JP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endParaRPr kumimoji="1" lang="en-US" altLang="ja-JP" b="0" dirty="0" smtClean="0">
                  <a:ea typeface="Cambria Math" charset="0"/>
                  <a:cs typeface="Cambria Math" charset="0"/>
                </a:endParaRPr>
              </a:p>
              <a:p>
                <a:endParaRPr kumimoji="1" lang="en-US" altLang="ja-JP" b="0" dirty="0" smtClean="0">
                  <a:ea typeface="Cambria Math" charset="0"/>
                  <a:cs typeface="Cambria Math" charset="0"/>
                </a:endParaRPr>
              </a:p>
              <a:p>
                <a:r>
                  <a:rPr lang="ja-JP" altLang="en-US" dirty="0" smtClean="0">
                    <a:latin typeface="+mn-ea"/>
                    <a:cs typeface="Cambria Math" charset="0"/>
                  </a:rPr>
                  <a:t>系列間相関</a:t>
                </a:r>
                <a:r>
                  <a:rPr lang="en-US" altLang="ja-JP" dirty="0" smtClean="0">
                    <a:latin typeface="+mn-ea"/>
                    <a:cs typeface="Cambria Math" charset="0"/>
                  </a:rPr>
                  <a:t> :  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charset="0"/>
                        <a:ea typeface="Cambria Math" charset="0"/>
                        <a:cs typeface="Cambria Math" charset="0"/>
                      </a:rPr>
                      <m:t>𝛾</m:t>
                    </m:r>
                    <m:r>
                      <a:rPr lang="en-US" altLang="ja-JP" i="1">
                        <a:latin typeface="Cambria Math" charset="0"/>
                        <a:ea typeface="Cambria Math" charset="0"/>
                        <a:cs typeface="Cambria Math" charset="0"/>
                      </a:rPr>
                      <m:t>(</m:t>
                    </m:r>
                    <m:sSub>
                      <m:sSubPr>
                        <m:ctrlPr>
                          <a:rPr lang="en-US" altLang="ja-JP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altLang="ja-JP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𝑔</m:t>
                        </m:r>
                        <m:r>
                          <a:rPr lang="en-US" altLang="ja-JP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</m:t>
                        </m:r>
                        <m:r>
                          <a:rPr lang="en-US" altLang="ja-JP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𝑚</m:t>
                        </m:r>
                        <m:r>
                          <a:rPr lang="en-US" altLang="ja-JP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</m:t>
                        </m:r>
                        <m:r>
                          <a:rPr lang="en-US" altLang="ja-JP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𝑡</m:t>
                        </m:r>
                      </m:sub>
                    </m:sSub>
                    <m:r>
                      <a:rPr lang="en-US" altLang="ja-JP" i="1">
                        <a:latin typeface="Cambria Math" charset="0"/>
                        <a:ea typeface="Cambria Math" charset="0"/>
                        <a:cs typeface="Cambria Math" charset="0"/>
                      </a:rPr>
                      <m:t>,</m:t>
                    </m:r>
                    <m:sSub>
                      <m:sSubPr>
                        <m:ctrlPr>
                          <a:rPr lang="en-US" altLang="ja-JP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altLang="ja-JP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𝑔</m:t>
                        </m:r>
                        <m:r>
                          <a:rPr lang="en-US" altLang="ja-JP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</m:t>
                        </m:r>
                        <m:r>
                          <a:rPr lang="en-US" altLang="ja-JP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𝑝</m:t>
                        </m:r>
                        <m:r>
                          <a:rPr lang="en-US" altLang="ja-JP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</m:t>
                        </m:r>
                        <m:r>
                          <a:rPr lang="en-US" altLang="ja-JP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𝑡</m:t>
                        </m:r>
                        <m:r>
                          <a:rPr lang="en-US" altLang="ja-JP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−</m:t>
                        </m:r>
                        <m:r>
                          <a:rPr lang="en-US" altLang="ja-JP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𝑢</m:t>
                        </m:r>
                      </m:sub>
                    </m:sSub>
                    <m:r>
                      <a:rPr lang="en-US" altLang="ja-JP" i="1">
                        <a:latin typeface="Cambria Math" charset="0"/>
                        <a:ea typeface="Cambria Math" charset="0"/>
                        <a:cs typeface="Cambria Math" charset="0"/>
                      </a:rPr>
                      <m:t>)</m:t>
                    </m:r>
                  </m:oMath>
                </a14:m>
                <a:endParaRPr kumimoji="1" lang="en-US" altLang="ja-JP" dirty="0" smtClean="0"/>
              </a:p>
              <a:p>
                <a:endParaRPr lang="en-US" altLang="ja-JP" dirty="0"/>
              </a:p>
              <a:p>
                <a:pPr marL="0" indent="0">
                  <a:buNone/>
                </a:pPr>
                <a:r>
                  <a:rPr lang="ja-JP" altLang="en-US" sz="2400" dirty="0" smtClean="0"/>
                  <a:t>ただし、</a:t>
                </a:r>
                <a:endParaRPr lang="en-US" altLang="ja-JP" sz="2400" dirty="0" smtClean="0"/>
              </a:p>
              <a:p>
                <a:r>
                  <a:rPr lang="en-US" altLang="ja-JP" sz="2400" dirty="0" smtClean="0"/>
                  <a:t>g: </a:t>
                </a:r>
                <a:r>
                  <a:rPr lang="ja-JP" altLang="en-US" sz="2400" dirty="0" smtClean="0"/>
                  <a:t>遺伝子</a:t>
                </a:r>
                <a:r>
                  <a:rPr lang="en-US" altLang="ja-JP" sz="2400" dirty="0" smtClean="0"/>
                  <a:t>ID</a:t>
                </a:r>
              </a:p>
              <a:p>
                <a:r>
                  <a:rPr lang="en-US" altLang="ja-JP" sz="2400" dirty="0" smtClean="0"/>
                  <a:t>m: mRNA, </a:t>
                </a:r>
                <a:r>
                  <a:rPr lang="ja-JP" altLang="en-US" sz="2400" dirty="0" smtClean="0"/>
                  <a:t>　</a:t>
                </a:r>
                <a:r>
                  <a:rPr lang="en-US" altLang="ja-JP" sz="2400" dirty="0" smtClean="0"/>
                  <a:t>p: </a:t>
                </a:r>
                <a:r>
                  <a:rPr lang="ja-JP" altLang="en-US" sz="2400" dirty="0" smtClean="0"/>
                  <a:t>タンパク</a:t>
                </a:r>
                <a:endParaRPr lang="en-US" altLang="ja-JP" sz="2400" dirty="0" smtClean="0"/>
              </a:p>
              <a:p>
                <a:r>
                  <a:rPr lang="en-US" altLang="ja-JP" sz="2400" dirty="0" smtClean="0"/>
                  <a:t>t : </a:t>
                </a:r>
                <a:r>
                  <a:rPr lang="ja-JP" altLang="en-US" sz="2400" dirty="0" smtClean="0"/>
                  <a:t>時点</a:t>
                </a:r>
                <a:r>
                  <a:rPr lang="en-US" altLang="ja-JP" sz="2400" dirty="0" smtClean="0"/>
                  <a:t>, u : </a:t>
                </a:r>
                <a:r>
                  <a:rPr lang="ja-JP" altLang="en-US" sz="2400" dirty="0" smtClean="0"/>
                  <a:t>時間差（遺伝子ごとに算出）</a:t>
                </a:r>
                <a:endParaRPr lang="en-US" altLang="ja-JP" sz="2400" dirty="0" smtClean="0"/>
              </a:p>
              <a:p>
                <a:endParaRPr kumimoji="1" lang="ja-JP" altLang="en-US" sz="2400" dirty="0"/>
              </a:p>
            </p:txBody>
          </p:sp>
        </mc:Choice>
        <mc:Fallback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2900" y="2480863"/>
                <a:ext cx="6172200" cy="4284476"/>
              </a:xfrm>
              <a:blipFill rotWithShape="0">
                <a:blip r:embed="rId2"/>
                <a:stretch>
                  <a:fillRect l="-2167" t="-1702" b="-1560"/>
                </a:stretch>
              </a:blipFill>
              <a:ln>
                <a:solidFill>
                  <a:schemeClr val="accent1">
                    <a:shade val="95000"/>
                    <a:satMod val="105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テキスト ボックス 3"/>
          <p:cNvSpPr txBox="1"/>
          <p:nvPr/>
        </p:nvSpPr>
        <p:spPr>
          <a:xfrm>
            <a:off x="307423" y="6909355"/>
            <a:ext cx="62376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 smtClean="0"/>
              <a:t>時点間相関の大小が、系列間相関の有意性の</a:t>
            </a:r>
            <a:endParaRPr lang="en-US" altLang="ja-JP" sz="2400" dirty="0" smtClean="0"/>
          </a:p>
          <a:p>
            <a:r>
              <a:rPr lang="ja-JP" altLang="en-US" sz="2400" dirty="0" smtClean="0"/>
              <a:t>判定に影響を与えていないか調べる。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386053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749432"/>
          </a:xfrm>
        </p:spPr>
        <p:txBody>
          <a:bodyPr>
            <a:noAutofit/>
          </a:bodyPr>
          <a:lstStyle/>
          <a:p>
            <a:r>
              <a:rPr lang="ja-JP" altLang="en-US" sz="4800" dirty="0" smtClean="0"/>
              <a:t>方針</a:t>
            </a:r>
            <a:endParaRPr kumimoji="1" lang="ja-JP" altLang="en-US" sz="4800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078036" y="1436747"/>
            <a:ext cx="511710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 smtClean="0"/>
              <a:t>観測データにランダムノイズを加えて、</a:t>
            </a:r>
            <a:endParaRPr lang="en-US" altLang="ja-JP" sz="2400" dirty="0" smtClean="0"/>
          </a:p>
          <a:p>
            <a:pPr algn="ctr"/>
            <a:r>
              <a:rPr kumimoji="1" lang="ja-JP" altLang="en-US" sz="2400" dirty="0" smtClean="0"/>
              <a:t>シミュレーションデータとする。</a:t>
            </a:r>
            <a:endParaRPr kumimoji="1" lang="ja-JP" altLang="en-US" sz="24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99730" y="2641044"/>
            <a:ext cx="545854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2400" dirty="0" smtClean="0"/>
              <a:t>時点間相関、系列間相関それぞれの、</a:t>
            </a:r>
            <a:endParaRPr lang="en-US" altLang="ja-JP" sz="2400" dirty="0" smtClean="0"/>
          </a:p>
          <a:p>
            <a:pPr algn="ctr"/>
            <a:r>
              <a:rPr lang="ja-JP" altLang="en-US" sz="2400" dirty="0" smtClean="0"/>
              <a:t>順位相関係数を算出し、</a:t>
            </a:r>
            <a:endParaRPr lang="en-US" altLang="ja-JP" sz="2400" dirty="0" smtClean="0"/>
          </a:p>
          <a:p>
            <a:pPr algn="ctr"/>
            <a:r>
              <a:rPr lang="ja-JP" altLang="en-US" sz="2400" dirty="0" smtClean="0"/>
              <a:t>観測データとの差（下表）の程度</a:t>
            </a:r>
            <a:endParaRPr lang="en-US" altLang="ja-JP" sz="2400" dirty="0" smtClean="0"/>
          </a:p>
          <a:p>
            <a:pPr algn="ctr"/>
            <a:r>
              <a:rPr lang="ja-JP" altLang="en-US" sz="2400" dirty="0" smtClean="0"/>
              <a:t>によって、シミュレーションデータを分ける</a:t>
            </a:r>
            <a:endParaRPr lang="en-US" altLang="ja-JP" sz="2400" dirty="0" smtClean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21314" y="5724128"/>
            <a:ext cx="58153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dirty="0" smtClean="0"/>
              <a:t>16</a:t>
            </a:r>
            <a:r>
              <a:rPr lang="ja-JP" altLang="en-US" sz="2400" dirty="0" smtClean="0"/>
              <a:t>通りの各組み合わせにつき、</a:t>
            </a:r>
            <a:endParaRPr lang="en-US" altLang="ja-JP" sz="2400" dirty="0" smtClean="0"/>
          </a:p>
          <a:p>
            <a:pPr algn="ctr"/>
            <a:r>
              <a:rPr lang="en-US" altLang="ja-JP" sz="2400" dirty="0" smtClean="0"/>
              <a:t>100</a:t>
            </a:r>
            <a:r>
              <a:rPr lang="ja-JP" altLang="en-US" sz="2400" dirty="0" smtClean="0"/>
              <a:t>個のシミュレーションデータを抽出する。</a:t>
            </a:r>
            <a:endParaRPr lang="en-US" altLang="ja-JP" sz="2400" dirty="0" smtClean="0"/>
          </a:p>
        </p:txBody>
      </p:sp>
      <p:graphicFrame>
        <p:nvGraphicFramePr>
          <p:cNvPr id="10" name="表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5192661"/>
              </p:ext>
            </p:extLst>
          </p:nvPr>
        </p:nvGraphicFramePr>
        <p:xfrm>
          <a:off x="1417898" y="4960496"/>
          <a:ext cx="4022203" cy="7416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29915"/>
                <a:gridCol w="648072"/>
                <a:gridCol w="648072"/>
                <a:gridCol w="648072"/>
                <a:gridCol w="648072"/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時点間相関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0.0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0.1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0.2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0.3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系列間相関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0.0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-0.1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-0.2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-0.3</a:t>
                      </a:r>
                      <a:endParaRPr kumimoji="1" lang="ja-JP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テキスト ボックス 10"/>
          <p:cNvSpPr txBox="1"/>
          <p:nvPr/>
        </p:nvSpPr>
        <p:spPr>
          <a:xfrm>
            <a:off x="5645144" y="5100504"/>
            <a:ext cx="1075299" cy="461665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400" dirty="0" smtClean="0">
                <a:latin typeface="MS PMincho" charset="-128"/>
                <a:ea typeface="MS PMincho" charset="-128"/>
                <a:cs typeface="MS PMincho" charset="-128"/>
              </a:rPr>
              <a:t>16</a:t>
            </a:r>
            <a:r>
              <a:rPr lang="ja-JP" altLang="en-US" sz="2400" dirty="0" smtClean="0">
                <a:latin typeface="MS PMincho" charset="-128"/>
                <a:ea typeface="MS PMincho" charset="-128"/>
                <a:cs typeface="MS PMincho" charset="-128"/>
              </a:rPr>
              <a:t>通り</a:t>
            </a:r>
            <a:endParaRPr lang="en-US" altLang="ja-JP" sz="2400" dirty="0" smtClean="0">
              <a:latin typeface="MS PMincho" charset="-128"/>
              <a:ea typeface="MS PMincho" charset="-128"/>
              <a:cs typeface="MS PMincho" charset="-128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625600" y="4424771"/>
            <a:ext cx="41857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 smtClean="0">
                <a:latin typeface="MS Mincho" charset="-128"/>
                <a:ea typeface="MS Mincho" charset="-128"/>
                <a:cs typeface="MS Mincho" charset="-128"/>
              </a:rPr>
              <a:t>観測データとの差（</a:t>
            </a:r>
            <a:r>
              <a:rPr lang="en-US" altLang="ja-JP" sz="2400" dirty="0" smtClean="0">
                <a:latin typeface="MS Mincho" charset="-128"/>
                <a:ea typeface="MS Mincho" charset="-128"/>
                <a:cs typeface="MS Mincho" charset="-128"/>
              </a:rPr>
              <a:t>±0.05</a:t>
            </a:r>
            <a:r>
              <a:rPr lang="ja-JP" altLang="en-US" sz="2400" dirty="0" smtClean="0">
                <a:latin typeface="MS Mincho" charset="-128"/>
                <a:ea typeface="MS Mincho" charset="-128"/>
                <a:cs typeface="MS Mincho" charset="-128"/>
              </a:rPr>
              <a:t>）</a:t>
            </a:r>
            <a:endParaRPr lang="en-US" altLang="ja-JP" sz="2400" dirty="0" smtClean="0">
              <a:latin typeface="MS Mincho" charset="-128"/>
              <a:ea typeface="MS Mincho" charset="-128"/>
              <a:cs typeface="MS Mincho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521314" y="6732240"/>
            <a:ext cx="581537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dirty="0" smtClean="0"/>
              <a:t>16</a:t>
            </a:r>
            <a:r>
              <a:rPr lang="ja-JP" altLang="en-US" sz="2400" dirty="0" smtClean="0"/>
              <a:t>通りの各組み合わせにつき、</a:t>
            </a:r>
            <a:endParaRPr lang="en-US" altLang="ja-JP" sz="2400" dirty="0" smtClean="0"/>
          </a:p>
          <a:p>
            <a:pPr algn="ctr"/>
            <a:r>
              <a:rPr lang="en-US" altLang="ja-JP" sz="2400" dirty="0" smtClean="0"/>
              <a:t>100</a:t>
            </a:r>
            <a:r>
              <a:rPr lang="ja-JP" altLang="en-US" sz="2400" dirty="0" smtClean="0"/>
              <a:t>個のシミュレーションデータの内、</a:t>
            </a:r>
            <a:endParaRPr lang="en-US" altLang="ja-JP" sz="2400" dirty="0" smtClean="0"/>
          </a:p>
          <a:p>
            <a:pPr algn="ctr"/>
            <a:r>
              <a:rPr lang="ja-JP" altLang="en-US" sz="2400" dirty="0" smtClean="0"/>
              <a:t>いくつが有意と判定されるか調べ、</a:t>
            </a:r>
            <a:endParaRPr lang="en-US" altLang="ja-JP" sz="2400" dirty="0" smtClean="0"/>
          </a:p>
          <a:p>
            <a:pPr algn="ctr"/>
            <a:r>
              <a:rPr lang="ja-JP" altLang="en-US" sz="2400" dirty="0" smtClean="0"/>
              <a:t>時点間相関の増加によって、</a:t>
            </a:r>
            <a:endParaRPr lang="en-US" altLang="ja-JP" sz="2400" dirty="0" smtClean="0"/>
          </a:p>
          <a:p>
            <a:pPr algn="ctr"/>
            <a:r>
              <a:rPr lang="ja-JP" altLang="en-US" sz="2400" dirty="0" smtClean="0"/>
              <a:t>有意と判定される割合が増えないことを</a:t>
            </a:r>
            <a:endParaRPr lang="en-US" altLang="ja-JP" sz="2400" dirty="0" smtClean="0"/>
          </a:p>
          <a:p>
            <a:pPr algn="ctr"/>
            <a:r>
              <a:rPr lang="ja-JP" altLang="en-US" sz="2400" dirty="0" smtClean="0"/>
              <a:t>確認する。</a:t>
            </a:r>
            <a:endParaRPr lang="en-US" altLang="ja-JP" sz="2400" dirty="0" smtClean="0"/>
          </a:p>
        </p:txBody>
      </p:sp>
    </p:spTree>
    <p:extLst>
      <p:ext uri="{BB962C8B-B14F-4D97-AF65-F5344CB8AC3E}">
        <p14:creationId xmlns:p14="http://schemas.microsoft.com/office/powerpoint/2010/main" val="2100096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正方形/長方形 115"/>
          <p:cNvSpPr/>
          <p:nvPr/>
        </p:nvSpPr>
        <p:spPr>
          <a:xfrm rot="5400000">
            <a:off x="1821037" y="5893603"/>
            <a:ext cx="1785950" cy="3857652"/>
          </a:xfrm>
          <a:prstGeom prst="rect">
            <a:avLst/>
          </a:prstGeom>
          <a:solidFill>
            <a:schemeClr val="accent3">
              <a:lumMod val="60000"/>
              <a:lumOff val="40000"/>
              <a:alpha val="3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フローチャート: データ 3"/>
          <p:cNvSpPr/>
          <p:nvPr/>
        </p:nvSpPr>
        <p:spPr>
          <a:xfrm>
            <a:off x="285728" y="71406"/>
            <a:ext cx="3929090" cy="1357290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kumimoji="1" lang="en-US" altLang="ja-JP" sz="2400" dirty="0" smtClean="0"/>
          </a:p>
          <a:p>
            <a:pPr algn="ctr"/>
            <a:r>
              <a:rPr lang="en-US" altLang="ja-JP" b="1" dirty="0" smtClean="0"/>
              <a:t>[</a:t>
            </a:r>
            <a:r>
              <a:rPr lang="ja-JP" altLang="en-US" b="1" dirty="0" smtClean="0"/>
              <a:t>読み込みデータ</a:t>
            </a:r>
            <a:r>
              <a:rPr lang="en-US" altLang="ja-JP" b="1" dirty="0" smtClean="0"/>
              <a:t>]</a:t>
            </a:r>
          </a:p>
          <a:p>
            <a:pPr algn="ctr"/>
            <a:r>
              <a:rPr kumimoji="1" lang="en-US" altLang="ja-JP" sz="2400" dirty="0" smtClean="0"/>
              <a:t>Selevsek,2015</a:t>
            </a:r>
            <a:endParaRPr kumimoji="1" lang="ja-JP" altLang="en-US" sz="2400" dirty="0"/>
          </a:p>
        </p:txBody>
      </p:sp>
      <p:cxnSp>
        <p:nvCxnSpPr>
          <p:cNvPr id="6" name="直線矢印コネクタ 5"/>
          <p:cNvCxnSpPr/>
          <p:nvPr/>
        </p:nvCxnSpPr>
        <p:spPr>
          <a:xfrm rot="5400000">
            <a:off x="1749414" y="2178032"/>
            <a:ext cx="1357320" cy="1588"/>
          </a:xfrm>
          <a:prstGeom prst="straightConnector1">
            <a:avLst/>
          </a:prstGeom>
          <a:ln w="444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/>
          <p:cNvSpPr txBox="1"/>
          <p:nvPr/>
        </p:nvSpPr>
        <p:spPr>
          <a:xfrm>
            <a:off x="2500306" y="1428728"/>
            <a:ext cx="378621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 smtClean="0"/>
              <a:t>C_args</a:t>
            </a:r>
            <a:r>
              <a:rPr lang="en-US" altLang="ja-JP" dirty="0" smtClean="0"/>
              <a:t>  </a:t>
            </a:r>
            <a:r>
              <a:rPr kumimoji="1" lang="ja-JP" altLang="en-US" dirty="0" smtClean="0"/>
              <a:t>第２引数</a:t>
            </a:r>
            <a:r>
              <a:rPr lang="ja-JP" altLang="en-US" dirty="0" smtClean="0"/>
              <a:t>で指定した</a:t>
            </a:r>
            <a:endParaRPr lang="en-US" altLang="ja-JP" dirty="0" smtClean="0"/>
          </a:p>
          <a:p>
            <a:r>
              <a:rPr kumimoji="1" lang="ja-JP" altLang="en-US" dirty="0" smtClean="0"/>
              <a:t>遺伝子の経時データを抽出</a:t>
            </a:r>
            <a:endParaRPr kumimoji="1" lang="en-US" altLang="ja-JP" dirty="0" smtClean="0"/>
          </a:p>
          <a:p>
            <a:r>
              <a:rPr kumimoji="1" lang="ja-JP" altLang="en-US" dirty="0" smtClean="0"/>
              <a:t>例 ：</a:t>
            </a:r>
            <a:endParaRPr kumimoji="1" lang="en-US" altLang="ja-JP" dirty="0" smtClean="0"/>
          </a:p>
          <a:p>
            <a:r>
              <a:rPr lang="ja-JP" altLang="en-US" dirty="0"/>
              <a:t>　</a:t>
            </a:r>
            <a:r>
              <a:rPr kumimoji="1" lang="ja-JP" altLang="en-US" dirty="0" smtClean="0"/>
              <a:t>遺伝子</a:t>
            </a:r>
            <a:r>
              <a:rPr kumimoji="1" lang="en-US" altLang="ja-JP" dirty="0" smtClean="0"/>
              <a:t>A:YDL110C </a:t>
            </a:r>
          </a:p>
          <a:p>
            <a:r>
              <a:rPr lang="ja-JP" altLang="en-US" dirty="0" smtClean="0"/>
              <a:t>　遺伝子</a:t>
            </a:r>
            <a:r>
              <a:rPr lang="en-US" altLang="ja-JP" dirty="0" smtClean="0"/>
              <a:t>B</a:t>
            </a:r>
            <a:r>
              <a:rPr lang="ja-JP" altLang="en-US" dirty="0" smtClean="0"/>
              <a:t>：</a:t>
            </a:r>
            <a:r>
              <a:rPr kumimoji="1" lang="en-US" altLang="ja-JP" dirty="0" smtClean="0"/>
              <a:t>YDR122W</a:t>
            </a:r>
            <a:r>
              <a:rPr kumimoji="1" lang="ja-JP" altLang="en-US" dirty="0" smtClean="0"/>
              <a:t> </a:t>
            </a:r>
            <a:endParaRPr kumimoji="1" lang="ja-JP" altLang="en-US" dirty="0"/>
          </a:p>
        </p:txBody>
      </p:sp>
      <p:sp>
        <p:nvSpPr>
          <p:cNvPr id="12" name="正方形/長方形 11"/>
          <p:cNvSpPr/>
          <p:nvPr/>
        </p:nvSpPr>
        <p:spPr>
          <a:xfrm>
            <a:off x="4357694" y="285720"/>
            <a:ext cx="19736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err="1" smtClean="0"/>
              <a:t>C_args</a:t>
            </a:r>
            <a:r>
              <a:rPr lang="en-US" altLang="ja-JP" dirty="0" smtClean="0"/>
              <a:t> </a:t>
            </a:r>
            <a:r>
              <a:rPr lang="ja-JP" altLang="en-US" dirty="0"/>
              <a:t> </a:t>
            </a:r>
            <a:r>
              <a:rPr lang="ja-JP" altLang="en-US" dirty="0" smtClean="0"/>
              <a:t>第１引数で</a:t>
            </a:r>
            <a:endParaRPr lang="en-US" altLang="ja-JP" dirty="0" smtClean="0"/>
          </a:p>
          <a:p>
            <a:r>
              <a:rPr lang="ja-JP" altLang="en-US" dirty="0" smtClean="0"/>
              <a:t>ファイル名を指定</a:t>
            </a:r>
            <a:endParaRPr lang="ja-JP" altLang="en-US" dirty="0"/>
          </a:p>
        </p:txBody>
      </p:sp>
      <p:cxnSp>
        <p:nvCxnSpPr>
          <p:cNvPr id="14" name="直線矢印コネクタ 13"/>
          <p:cNvCxnSpPr/>
          <p:nvPr/>
        </p:nvCxnSpPr>
        <p:spPr>
          <a:xfrm rot="16200000" flipH="1">
            <a:off x="1393015" y="5822163"/>
            <a:ext cx="2214579" cy="2"/>
          </a:xfrm>
          <a:prstGeom prst="straightConnector1">
            <a:avLst/>
          </a:prstGeom>
          <a:ln w="444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雲 39"/>
          <p:cNvSpPr/>
          <p:nvPr/>
        </p:nvSpPr>
        <p:spPr>
          <a:xfrm>
            <a:off x="4929198" y="8072462"/>
            <a:ext cx="1714488" cy="1071570"/>
          </a:xfrm>
          <a:prstGeom prst="cloud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smtClean="0">
                <a:solidFill>
                  <a:schemeClr val="tx1"/>
                </a:solidFill>
              </a:rPr>
              <a:t>N</a:t>
            </a:r>
            <a:r>
              <a:rPr kumimoji="1" lang="ja-JP" altLang="en-US" sz="2000" dirty="0" smtClean="0">
                <a:solidFill>
                  <a:schemeClr val="tx1"/>
                </a:solidFill>
              </a:rPr>
              <a:t>（</a:t>
            </a:r>
            <a:r>
              <a:rPr kumimoji="1" lang="en-US" altLang="ja-JP" sz="2000" dirty="0" smtClean="0">
                <a:solidFill>
                  <a:schemeClr val="tx1"/>
                </a:solidFill>
              </a:rPr>
              <a:t>0,0.1</a:t>
            </a:r>
            <a:r>
              <a:rPr kumimoji="1" lang="ja-JP" altLang="en-US" sz="2000" dirty="0" smtClean="0">
                <a:solidFill>
                  <a:schemeClr val="tx1"/>
                </a:solidFill>
              </a:rPr>
              <a:t>）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43" name="正方形/長方形 42"/>
          <p:cNvSpPr/>
          <p:nvPr/>
        </p:nvSpPr>
        <p:spPr>
          <a:xfrm rot="5400000">
            <a:off x="1750207" y="1893075"/>
            <a:ext cx="1714512" cy="3786214"/>
          </a:xfrm>
          <a:prstGeom prst="rect">
            <a:avLst/>
          </a:prstGeom>
          <a:solidFill>
            <a:schemeClr val="accent1">
              <a:alpha val="3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正方形/長方形 41"/>
          <p:cNvSpPr/>
          <p:nvPr/>
        </p:nvSpPr>
        <p:spPr>
          <a:xfrm rot="5400000">
            <a:off x="3053493" y="2018549"/>
            <a:ext cx="285752" cy="23922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mRNA </a:t>
            </a:r>
            <a:r>
              <a:rPr lang="ja-JP" altLang="en-US" dirty="0">
                <a:solidFill>
                  <a:schemeClr val="tx1"/>
                </a:solidFill>
              </a:rPr>
              <a:t>　</a:t>
            </a:r>
            <a:r>
              <a:rPr kumimoji="1" lang="ja-JP" altLang="en-US" dirty="0" smtClean="0">
                <a:solidFill>
                  <a:schemeClr val="tx1"/>
                </a:solidFill>
              </a:rPr>
              <a:t>経時データ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grpSp>
        <p:nvGrpSpPr>
          <p:cNvPr id="80" name="グループ化 79"/>
          <p:cNvGrpSpPr/>
          <p:nvPr/>
        </p:nvGrpSpPr>
        <p:grpSpPr>
          <a:xfrm>
            <a:off x="2643182" y="4786314"/>
            <a:ext cx="4071966" cy="2071702"/>
            <a:chOff x="1357298" y="4643438"/>
            <a:chExt cx="4071966" cy="2071702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75" name="左矢印吹き出し 74"/>
            <p:cNvSpPr/>
            <p:nvPr/>
          </p:nvSpPr>
          <p:spPr>
            <a:xfrm>
              <a:off x="1357298" y="4643438"/>
              <a:ext cx="4071966" cy="2071702"/>
            </a:xfrm>
            <a:prstGeom prst="leftArrowCallout">
              <a:avLst>
                <a:gd name="adj1" fmla="val 25000"/>
                <a:gd name="adj2" fmla="val 25000"/>
                <a:gd name="adj3" fmla="val 52482"/>
                <a:gd name="adj4" fmla="val 64977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54" name="グループ化 46"/>
            <p:cNvGrpSpPr/>
            <p:nvPr/>
          </p:nvGrpSpPr>
          <p:grpSpPr>
            <a:xfrm rot="5400000">
              <a:off x="3357562" y="4643438"/>
              <a:ext cx="1571636" cy="2143140"/>
              <a:chOff x="714356" y="2571736"/>
              <a:chExt cx="1571636" cy="2143140"/>
            </a:xfrm>
            <a:grpFill/>
          </p:grpSpPr>
          <p:sp>
            <p:nvSpPr>
              <p:cNvPr id="55" name="正方形/長方形 54"/>
              <p:cNvSpPr/>
              <p:nvPr/>
            </p:nvSpPr>
            <p:spPr>
              <a:xfrm>
                <a:off x="714356" y="2571736"/>
                <a:ext cx="285752" cy="214314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6" name="正方形/長方形 55"/>
              <p:cNvSpPr/>
              <p:nvPr/>
            </p:nvSpPr>
            <p:spPr>
              <a:xfrm>
                <a:off x="1142984" y="2571736"/>
                <a:ext cx="285752" cy="214314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7" name="正方形/長方形 56"/>
              <p:cNvSpPr/>
              <p:nvPr/>
            </p:nvSpPr>
            <p:spPr>
              <a:xfrm>
                <a:off x="1571612" y="2571736"/>
                <a:ext cx="285752" cy="214314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8" name="正方形/長方形 57"/>
              <p:cNvSpPr/>
              <p:nvPr/>
            </p:nvSpPr>
            <p:spPr>
              <a:xfrm>
                <a:off x="2000240" y="2571736"/>
                <a:ext cx="285752" cy="214314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cxnSp>
        <p:nvCxnSpPr>
          <p:cNvPr id="72" name="直線矢印コネクタ 71"/>
          <p:cNvCxnSpPr/>
          <p:nvPr/>
        </p:nvCxnSpPr>
        <p:spPr>
          <a:xfrm rot="5400000" flipH="1" flipV="1">
            <a:off x="4857760" y="7500164"/>
            <a:ext cx="1000132" cy="1588"/>
          </a:xfrm>
          <a:prstGeom prst="straightConnector1">
            <a:avLst/>
          </a:prstGeom>
          <a:ln w="4445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正方形/長方形 88"/>
          <p:cNvSpPr/>
          <p:nvPr/>
        </p:nvSpPr>
        <p:spPr>
          <a:xfrm rot="5400000">
            <a:off x="3053493" y="2375738"/>
            <a:ext cx="285752" cy="23922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タンパク質　経時データ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92" name="テキスト ボックス 91"/>
          <p:cNvSpPr txBox="1"/>
          <p:nvPr/>
        </p:nvSpPr>
        <p:spPr>
          <a:xfrm>
            <a:off x="783729" y="3202536"/>
            <a:ext cx="1010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遺伝子</a:t>
            </a:r>
            <a:r>
              <a:rPr kumimoji="1" lang="en-US" altLang="ja-JP" dirty="0" smtClean="0"/>
              <a:t>A</a:t>
            </a:r>
            <a:endParaRPr kumimoji="1" lang="ja-JP" altLang="en-US" dirty="0"/>
          </a:p>
        </p:txBody>
      </p:sp>
      <p:sp>
        <p:nvSpPr>
          <p:cNvPr id="93" name="テキスト ボックス 92"/>
          <p:cNvSpPr txBox="1"/>
          <p:nvPr/>
        </p:nvSpPr>
        <p:spPr>
          <a:xfrm>
            <a:off x="855167" y="4000496"/>
            <a:ext cx="1002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遺伝子</a:t>
            </a:r>
            <a:r>
              <a:rPr lang="en-US" altLang="ja-JP" dirty="0"/>
              <a:t>B</a:t>
            </a:r>
            <a:endParaRPr kumimoji="1" lang="ja-JP" altLang="en-US" dirty="0"/>
          </a:p>
        </p:txBody>
      </p:sp>
      <p:sp>
        <p:nvSpPr>
          <p:cNvPr id="94" name="正方形/長方形 93"/>
          <p:cNvSpPr/>
          <p:nvPr/>
        </p:nvSpPr>
        <p:spPr>
          <a:xfrm rot="5400000">
            <a:off x="3053493" y="2804366"/>
            <a:ext cx="285752" cy="23922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mRNA </a:t>
            </a:r>
            <a:r>
              <a:rPr lang="ja-JP" altLang="en-US" dirty="0">
                <a:solidFill>
                  <a:schemeClr val="tx1"/>
                </a:solidFill>
              </a:rPr>
              <a:t>　</a:t>
            </a:r>
            <a:r>
              <a:rPr kumimoji="1" lang="ja-JP" altLang="en-US" dirty="0" smtClean="0">
                <a:solidFill>
                  <a:schemeClr val="tx1"/>
                </a:solidFill>
              </a:rPr>
              <a:t>経時データ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96" name="正方形/長方形 95"/>
          <p:cNvSpPr/>
          <p:nvPr/>
        </p:nvSpPr>
        <p:spPr>
          <a:xfrm rot="5400000">
            <a:off x="3053493" y="3161557"/>
            <a:ext cx="285752" cy="23922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タンパク質　経時データ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97" name="左中かっこ 96"/>
          <p:cNvSpPr/>
          <p:nvPr/>
        </p:nvSpPr>
        <p:spPr>
          <a:xfrm>
            <a:off x="1785926" y="3143240"/>
            <a:ext cx="142876" cy="500066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8" name="左中かっこ 97"/>
          <p:cNvSpPr/>
          <p:nvPr/>
        </p:nvSpPr>
        <p:spPr>
          <a:xfrm>
            <a:off x="1785926" y="3929058"/>
            <a:ext cx="142876" cy="500066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7" name="テキスト ボックス 116"/>
          <p:cNvSpPr txBox="1"/>
          <p:nvPr/>
        </p:nvSpPr>
        <p:spPr>
          <a:xfrm>
            <a:off x="857232" y="7143768"/>
            <a:ext cx="1010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遺伝子</a:t>
            </a:r>
            <a:r>
              <a:rPr kumimoji="1" lang="en-US" altLang="ja-JP" dirty="0" smtClean="0"/>
              <a:t>A</a:t>
            </a:r>
            <a:endParaRPr kumimoji="1" lang="ja-JP" altLang="en-US" dirty="0"/>
          </a:p>
        </p:txBody>
      </p:sp>
      <p:sp>
        <p:nvSpPr>
          <p:cNvPr id="118" name="テキスト ボックス 117"/>
          <p:cNvSpPr txBox="1"/>
          <p:nvPr/>
        </p:nvSpPr>
        <p:spPr>
          <a:xfrm>
            <a:off x="857232" y="7988882"/>
            <a:ext cx="1002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遺伝子</a:t>
            </a:r>
            <a:r>
              <a:rPr lang="en-US" altLang="ja-JP" dirty="0"/>
              <a:t>B</a:t>
            </a:r>
            <a:endParaRPr kumimoji="1" lang="ja-JP" altLang="en-US" dirty="0"/>
          </a:p>
        </p:txBody>
      </p:sp>
      <p:sp>
        <p:nvSpPr>
          <p:cNvPr id="119" name="左中かっこ 118"/>
          <p:cNvSpPr/>
          <p:nvPr/>
        </p:nvSpPr>
        <p:spPr>
          <a:xfrm>
            <a:off x="1938883" y="7143768"/>
            <a:ext cx="142876" cy="500066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0" name="左中かっこ 119"/>
          <p:cNvSpPr/>
          <p:nvPr/>
        </p:nvSpPr>
        <p:spPr>
          <a:xfrm>
            <a:off x="1938883" y="7929586"/>
            <a:ext cx="142876" cy="500066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5451846" y="7215206"/>
            <a:ext cx="14061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 smtClean="0"/>
              <a:t>ランダム</a:t>
            </a:r>
            <a:endParaRPr kumimoji="1" lang="en-US" altLang="ja-JP" b="1" dirty="0" smtClean="0"/>
          </a:p>
          <a:p>
            <a:r>
              <a:rPr kumimoji="1" lang="ja-JP" altLang="en-US" b="1" dirty="0" smtClean="0"/>
              <a:t>サンプリング</a:t>
            </a:r>
            <a:endParaRPr kumimoji="1" lang="ja-JP" altLang="en-US" b="1" dirty="0"/>
          </a:p>
        </p:txBody>
      </p:sp>
      <p:sp>
        <p:nvSpPr>
          <p:cNvPr id="125" name="正方形/長方形 124"/>
          <p:cNvSpPr/>
          <p:nvPr/>
        </p:nvSpPr>
        <p:spPr>
          <a:xfrm rot="5400000">
            <a:off x="3206450" y="6019077"/>
            <a:ext cx="285752" cy="23922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mRNA </a:t>
            </a:r>
            <a:r>
              <a:rPr lang="ja-JP" altLang="en-US" dirty="0">
                <a:solidFill>
                  <a:schemeClr val="tx1"/>
                </a:solidFill>
              </a:rPr>
              <a:t>　</a:t>
            </a:r>
            <a:r>
              <a:rPr kumimoji="1" lang="ja-JP" altLang="en-US" dirty="0" smtClean="0">
                <a:solidFill>
                  <a:schemeClr val="tx1"/>
                </a:solidFill>
              </a:rPr>
              <a:t>経時データ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26" name="正方形/長方形 125"/>
          <p:cNvSpPr/>
          <p:nvPr/>
        </p:nvSpPr>
        <p:spPr>
          <a:xfrm rot="5400000">
            <a:off x="3206450" y="6376266"/>
            <a:ext cx="285752" cy="23922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タンパク質　経時データ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27" name="正方形/長方形 126"/>
          <p:cNvSpPr/>
          <p:nvPr/>
        </p:nvSpPr>
        <p:spPr>
          <a:xfrm rot="5400000">
            <a:off x="3206450" y="6804894"/>
            <a:ext cx="285752" cy="23922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mRNA </a:t>
            </a:r>
            <a:r>
              <a:rPr lang="ja-JP" altLang="en-US" dirty="0">
                <a:solidFill>
                  <a:schemeClr val="tx1"/>
                </a:solidFill>
              </a:rPr>
              <a:t>　</a:t>
            </a:r>
            <a:r>
              <a:rPr kumimoji="1" lang="ja-JP" altLang="en-US" dirty="0" smtClean="0">
                <a:solidFill>
                  <a:schemeClr val="tx1"/>
                </a:solidFill>
              </a:rPr>
              <a:t>経時データ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28" name="正方形/長方形 127"/>
          <p:cNvSpPr/>
          <p:nvPr/>
        </p:nvSpPr>
        <p:spPr>
          <a:xfrm rot="5400000">
            <a:off x="3206450" y="7162085"/>
            <a:ext cx="285752" cy="23922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タンパク質　経時データ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30" name="正方形/長方形 129"/>
          <p:cNvSpPr/>
          <p:nvPr/>
        </p:nvSpPr>
        <p:spPr>
          <a:xfrm>
            <a:off x="-24" y="2500298"/>
            <a:ext cx="19191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「タネ データ」</a:t>
            </a:r>
            <a:endParaRPr lang="ja-JP" altLang="en-US" sz="24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1" name="正方形/長方形 130"/>
          <p:cNvSpPr/>
          <p:nvPr/>
        </p:nvSpPr>
        <p:spPr>
          <a:xfrm>
            <a:off x="-24" y="6455647"/>
            <a:ext cx="153439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 b="1" dirty="0" smtClean="0">
                <a:solidFill>
                  <a:srgbClr val="00B050"/>
                </a:solidFill>
              </a:rPr>
              <a:t>ｼﾐｭﾚｰｼｮﾝ</a:t>
            </a:r>
            <a:endParaRPr lang="en-US" altLang="ja-JP" sz="2400" b="1" dirty="0" smtClean="0">
              <a:solidFill>
                <a:srgbClr val="00B050"/>
              </a:solidFill>
            </a:endParaRPr>
          </a:p>
          <a:p>
            <a:r>
              <a:rPr lang="ja-JP" altLang="en-US" sz="2400" b="1" dirty="0">
                <a:solidFill>
                  <a:srgbClr val="00B050"/>
                </a:solidFill>
              </a:rPr>
              <a:t>ﾃﾞｰﾀ</a:t>
            </a:r>
          </a:p>
        </p:txBody>
      </p:sp>
      <p:sp>
        <p:nvSpPr>
          <p:cNvPr id="132" name="テキスト ボックス 131"/>
          <p:cNvSpPr txBox="1"/>
          <p:nvPr/>
        </p:nvSpPr>
        <p:spPr>
          <a:xfrm>
            <a:off x="3146271" y="5631428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 smtClean="0"/>
              <a:t>足す</a:t>
            </a:r>
            <a:endParaRPr kumimoji="1" lang="ja-JP" altLang="en-US" b="1" dirty="0"/>
          </a:p>
        </p:txBody>
      </p:sp>
      <p:sp>
        <p:nvSpPr>
          <p:cNvPr id="144" name="正方形/長方形 143"/>
          <p:cNvSpPr/>
          <p:nvPr/>
        </p:nvSpPr>
        <p:spPr>
          <a:xfrm>
            <a:off x="642918" y="4572000"/>
            <a:ext cx="181844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4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</a:t>
            </a:r>
            <a:r>
              <a:rPr lang="en-US" altLang="ja-JP" sz="24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im.dat.seed</a:t>
            </a:r>
            <a:endParaRPr lang="ja-JP" altLang="en-US" sz="24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5" name="正方形/長方形 144"/>
          <p:cNvSpPr/>
          <p:nvPr/>
        </p:nvSpPr>
        <p:spPr>
          <a:xfrm>
            <a:off x="642918" y="8682367"/>
            <a:ext cx="11371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400" b="1" dirty="0" smtClean="0">
                <a:solidFill>
                  <a:srgbClr val="00B050"/>
                </a:solidFill>
              </a:rPr>
              <a:t>sim.dat</a:t>
            </a:r>
            <a:endParaRPr lang="ja-JP" altLang="en-US" sz="2400" b="1" dirty="0">
              <a:solidFill>
                <a:srgbClr val="00B050"/>
              </a:solidFill>
            </a:endParaRPr>
          </a:p>
        </p:txBody>
      </p:sp>
      <p:sp>
        <p:nvSpPr>
          <p:cNvPr id="146" name="正方形/長方形 145"/>
          <p:cNvSpPr/>
          <p:nvPr/>
        </p:nvSpPr>
        <p:spPr>
          <a:xfrm>
            <a:off x="4938885" y="4396087"/>
            <a:ext cx="18950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</a:rPr>
              <a:t>「ﾗﾝﾀﾞﾑﾉｲｽﾞ」</a:t>
            </a:r>
            <a:endParaRPr lang="ja-JP" altLang="en-US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正方形/長方形 115"/>
          <p:cNvSpPr/>
          <p:nvPr/>
        </p:nvSpPr>
        <p:spPr>
          <a:xfrm rot="5400000">
            <a:off x="1893083" y="-490638"/>
            <a:ext cx="1785950" cy="3857652"/>
          </a:xfrm>
          <a:prstGeom prst="rect">
            <a:avLst/>
          </a:prstGeom>
          <a:solidFill>
            <a:schemeClr val="accent3">
              <a:lumMod val="60000"/>
              <a:lumOff val="40000"/>
              <a:alpha val="3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7" name="テキスト ボックス 116"/>
          <p:cNvSpPr txBox="1"/>
          <p:nvPr/>
        </p:nvSpPr>
        <p:spPr>
          <a:xfrm>
            <a:off x="918589" y="759527"/>
            <a:ext cx="1010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遺伝子</a:t>
            </a:r>
            <a:r>
              <a:rPr kumimoji="1" lang="en-US" altLang="ja-JP" dirty="0" smtClean="0"/>
              <a:t>A</a:t>
            </a:r>
            <a:endParaRPr kumimoji="1" lang="ja-JP" altLang="en-US" dirty="0"/>
          </a:p>
        </p:txBody>
      </p:sp>
      <p:sp>
        <p:nvSpPr>
          <p:cNvPr id="118" name="テキスト ボックス 117"/>
          <p:cNvSpPr txBox="1"/>
          <p:nvPr/>
        </p:nvSpPr>
        <p:spPr>
          <a:xfrm>
            <a:off x="918589" y="1604641"/>
            <a:ext cx="1002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遺伝子</a:t>
            </a:r>
            <a:r>
              <a:rPr lang="en-US" altLang="ja-JP" dirty="0"/>
              <a:t>B</a:t>
            </a:r>
            <a:endParaRPr kumimoji="1" lang="ja-JP" altLang="en-US" dirty="0"/>
          </a:p>
        </p:txBody>
      </p:sp>
      <p:sp>
        <p:nvSpPr>
          <p:cNvPr id="119" name="左中かっこ 118"/>
          <p:cNvSpPr/>
          <p:nvPr/>
        </p:nvSpPr>
        <p:spPr>
          <a:xfrm>
            <a:off x="2000240" y="759527"/>
            <a:ext cx="142876" cy="500066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0" name="左中かっこ 119"/>
          <p:cNvSpPr/>
          <p:nvPr/>
        </p:nvSpPr>
        <p:spPr>
          <a:xfrm>
            <a:off x="2000240" y="1545345"/>
            <a:ext cx="142876" cy="500066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5" name="正方形/長方形 124"/>
          <p:cNvSpPr/>
          <p:nvPr/>
        </p:nvSpPr>
        <p:spPr>
          <a:xfrm rot="5400000">
            <a:off x="3267807" y="-365164"/>
            <a:ext cx="285752" cy="23922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mRNA </a:t>
            </a:r>
            <a:r>
              <a:rPr lang="ja-JP" altLang="en-US" dirty="0">
                <a:solidFill>
                  <a:schemeClr val="tx1"/>
                </a:solidFill>
              </a:rPr>
              <a:t>　</a:t>
            </a:r>
            <a:r>
              <a:rPr kumimoji="1" lang="ja-JP" altLang="en-US" dirty="0" smtClean="0">
                <a:solidFill>
                  <a:schemeClr val="tx1"/>
                </a:solidFill>
              </a:rPr>
              <a:t>経時データ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26" name="正方形/長方形 125"/>
          <p:cNvSpPr/>
          <p:nvPr/>
        </p:nvSpPr>
        <p:spPr>
          <a:xfrm rot="5400000">
            <a:off x="3267807" y="-7975"/>
            <a:ext cx="285752" cy="23922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タンパク質　経時データ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27" name="正方形/長方形 126"/>
          <p:cNvSpPr/>
          <p:nvPr/>
        </p:nvSpPr>
        <p:spPr>
          <a:xfrm rot="5400000">
            <a:off x="3267807" y="420653"/>
            <a:ext cx="285752" cy="23922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mRNA </a:t>
            </a:r>
            <a:r>
              <a:rPr lang="ja-JP" altLang="en-US" dirty="0">
                <a:solidFill>
                  <a:schemeClr val="tx1"/>
                </a:solidFill>
              </a:rPr>
              <a:t>　</a:t>
            </a:r>
            <a:r>
              <a:rPr kumimoji="1" lang="ja-JP" altLang="en-US" dirty="0" smtClean="0">
                <a:solidFill>
                  <a:schemeClr val="tx1"/>
                </a:solidFill>
              </a:rPr>
              <a:t>経時データ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28" name="正方形/長方形 127"/>
          <p:cNvSpPr/>
          <p:nvPr/>
        </p:nvSpPr>
        <p:spPr>
          <a:xfrm rot="5400000">
            <a:off x="3267807" y="777844"/>
            <a:ext cx="285752" cy="23922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タンパク質　経時データ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31" name="正方形/長方形 130"/>
          <p:cNvSpPr/>
          <p:nvPr/>
        </p:nvSpPr>
        <p:spPr>
          <a:xfrm>
            <a:off x="37218" y="97665"/>
            <a:ext cx="153439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 b="1" dirty="0" smtClean="0">
                <a:solidFill>
                  <a:srgbClr val="00B050"/>
                </a:solidFill>
              </a:rPr>
              <a:t>ｼﾐｭﾚｰｼｮﾝ</a:t>
            </a:r>
            <a:endParaRPr lang="en-US" altLang="ja-JP" sz="2400" b="1" dirty="0" smtClean="0">
              <a:solidFill>
                <a:srgbClr val="00B050"/>
              </a:solidFill>
            </a:endParaRPr>
          </a:p>
          <a:p>
            <a:r>
              <a:rPr lang="ja-JP" altLang="en-US" sz="2400" b="1" dirty="0">
                <a:solidFill>
                  <a:srgbClr val="00B050"/>
                </a:solidFill>
              </a:rPr>
              <a:t>ﾃﾞｰﾀ</a:t>
            </a:r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3714752" y="2395823"/>
            <a:ext cx="1214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 smtClean="0"/>
              <a:t>標準化</a:t>
            </a:r>
            <a:endParaRPr kumimoji="1" lang="ja-JP" altLang="en-US" sz="2400" b="1" dirty="0"/>
          </a:p>
        </p:txBody>
      </p:sp>
      <p:sp>
        <p:nvSpPr>
          <p:cNvPr id="53" name="正方形/長方形 52"/>
          <p:cNvSpPr/>
          <p:nvPr/>
        </p:nvSpPr>
        <p:spPr>
          <a:xfrm>
            <a:off x="71438" y="3071802"/>
            <a:ext cx="1857364" cy="18573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9" name="直線矢印コネクタ 58"/>
          <p:cNvCxnSpPr/>
          <p:nvPr/>
        </p:nvCxnSpPr>
        <p:spPr>
          <a:xfrm rot="5400000">
            <a:off x="3120657" y="236871"/>
            <a:ext cx="616684" cy="2"/>
          </a:xfrm>
          <a:prstGeom prst="straightConnector1">
            <a:avLst/>
          </a:prstGeom>
          <a:ln w="444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下矢印 62"/>
          <p:cNvSpPr/>
          <p:nvPr/>
        </p:nvSpPr>
        <p:spPr>
          <a:xfrm>
            <a:off x="642918" y="2428860"/>
            <a:ext cx="857256" cy="5000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4" name="直線矢印コネクタ 63"/>
          <p:cNvCxnSpPr>
            <a:endCxn id="54" idx="1"/>
          </p:cNvCxnSpPr>
          <p:nvPr/>
        </p:nvCxnSpPr>
        <p:spPr>
          <a:xfrm rot="5400000">
            <a:off x="3286124" y="2571736"/>
            <a:ext cx="428628" cy="1588"/>
          </a:xfrm>
          <a:prstGeom prst="straightConnector1">
            <a:avLst/>
          </a:prstGeom>
          <a:ln w="444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正方形/長方形 64"/>
          <p:cNvSpPr/>
          <p:nvPr/>
        </p:nvSpPr>
        <p:spPr>
          <a:xfrm>
            <a:off x="2071678" y="4071934"/>
            <a:ext cx="1214446" cy="10715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散布図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6" name="下矢印 65"/>
          <p:cNvSpPr/>
          <p:nvPr/>
        </p:nvSpPr>
        <p:spPr>
          <a:xfrm>
            <a:off x="2357430" y="3643306"/>
            <a:ext cx="642942" cy="3571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08" name="グループ化 107"/>
          <p:cNvGrpSpPr/>
          <p:nvPr/>
        </p:nvGrpSpPr>
        <p:grpSpPr>
          <a:xfrm>
            <a:off x="2214554" y="2786050"/>
            <a:ext cx="2571768" cy="857256"/>
            <a:chOff x="2000240" y="3071802"/>
            <a:chExt cx="2571768" cy="857256"/>
          </a:xfrm>
        </p:grpSpPr>
        <p:sp>
          <p:nvSpPr>
            <p:cNvPr id="54" name="正方形/長方形 53"/>
            <p:cNvSpPr/>
            <p:nvPr/>
          </p:nvSpPr>
          <p:spPr>
            <a:xfrm rot="5400000">
              <a:off x="2857496" y="2214546"/>
              <a:ext cx="857256" cy="2571768"/>
            </a:xfrm>
            <a:prstGeom prst="rect">
              <a:avLst/>
            </a:prstGeom>
            <a:solidFill>
              <a:schemeClr val="bg2">
                <a:lumMod val="90000"/>
                <a:alpha val="36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7" name="正方形/長方形 66"/>
            <p:cNvSpPr/>
            <p:nvPr/>
          </p:nvSpPr>
          <p:spPr>
            <a:xfrm>
              <a:off x="3357562" y="3143240"/>
              <a:ext cx="1143008" cy="7143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8" name="テキスト ボックス 67"/>
            <p:cNvSpPr txBox="1"/>
            <p:nvPr/>
          </p:nvSpPr>
          <p:spPr>
            <a:xfrm>
              <a:off x="2000240" y="3143240"/>
              <a:ext cx="10102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 smtClean="0"/>
                <a:t>遺伝子</a:t>
              </a:r>
              <a:r>
                <a:rPr kumimoji="1" lang="en-US" altLang="ja-JP" dirty="0" smtClean="0"/>
                <a:t>A</a:t>
              </a:r>
              <a:endParaRPr kumimoji="1" lang="ja-JP" altLang="en-US" dirty="0"/>
            </a:p>
          </p:txBody>
        </p:sp>
        <p:sp>
          <p:nvSpPr>
            <p:cNvPr id="70" name="左中かっこ 69"/>
            <p:cNvSpPr/>
            <p:nvPr/>
          </p:nvSpPr>
          <p:spPr>
            <a:xfrm>
              <a:off x="3153329" y="3143240"/>
              <a:ext cx="132795" cy="27361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3" name="左中かっこ 72"/>
            <p:cNvSpPr/>
            <p:nvPr/>
          </p:nvSpPr>
          <p:spPr>
            <a:xfrm>
              <a:off x="3153329" y="3512572"/>
              <a:ext cx="132795" cy="27361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cxnSp>
          <p:nvCxnSpPr>
            <p:cNvPr id="77" name="直線コネクタ 76"/>
            <p:cNvCxnSpPr/>
            <p:nvPr/>
          </p:nvCxnSpPr>
          <p:spPr>
            <a:xfrm flipV="1">
              <a:off x="3571876" y="3357554"/>
              <a:ext cx="857256" cy="95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テキスト ボックス 79"/>
            <p:cNvSpPr txBox="1"/>
            <p:nvPr/>
          </p:nvSpPr>
          <p:spPr>
            <a:xfrm>
              <a:off x="2000240" y="3488288"/>
              <a:ext cx="10021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 smtClean="0"/>
                <a:t>遺伝子</a:t>
              </a:r>
              <a:r>
                <a:rPr lang="en-US" altLang="ja-JP" dirty="0"/>
                <a:t>B</a:t>
              </a:r>
              <a:endParaRPr kumimoji="1" lang="ja-JP" altLang="en-US" dirty="0"/>
            </a:p>
          </p:txBody>
        </p:sp>
        <p:cxnSp>
          <p:nvCxnSpPr>
            <p:cNvPr id="82" name="直線コネクタ 81"/>
            <p:cNvCxnSpPr/>
            <p:nvPr/>
          </p:nvCxnSpPr>
          <p:spPr>
            <a:xfrm flipV="1">
              <a:off x="3571876" y="3214678"/>
              <a:ext cx="857256" cy="95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線コネクタ 82"/>
            <p:cNvCxnSpPr/>
            <p:nvPr/>
          </p:nvCxnSpPr>
          <p:spPr>
            <a:xfrm flipV="1">
              <a:off x="3571876" y="3562344"/>
              <a:ext cx="857256" cy="95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線コネクタ 83"/>
            <p:cNvCxnSpPr/>
            <p:nvPr/>
          </p:nvCxnSpPr>
          <p:spPr>
            <a:xfrm flipV="1">
              <a:off x="3571876" y="3705220"/>
              <a:ext cx="857256" cy="95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1" name="正方形/長方形 150"/>
          <p:cNvSpPr/>
          <p:nvPr/>
        </p:nvSpPr>
        <p:spPr>
          <a:xfrm>
            <a:off x="428604" y="3143240"/>
            <a:ext cx="1214446" cy="7858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</a:rPr>
              <a:t>経時プロット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152" name="正方形/長方形 151"/>
          <p:cNvSpPr/>
          <p:nvPr/>
        </p:nvSpPr>
        <p:spPr>
          <a:xfrm>
            <a:off x="428604" y="4071934"/>
            <a:ext cx="1214446" cy="7858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</a:rPr>
              <a:t>経時プロット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153" name="テキスト ボックス 152"/>
          <p:cNvSpPr txBox="1"/>
          <p:nvPr/>
        </p:nvSpPr>
        <p:spPr>
          <a:xfrm>
            <a:off x="571480" y="3143240"/>
            <a:ext cx="1010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遺伝子</a:t>
            </a:r>
            <a:r>
              <a:rPr kumimoji="1" lang="en-US" altLang="ja-JP" dirty="0" smtClean="0"/>
              <a:t>A</a:t>
            </a:r>
            <a:endParaRPr kumimoji="1" lang="ja-JP" altLang="en-US" dirty="0"/>
          </a:p>
        </p:txBody>
      </p:sp>
      <p:sp>
        <p:nvSpPr>
          <p:cNvPr id="154" name="テキスト ボックス 153"/>
          <p:cNvSpPr txBox="1"/>
          <p:nvPr/>
        </p:nvSpPr>
        <p:spPr>
          <a:xfrm>
            <a:off x="571480" y="4059792"/>
            <a:ext cx="1002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遺伝子</a:t>
            </a:r>
            <a:r>
              <a:rPr lang="en-US" altLang="ja-JP" dirty="0"/>
              <a:t>B</a:t>
            </a:r>
            <a:endParaRPr kumimoji="1" lang="ja-JP" altLang="en-US" dirty="0"/>
          </a:p>
        </p:txBody>
      </p:sp>
      <p:sp>
        <p:nvSpPr>
          <p:cNvPr id="165" name="雲 164"/>
          <p:cNvSpPr/>
          <p:nvPr/>
        </p:nvSpPr>
        <p:spPr>
          <a:xfrm>
            <a:off x="5143536" y="785786"/>
            <a:ext cx="1714488" cy="1071570"/>
          </a:xfrm>
          <a:prstGeom prst="cloud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smtClean="0">
                <a:solidFill>
                  <a:schemeClr val="tx1"/>
                </a:solidFill>
              </a:rPr>
              <a:t>N</a:t>
            </a:r>
            <a:r>
              <a:rPr kumimoji="1" lang="ja-JP" altLang="en-US" sz="2000" dirty="0" smtClean="0">
                <a:solidFill>
                  <a:schemeClr val="tx1"/>
                </a:solidFill>
              </a:rPr>
              <a:t>（</a:t>
            </a:r>
            <a:r>
              <a:rPr kumimoji="1" lang="en-US" altLang="ja-JP" sz="2000" dirty="0" smtClean="0">
                <a:solidFill>
                  <a:schemeClr val="tx1"/>
                </a:solidFill>
              </a:rPr>
              <a:t>0,0.1</a:t>
            </a:r>
            <a:r>
              <a:rPr kumimoji="1" lang="ja-JP" altLang="en-US" sz="2000" dirty="0" smtClean="0">
                <a:solidFill>
                  <a:schemeClr val="tx1"/>
                </a:solidFill>
              </a:rPr>
              <a:t>）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cxnSp>
        <p:nvCxnSpPr>
          <p:cNvPr id="166" name="直線矢印コネクタ 165"/>
          <p:cNvCxnSpPr/>
          <p:nvPr/>
        </p:nvCxnSpPr>
        <p:spPr>
          <a:xfrm rot="5400000" flipH="1" flipV="1">
            <a:off x="5215347" y="428199"/>
            <a:ext cx="571504" cy="794"/>
          </a:xfrm>
          <a:prstGeom prst="straightConnector1">
            <a:avLst/>
          </a:prstGeom>
          <a:ln w="4445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テキスト ボックス 166"/>
          <p:cNvSpPr txBox="1"/>
          <p:nvPr/>
        </p:nvSpPr>
        <p:spPr>
          <a:xfrm>
            <a:off x="5523308" y="71406"/>
            <a:ext cx="14061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 smtClean="0"/>
              <a:t>ランダム</a:t>
            </a:r>
            <a:endParaRPr kumimoji="1" lang="en-US" altLang="ja-JP" b="1" dirty="0" smtClean="0"/>
          </a:p>
          <a:p>
            <a:r>
              <a:rPr kumimoji="1" lang="ja-JP" altLang="en-US" b="1" dirty="0" smtClean="0"/>
              <a:t>サンプリング</a:t>
            </a:r>
            <a:endParaRPr kumimoji="1" lang="ja-JP" altLang="en-US" b="1" dirty="0"/>
          </a:p>
        </p:txBody>
      </p:sp>
      <p:sp>
        <p:nvSpPr>
          <p:cNvPr id="172" name="屈折矢印 171"/>
          <p:cNvSpPr/>
          <p:nvPr/>
        </p:nvSpPr>
        <p:spPr>
          <a:xfrm>
            <a:off x="6107010" y="1973972"/>
            <a:ext cx="633205" cy="7638587"/>
          </a:xfrm>
          <a:prstGeom prst="bentUpArrow">
            <a:avLst>
              <a:gd name="adj1" fmla="val 24392"/>
              <a:gd name="adj2" fmla="val 21594"/>
              <a:gd name="adj3" fmla="val 38032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" name="直線コネクタ 3"/>
          <p:cNvCxnSpPr/>
          <p:nvPr/>
        </p:nvCxnSpPr>
        <p:spPr>
          <a:xfrm>
            <a:off x="3499644" y="3635896"/>
            <a:ext cx="0" cy="2728894"/>
          </a:xfrm>
          <a:prstGeom prst="line">
            <a:avLst/>
          </a:prstGeom>
          <a:ln w="5397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正方形/長方形 4"/>
          <p:cNvSpPr/>
          <p:nvPr/>
        </p:nvSpPr>
        <p:spPr>
          <a:xfrm>
            <a:off x="264739" y="7524329"/>
            <a:ext cx="2744967" cy="461665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r>
              <a:rPr lang="ja-JP" altLang="en-US" sz="2400" dirty="0">
                <a:latin typeface="+mn-ea"/>
              </a:rPr>
              <a:t>時点間</a:t>
            </a:r>
            <a:r>
              <a:rPr lang="ja-JP" altLang="en-US" sz="2400" dirty="0" smtClean="0">
                <a:latin typeface="+mn-ea"/>
                <a:cs typeface="Cambria Math" charset="0"/>
              </a:rPr>
              <a:t>相関の差</a:t>
            </a:r>
            <a:r>
              <a:rPr lang="en-US" altLang="ja-JP" sz="2400" dirty="0" smtClean="0">
                <a:latin typeface="+mn-ea"/>
                <a:cs typeface="Cambria Math" charset="0"/>
              </a:rPr>
              <a:t> </a:t>
            </a:r>
            <a:r>
              <a:rPr lang="ja-JP" altLang="en-US" sz="2400" dirty="0" smtClean="0">
                <a:latin typeface="+mn-ea"/>
                <a:cs typeface="Cambria Math" charset="0"/>
              </a:rPr>
              <a:t>→</a:t>
            </a:r>
            <a:endParaRPr lang="ja-JP" altLang="en-US" sz="2400" dirty="0"/>
          </a:p>
        </p:txBody>
      </p:sp>
      <p:sp>
        <p:nvSpPr>
          <p:cNvPr id="60" name="正方形/長方形 59"/>
          <p:cNvSpPr/>
          <p:nvPr/>
        </p:nvSpPr>
        <p:spPr>
          <a:xfrm>
            <a:off x="264740" y="7097226"/>
            <a:ext cx="27414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 dirty="0" smtClean="0">
                <a:latin typeface="+mn-ea"/>
              </a:rPr>
              <a:t>系列間</a:t>
            </a:r>
            <a:r>
              <a:rPr lang="ja-JP" altLang="en-US" sz="2400" dirty="0" smtClean="0">
                <a:latin typeface="+mn-ea"/>
                <a:cs typeface="Cambria Math" charset="0"/>
              </a:rPr>
              <a:t>相関の差</a:t>
            </a:r>
            <a:r>
              <a:rPr lang="en-US" altLang="ja-JP" sz="2400" dirty="0" smtClean="0">
                <a:latin typeface="+mn-ea"/>
                <a:cs typeface="Cambria Math" charset="0"/>
              </a:rPr>
              <a:t> </a:t>
            </a:r>
            <a:r>
              <a:rPr lang="ja-JP" altLang="en-US" sz="2400" dirty="0" smtClean="0">
                <a:latin typeface="+mn-ea"/>
                <a:cs typeface="Cambria Math" charset="0"/>
              </a:rPr>
              <a:t>→</a:t>
            </a:r>
            <a:endParaRPr lang="ja-JP" altLang="en-US" sz="2400" dirty="0"/>
          </a:p>
        </p:txBody>
      </p:sp>
      <p:sp>
        <p:nvSpPr>
          <p:cNvPr id="69" name="テキスト ボックス 68"/>
          <p:cNvSpPr txBox="1"/>
          <p:nvPr/>
        </p:nvSpPr>
        <p:spPr>
          <a:xfrm>
            <a:off x="3610906" y="4316847"/>
            <a:ext cx="310421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 smtClean="0"/>
              <a:t>系列間相関、及び</a:t>
            </a:r>
            <a:endParaRPr lang="en-US" altLang="ja-JP" sz="2400" b="1" dirty="0" smtClean="0"/>
          </a:p>
          <a:p>
            <a:r>
              <a:rPr lang="ja-JP" altLang="en-US" sz="2400" b="1" dirty="0" smtClean="0"/>
              <a:t>時点間相関について</a:t>
            </a:r>
            <a:endParaRPr lang="en-US" altLang="ja-JP" sz="2400" b="1" dirty="0" smtClean="0"/>
          </a:p>
          <a:p>
            <a:r>
              <a:rPr lang="en-US" altLang="ja-JP" sz="2400" b="1" dirty="0" smtClean="0"/>
              <a:t>Observed Data </a:t>
            </a:r>
            <a:r>
              <a:rPr lang="ja-JP" altLang="en-US" sz="2400" b="1" dirty="0" smtClean="0"/>
              <a:t>と比較</a:t>
            </a:r>
            <a:endParaRPr lang="en-US" altLang="ja-JP" sz="2400" b="1" dirty="0" smtClean="0"/>
          </a:p>
          <a:p>
            <a:r>
              <a:rPr kumimoji="1" lang="ja-JP" altLang="en-US" sz="2400" b="1" dirty="0" smtClean="0"/>
              <a:t>（</a:t>
            </a:r>
            <a:r>
              <a:rPr kumimoji="1" lang="en-US" altLang="ja-JP" sz="2400" b="1" dirty="0" err="1" smtClean="0"/>
              <a:t>rho.which</a:t>
            </a:r>
            <a:r>
              <a:rPr lang="en-US" altLang="ja-JP" sz="2400" b="1" dirty="0"/>
              <a:t> , </a:t>
            </a:r>
            <a:r>
              <a:rPr lang="en-US" altLang="ja-JP" sz="2400" b="1" dirty="0" err="1"/>
              <a:t>rho.which.bw.tp</a:t>
            </a:r>
            <a:r>
              <a:rPr lang="en-US" altLang="ja-JP" sz="2400" b="1" dirty="0"/>
              <a:t> </a:t>
            </a:r>
            <a:r>
              <a:rPr kumimoji="1" lang="ja-JP" altLang="en-US" sz="2400" b="1" dirty="0" smtClean="0"/>
              <a:t>）</a:t>
            </a:r>
            <a:endParaRPr kumimoji="1" lang="ja-JP" altLang="en-US" sz="2400" b="1" dirty="0"/>
          </a:p>
        </p:txBody>
      </p:sp>
      <p:sp>
        <p:nvSpPr>
          <p:cNvPr id="71" name="正方形/長方形 70"/>
          <p:cNvSpPr/>
          <p:nvPr/>
        </p:nvSpPr>
        <p:spPr>
          <a:xfrm>
            <a:off x="204872" y="6337901"/>
            <a:ext cx="62484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400" smtClean="0">
                <a:latin typeface="+mn-ea"/>
                <a:cs typeface="Cambria Math" charset="0"/>
              </a:rPr>
              <a:t>それぞれの順位相関係数について</a:t>
            </a:r>
            <a:r>
              <a:rPr lang="ja-JP" altLang="en-US" sz="2400" dirty="0" smtClean="0">
                <a:latin typeface="+mn-ea"/>
                <a:cs typeface="Cambria Math" charset="0"/>
              </a:rPr>
              <a:t>、</a:t>
            </a:r>
            <a:r>
              <a:rPr lang="en-US" altLang="ja-JP" sz="2400" dirty="0" smtClean="0">
                <a:latin typeface="+mn-ea"/>
                <a:cs typeface="Cambria Math" charset="0"/>
              </a:rPr>
              <a:t>Obs. </a:t>
            </a:r>
            <a:r>
              <a:rPr lang="ja-JP" altLang="en-US" sz="2400" dirty="0" smtClean="0">
                <a:latin typeface="+mn-ea"/>
                <a:cs typeface="Cambria Math" charset="0"/>
              </a:rPr>
              <a:t>との差を</a:t>
            </a:r>
            <a:r>
              <a:rPr lang="en-US" altLang="ja-JP" sz="2400" dirty="0" smtClean="0">
                <a:latin typeface="+mn-ea"/>
                <a:cs typeface="Cambria Math" charset="0"/>
              </a:rPr>
              <a:t> 0.1(±0.05) </a:t>
            </a:r>
            <a:r>
              <a:rPr lang="ja-JP" altLang="en-US" sz="2400" dirty="0" smtClean="0">
                <a:latin typeface="+mn-ea"/>
                <a:cs typeface="Cambria Math" charset="0"/>
              </a:rPr>
              <a:t>刻みで変数として保持</a:t>
            </a:r>
            <a:r>
              <a:rPr lang="en-US" altLang="ja-JP" sz="2400" dirty="0" smtClean="0">
                <a:latin typeface="+mn-ea"/>
                <a:cs typeface="Cambria Math" charset="0"/>
              </a:rPr>
              <a:t> </a:t>
            </a:r>
            <a:endParaRPr lang="ja-JP" altLang="en-US" sz="2400" dirty="0"/>
          </a:p>
        </p:txBody>
      </p:sp>
      <p:cxnSp>
        <p:nvCxnSpPr>
          <p:cNvPr id="72" name="直線コネクタ 71"/>
          <p:cNvCxnSpPr/>
          <p:nvPr/>
        </p:nvCxnSpPr>
        <p:spPr>
          <a:xfrm>
            <a:off x="1789392" y="7985994"/>
            <a:ext cx="0" cy="1164658"/>
          </a:xfrm>
          <a:prstGeom prst="line">
            <a:avLst/>
          </a:prstGeom>
          <a:ln w="5397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正方形/長方形 74"/>
          <p:cNvSpPr/>
          <p:nvPr/>
        </p:nvSpPr>
        <p:spPr>
          <a:xfrm>
            <a:off x="3720589" y="3620299"/>
            <a:ext cx="21199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400" b="1" dirty="0" err="1" smtClean="0">
                <a:solidFill>
                  <a:srgbClr val="00B050"/>
                </a:solidFill>
              </a:rPr>
              <a:t>sim.dat</a:t>
            </a:r>
            <a:r>
              <a:rPr lang="en-US" altLang="ja-JP" sz="2400" b="1" dirty="0" smtClean="0">
                <a:solidFill>
                  <a:srgbClr val="00B050"/>
                </a:solidFill>
              </a:rPr>
              <a:t> $ norm</a:t>
            </a:r>
            <a:endParaRPr lang="ja-JP" altLang="en-US" sz="2400" b="1" dirty="0">
              <a:solidFill>
                <a:srgbClr val="00B050"/>
              </a:solidFill>
            </a:endParaRPr>
          </a:p>
        </p:txBody>
      </p:sp>
      <p:sp>
        <p:nvSpPr>
          <p:cNvPr id="76" name="正方形/長方形 75"/>
          <p:cNvSpPr/>
          <p:nvPr/>
        </p:nvSpPr>
        <p:spPr>
          <a:xfrm>
            <a:off x="2921434" y="7045740"/>
            <a:ext cx="27740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400" b="1" dirty="0" err="1" smtClean="0">
                <a:solidFill>
                  <a:srgbClr val="00B050"/>
                </a:solidFill>
              </a:rPr>
              <a:t>sim.dat</a:t>
            </a:r>
            <a:r>
              <a:rPr lang="en-US" altLang="ja-JP" sz="2400" b="1" dirty="0" smtClean="0">
                <a:solidFill>
                  <a:srgbClr val="00B050"/>
                </a:solidFill>
              </a:rPr>
              <a:t> </a:t>
            </a:r>
            <a:r>
              <a:rPr lang="en-US" altLang="ja-JP" sz="2400" b="1" dirty="0">
                <a:solidFill>
                  <a:srgbClr val="00B050"/>
                </a:solidFill>
              </a:rPr>
              <a:t>$ rho.which </a:t>
            </a:r>
            <a:endParaRPr lang="ja-JP" altLang="en-US" sz="2400" b="1" dirty="0">
              <a:solidFill>
                <a:srgbClr val="00B050"/>
              </a:solidFill>
            </a:endParaRPr>
          </a:p>
        </p:txBody>
      </p:sp>
      <p:sp>
        <p:nvSpPr>
          <p:cNvPr id="78" name="正方形/長方形 77"/>
          <p:cNvSpPr/>
          <p:nvPr/>
        </p:nvSpPr>
        <p:spPr>
          <a:xfrm>
            <a:off x="2924944" y="7443544"/>
            <a:ext cx="35779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400" b="1" dirty="0" err="1" smtClean="0">
                <a:solidFill>
                  <a:srgbClr val="00B050"/>
                </a:solidFill>
              </a:rPr>
              <a:t>sim.dat</a:t>
            </a:r>
            <a:r>
              <a:rPr lang="en-US" altLang="ja-JP" sz="2400" b="1" dirty="0" smtClean="0">
                <a:solidFill>
                  <a:srgbClr val="00B050"/>
                </a:solidFill>
              </a:rPr>
              <a:t> </a:t>
            </a:r>
            <a:r>
              <a:rPr lang="en-US" altLang="ja-JP" sz="2400" b="1" dirty="0">
                <a:solidFill>
                  <a:srgbClr val="00B050"/>
                </a:solidFill>
              </a:rPr>
              <a:t>$ </a:t>
            </a:r>
            <a:r>
              <a:rPr lang="en-US" altLang="ja-JP" sz="2400" b="1" dirty="0" err="1" smtClean="0">
                <a:solidFill>
                  <a:srgbClr val="00B050"/>
                </a:solidFill>
              </a:rPr>
              <a:t>rho.which.bw.tp</a:t>
            </a:r>
            <a:r>
              <a:rPr lang="en-US" altLang="ja-JP" sz="2400" b="1" dirty="0" smtClean="0">
                <a:solidFill>
                  <a:srgbClr val="00B050"/>
                </a:solidFill>
              </a:rPr>
              <a:t> </a:t>
            </a:r>
            <a:endParaRPr lang="ja-JP" altLang="en-US" sz="2400" b="1" dirty="0">
              <a:solidFill>
                <a:srgbClr val="00B050"/>
              </a:solidFill>
            </a:endParaRPr>
          </a:p>
        </p:txBody>
      </p:sp>
      <p:sp>
        <p:nvSpPr>
          <p:cNvPr id="79" name="正方形/長方形 78"/>
          <p:cNvSpPr/>
          <p:nvPr/>
        </p:nvSpPr>
        <p:spPr>
          <a:xfrm>
            <a:off x="1810666" y="7988229"/>
            <a:ext cx="480830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400" b="1" dirty="0" err="1" smtClean="0">
                <a:solidFill>
                  <a:srgbClr val="00B050"/>
                </a:solidFill>
              </a:rPr>
              <a:t>sim.dat</a:t>
            </a:r>
            <a:r>
              <a:rPr lang="en-US" altLang="ja-JP" sz="2400" b="1" dirty="0" smtClean="0">
                <a:solidFill>
                  <a:srgbClr val="00B050"/>
                </a:solidFill>
              </a:rPr>
              <a:t> </a:t>
            </a:r>
            <a:r>
              <a:rPr lang="en-US" altLang="ja-JP" sz="2400" b="1" dirty="0">
                <a:solidFill>
                  <a:srgbClr val="00B050"/>
                </a:solidFill>
              </a:rPr>
              <a:t>$ </a:t>
            </a:r>
            <a:r>
              <a:rPr lang="en-US" altLang="ja-JP" sz="2400" b="1" dirty="0" err="1" smtClean="0">
                <a:solidFill>
                  <a:srgbClr val="00B050"/>
                </a:solidFill>
              </a:rPr>
              <a:t>rho_combi</a:t>
            </a:r>
            <a:r>
              <a:rPr lang="en-US" altLang="ja-JP" sz="2400" b="1" dirty="0" smtClean="0">
                <a:solidFill>
                  <a:srgbClr val="00B050"/>
                </a:solidFill>
              </a:rPr>
              <a:t> &lt;- paste(</a:t>
            </a:r>
          </a:p>
          <a:p>
            <a:r>
              <a:rPr lang="en-US" altLang="ja-JP" sz="2400" b="1" dirty="0">
                <a:solidFill>
                  <a:srgbClr val="00B050"/>
                </a:solidFill>
              </a:rPr>
              <a:t> </a:t>
            </a:r>
            <a:r>
              <a:rPr lang="en-US" altLang="ja-JP" sz="2400" b="1" dirty="0" smtClean="0">
                <a:solidFill>
                  <a:srgbClr val="00B050"/>
                </a:solidFill>
              </a:rPr>
              <a:t>   “_”, rho.which, </a:t>
            </a:r>
            <a:r>
              <a:rPr lang="en-US" altLang="ja-JP" sz="2400" b="1" dirty="0" err="1" smtClean="0">
                <a:solidFill>
                  <a:srgbClr val="00B050"/>
                </a:solidFill>
              </a:rPr>
              <a:t>rho.which.bw.tp</a:t>
            </a:r>
            <a:r>
              <a:rPr lang="en-US" altLang="ja-JP" sz="2400" b="1" dirty="0" smtClean="0">
                <a:solidFill>
                  <a:srgbClr val="00B050"/>
                </a:solidFill>
              </a:rPr>
              <a:t>  ) </a:t>
            </a:r>
            <a:endParaRPr lang="ja-JP" altLang="en-US" sz="2400" b="1" dirty="0">
              <a:solidFill>
                <a:srgbClr val="00B050"/>
              </a:solidFill>
            </a:endParaRPr>
          </a:p>
        </p:txBody>
      </p:sp>
      <p:sp>
        <p:nvSpPr>
          <p:cNvPr id="16" name="フレーム 15"/>
          <p:cNvSpPr/>
          <p:nvPr/>
        </p:nvSpPr>
        <p:spPr>
          <a:xfrm>
            <a:off x="181234" y="6364790"/>
            <a:ext cx="6272102" cy="1621204"/>
          </a:xfrm>
          <a:prstGeom prst="frame">
            <a:avLst>
              <a:gd name="adj1" fmla="val 1495"/>
            </a:avLst>
          </a:prstGeom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正方形/長方形 244"/>
          <p:cNvSpPr/>
          <p:nvPr/>
        </p:nvSpPr>
        <p:spPr>
          <a:xfrm>
            <a:off x="1000108" y="3714744"/>
            <a:ext cx="3571900" cy="857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4" name="正方形/長方形 243"/>
          <p:cNvSpPr/>
          <p:nvPr/>
        </p:nvSpPr>
        <p:spPr>
          <a:xfrm>
            <a:off x="970042" y="3643306"/>
            <a:ext cx="3571900" cy="8572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3" name="正方形/長方形 242"/>
          <p:cNvSpPr/>
          <p:nvPr/>
        </p:nvSpPr>
        <p:spPr>
          <a:xfrm>
            <a:off x="898604" y="3571868"/>
            <a:ext cx="3571900" cy="8572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0" name="フローチャート: データ 179"/>
          <p:cNvSpPr/>
          <p:nvPr/>
        </p:nvSpPr>
        <p:spPr>
          <a:xfrm>
            <a:off x="87364" y="28479"/>
            <a:ext cx="4311702" cy="1000132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ja-JP" altLang="en-US" sz="2000" b="1" smtClean="0"/>
              <a:t>シミュレーションデータを行結合</a:t>
            </a:r>
            <a:endParaRPr lang="ja-JP" altLang="en-US" sz="1100" dirty="0"/>
          </a:p>
        </p:txBody>
      </p:sp>
      <p:sp>
        <p:nvSpPr>
          <p:cNvPr id="69" name="屈折矢印 68"/>
          <p:cNvSpPr/>
          <p:nvPr/>
        </p:nvSpPr>
        <p:spPr>
          <a:xfrm>
            <a:off x="6165304" y="71438"/>
            <a:ext cx="478406" cy="857224"/>
          </a:xfrm>
          <a:prstGeom prst="bentUpArrow">
            <a:avLst>
              <a:gd name="adj1" fmla="val 24392"/>
              <a:gd name="adj2" fmla="val 21594"/>
              <a:gd name="adj3" fmla="val 38032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" name="テキスト ボックス 70"/>
          <p:cNvSpPr txBox="1"/>
          <p:nvPr/>
        </p:nvSpPr>
        <p:spPr>
          <a:xfrm>
            <a:off x="4973063" y="688887"/>
            <a:ext cx="11537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 smtClean="0">
                <a:solidFill>
                  <a:srgbClr val="7030A0"/>
                </a:solidFill>
                <a:latin typeface="HGPｺﾞｼｯｸE" pitchFamily="50" charset="-128"/>
                <a:ea typeface="HGPｺﾞｼｯｸE" pitchFamily="50" charset="-128"/>
              </a:rPr>
              <a:t>ループ</a:t>
            </a:r>
            <a:endParaRPr kumimoji="1" lang="ja-JP" altLang="en-US" sz="2400" b="1" dirty="0">
              <a:solidFill>
                <a:srgbClr val="7030A0"/>
              </a:solidFill>
              <a:latin typeface="HGPｺﾞｼｯｸE" pitchFamily="50" charset="-128"/>
              <a:ea typeface="HGPｺﾞｼｯｸE" pitchFamily="50" charset="-128"/>
            </a:endParaRPr>
          </a:p>
        </p:txBody>
      </p:sp>
      <p:cxnSp>
        <p:nvCxnSpPr>
          <p:cNvPr id="72" name="図形 71"/>
          <p:cNvCxnSpPr>
            <a:stCxn id="85" idx="3"/>
            <a:endCxn id="140" idx="0"/>
          </p:cNvCxnSpPr>
          <p:nvPr/>
        </p:nvCxnSpPr>
        <p:spPr>
          <a:xfrm>
            <a:off x="4149080" y="2217410"/>
            <a:ext cx="859731" cy="58878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矢印コネクタ 73"/>
          <p:cNvCxnSpPr/>
          <p:nvPr/>
        </p:nvCxnSpPr>
        <p:spPr>
          <a:xfrm flipV="1">
            <a:off x="4973063" y="1150552"/>
            <a:ext cx="926835" cy="10668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テキスト ボックス 74"/>
          <p:cNvSpPr txBox="1"/>
          <p:nvPr/>
        </p:nvSpPr>
        <p:spPr>
          <a:xfrm>
            <a:off x="5033587" y="2293766"/>
            <a:ext cx="512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YES</a:t>
            </a:r>
            <a:endParaRPr kumimoji="1" lang="ja-JP" altLang="en-US" dirty="0"/>
          </a:p>
        </p:txBody>
      </p:sp>
      <p:sp>
        <p:nvSpPr>
          <p:cNvPr id="76" name="テキスト ボックス 75"/>
          <p:cNvSpPr txBox="1"/>
          <p:nvPr/>
        </p:nvSpPr>
        <p:spPr>
          <a:xfrm>
            <a:off x="4857760" y="1411574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NO</a:t>
            </a:r>
            <a:endParaRPr kumimoji="1" lang="ja-JP" altLang="en-US" dirty="0"/>
          </a:p>
        </p:txBody>
      </p:sp>
      <p:sp>
        <p:nvSpPr>
          <p:cNvPr id="85" name="フローチャート : 判断 84"/>
          <p:cNvSpPr/>
          <p:nvPr/>
        </p:nvSpPr>
        <p:spPr>
          <a:xfrm>
            <a:off x="48262" y="1206412"/>
            <a:ext cx="4100818" cy="2021996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i="1" dirty="0" smtClean="0"/>
              <a:t>16</a:t>
            </a:r>
            <a:r>
              <a:rPr kumimoji="1" lang="ja-JP" altLang="en-US" sz="2800" i="1" dirty="0" smtClean="0"/>
              <a:t>通り</a:t>
            </a:r>
            <a:r>
              <a:rPr kumimoji="1" lang="en-US" altLang="ja-JP" sz="2800" i="1" dirty="0" smtClean="0"/>
              <a:t>, </a:t>
            </a:r>
            <a:r>
              <a:rPr kumimoji="1" lang="ja-JP" altLang="en-US" sz="2800" i="1" dirty="0" smtClean="0"/>
              <a:t>全てＮ </a:t>
            </a:r>
            <a:r>
              <a:rPr kumimoji="1" lang="en-US" altLang="ja-JP" sz="2800" i="1" dirty="0" smtClean="0"/>
              <a:t>≥ </a:t>
            </a:r>
            <a:r>
              <a:rPr kumimoji="1" lang="en-US" altLang="ja-JP" sz="2800" i="1" dirty="0" smtClean="0"/>
              <a:t>100</a:t>
            </a:r>
            <a:endParaRPr kumimoji="1" lang="ja-JP" altLang="en-US" sz="2800" i="1" dirty="0"/>
          </a:p>
        </p:txBody>
      </p:sp>
      <p:cxnSp>
        <p:nvCxnSpPr>
          <p:cNvPr id="98" name="直線矢印コネクタ 97"/>
          <p:cNvCxnSpPr>
            <a:stCxn id="180" idx="4"/>
            <a:endCxn id="85" idx="0"/>
          </p:cNvCxnSpPr>
          <p:nvPr/>
        </p:nvCxnSpPr>
        <p:spPr>
          <a:xfrm flipH="1">
            <a:off x="2098671" y="1028611"/>
            <a:ext cx="144544" cy="1778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テキスト ボックス 139"/>
          <p:cNvSpPr txBox="1"/>
          <p:nvPr/>
        </p:nvSpPr>
        <p:spPr>
          <a:xfrm>
            <a:off x="3651489" y="2806191"/>
            <a:ext cx="27146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/>
              <a:t>p</a:t>
            </a:r>
            <a:r>
              <a:rPr lang="en-US" altLang="ja-JP" sz="2800" dirty="0" smtClean="0"/>
              <a:t>ermutation test</a:t>
            </a:r>
            <a:endParaRPr kumimoji="1" lang="ja-JP" altLang="en-US" sz="2800" dirty="0"/>
          </a:p>
        </p:txBody>
      </p:sp>
      <p:cxnSp>
        <p:nvCxnSpPr>
          <p:cNvPr id="143" name="直線コネクタ 142"/>
          <p:cNvCxnSpPr/>
          <p:nvPr/>
        </p:nvCxnSpPr>
        <p:spPr>
          <a:xfrm>
            <a:off x="0" y="3347864"/>
            <a:ext cx="6858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テキスト ボックス 212"/>
          <p:cNvSpPr txBox="1"/>
          <p:nvPr/>
        </p:nvSpPr>
        <p:spPr>
          <a:xfrm>
            <a:off x="214290" y="3428992"/>
            <a:ext cx="4700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dirty="0" smtClean="0"/>
              <a:t>1</a:t>
            </a:r>
            <a:endParaRPr kumimoji="1" lang="ja-JP" altLang="en-US" sz="4400" dirty="0"/>
          </a:p>
        </p:txBody>
      </p:sp>
      <p:sp>
        <p:nvSpPr>
          <p:cNvPr id="214" name="テキスト ボックス 213"/>
          <p:cNvSpPr txBox="1"/>
          <p:nvPr/>
        </p:nvSpPr>
        <p:spPr>
          <a:xfrm>
            <a:off x="315794" y="5731385"/>
            <a:ext cx="4700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400" dirty="0"/>
              <a:t>2</a:t>
            </a:r>
            <a:endParaRPr kumimoji="1" lang="ja-JP" altLang="en-US" sz="4400" dirty="0"/>
          </a:p>
        </p:txBody>
      </p:sp>
      <p:sp>
        <p:nvSpPr>
          <p:cNvPr id="215" name="正方形/長方形 214"/>
          <p:cNvSpPr/>
          <p:nvPr/>
        </p:nvSpPr>
        <p:spPr>
          <a:xfrm rot="5400000">
            <a:off x="214290" y="6286512"/>
            <a:ext cx="1285884" cy="10001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800" dirty="0" smtClean="0">
                <a:solidFill>
                  <a:schemeClr val="tx1"/>
                </a:solidFill>
              </a:rPr>
              <a:t>…</a:t>
            </a:r>
            <a:endParaRPr kumimoji="1" lang="ja-JP" altLang="en-US" sz="8800" dirty="0">
              <a:solidFill>
                <a:schemeClr val="tx1"/>
              </a:solidFill>
            </a:endParaRPr>
          </a:p>
        </p:txBody>
      </p:sp>
      <p:sp>
        <p:nvSpPr>
          <p:cNvPr id="217" name="テキスト ボックス 216"/>
          <p:cNvSpPr txBox="1"/>
          <p:nvPr/>
        </p:nvSpPr>
        <p:spPr>
          <a:xfrm>
            <a:off x="0" y="7000892"/>
            <a:ext cx="104067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400" dirty="0" smtClean="0"/>
              <a:t>100</a:t>
            </a:r>
            <a:endParaRPr kumimoji="1" lang="ja-JP" altLang="en-US" sz="4400" dirty="0"/>
          </a:p>
        </p:txBody>
      </p:sp>
      <p:cxnSp>
        <p:nvCxnSpPr>
          <p:cNvPr id="234" name="直線コネクタ 233"/>
          <p:cNvCxnSpPr/>
          <p:nvPr/>
        </p:nvCxnSpPr>
        <p:spPr>
          <a:xfrm>
            <a:off x="-24" y="7713684"/>
            <a:ext cx="6858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下矢印 234"/>
          <p:cNvSpPr/>
          <p:nvPr/>
        </p:nvSpPr>
        <p:spPr>
          <a:xfrm rot="16200000">
            <a:off x="357166" y="8143900"/>
            <a:ext cx="357190" cy="64294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6" name="テキスト ボックス 235"/>
          <p:cNvSpPr txBox="1"/>
          <p:nvPr/>
        </p:nvSpPr>
        <p:spPr>
          <a:xfrm>
            <a:off x="1142984" y="7812360"/>
            <a:ext cx="550072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 smtClean="0"/>
              <a:t>時点間相関、</a:t>
            </a:r>
            <a:r>
              <a:rPr kumimoji="1" lang="ja-JP" altLang="en-US" sz="2800" dirty="0" smtClean="0"/>
              <a:t>系列間相関の</a:t>
            </a:r>
            <a:r>
              <a:rPr kumimoji="1" lang="en-US" altLang="ja-JP" sz="2800" dirty="0" smtClean="0"/>
              <a:t>16</a:t>
            </a:r>
            <a:r>
              <a:rPr kumimoji="1" lang="ja-JP" altLang="en-US" sz="2800" dirty="0" smtClean="0"/>
              <a:t>通りの組み合わせ全てについて、</a:t>
            </a:r>
            <a:endParaRPr kumimoji="1" lang="en-US" altLang="ja-JP" sz="2800" dirty="0" smtClean="0"/>
          </a:p>
          <a:p>
            <a:r>
              <a:rPr lang="ja-JP" altLang="en-US" sz="2800" dirty="0" smtClean="0"/>
              <a:t>有意となる割合を算出。</a:t>
            </a:r>
            <a:endParaRPr kumimoji="1" lang="ja-JP" altLang="en-US" sz="2800" dirty="0"/>
          </a:p>
        </p:txBody>
      </p:sp>
      <p:sp>
        <p:nvSpPr>
          <p:cNvPr id="239" name="正方形/長方形 238"/>
          <p:cNvSpPr/>
          <p:nvPr/>
        </p:nvSpPr>
        <p:spPr>
          <a:xfrm>
            <a:off x="5500702" y="7215206"/>
            <a:ext cx="1000132" cy="4286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>
                <a:solidFill>
                  <a:schemeClr val="tx1"/>
                </a:solidFill>
              </a:rPr>
              <a:t>p </a:t>
            </a:r>
            <a:r>
              <a:rPr lang="ja-JP" altLang="en-US" sz="1600" dirty="0" smtClean="0">
                <a:solidFill>
                  <a:schemeClr val="tx1"/>
                </a:solidFill>
              </a:rPr>
              <a:t>値</a:t>
            </a:r>
            <a:endParaRPr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40" name="正方形/長方形 239"/>
          <p:cNvSpPr/>
          <p:nvPr/>
        </p:nvSpPr>
        <p:spPr>
          <a:xfrm rot="5400000">
            <a:off x="5572140" y="6215074"/>
            <a:ext cx="1285884" cy="10001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800" dirty="0" smtClean="0">
                <a:solidFill>
                  <a:schemeClr val="tx1"/>
                </a:solidFill>
              </a:rPr>
              <a:t>…</a:t>
            </a:r>
            <a:endParaRPr kumimoji="1" lang="ja-JP" altLang="en-US" sz="8800" dirty="0">
              <a:solidFill>
                <a:schemeClr val="tx1"/>
              </a:solidFill>
            </a:endParaRPr>
          </a:p>
        </p:txBody>
      </p:sp>
      <p:sp>
        <p:nvSpPr>
          <p:cNvPr id="241" name="テキスト ボックス 240"/>
          <p:cNvSpPr txBox="1"/>
          <p:nvPr/>
        </p:nvSpPr>
        <p:spPr>
          <a:xfrm>
            <a:off x="827166" y="3434356"/>
            <a:ext cx="3571900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時点情報をシャッフル</a:t>
            </a:r>
            <a:endParaRPr kumimoji="1" lang="en-US" altLang="ja-JP" dirty="0" smtClean="0"/>
          </a:p>
          <a:p>
            <a:r>
              <a:rPr kumimoji="1" lang="ja-JP" altLang="en-US" dirty="0" smtClean="0"/>
              <a:t>　→　</a:t>
            </a:r>
            <a:r>
              <a:rPr kumimoji="1" lang="en-US" altLang="ja-JP" dirty="0" smtClean="0"/>
              <a:t>mRNA</a:t>
            </a:r>
            <a:r>
              <a:rPr kumimoji="1" lang="ja-JP" altLang="en-US" dirty="0" smtClean="0"/>
              <a:t>経時データとタンパク質　</a:t>
            </a:r>
            <a:endParaRPr kumimoji="1" lang="en-US" altLang="ja-JP" dirty="0" smtClean="0"/>
          </a:p>
          <a:p>
            <a:r>
              <a:rPr lang="ja-JP" altLang="en-US" dirty="0"/>
              <a:t>　</a:t>
            </a:r>
            <a:r>
              <a:rPr lang="ja-JP" altLang="en-US" dirty="0" smtClean="0"/>
              <a:t>　　</a:t>
            </a:r>
            <a:r>
              <a:rPr kumimoji="1" lang="ja-JP" altLang="en-US" dirty="0" smtClean="0"/>
              <a:t>経時データの順位相関</a:t>
            </a:r>
            <a:endParaRPr kumimoji="1" lang="en-US" altLang="ja-JP" dirty="0" smtClean="0"/>
          </a:p>
        </p:txBody>
      </p:sp>
      <p:sp>
        <p:nvSpPr>
          <p:cNvPr id="242" name="正方形/長方形 241"/>
          <p:cNvSpPr/>
          <p:nvPr/>
        </p:nvSpPr>
        <p:spPr>
          <a:xfrm>
            <a:off x="5500702" y="5786446"/>
            <a:ext cx="1000132" cy="4286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>
                <a:solidFill>
                  <a:schemeClr val="tx1"/>
                </a:solidFill>
              </a:rPr>
              <a:t>p </a:t>
            </a:r>
            <a:r>
              <a:rPr lang="ja-JP" altLang="en-US" sz="1600" dirty="0" smtClean="0">
                <a:solidFill>
                  <a:schemeClr val="tx1"/>
                </a:solidFill>
              </a:rPr>
              <a:t>値</a:t>
            </a:r>
            <a:endParaRPr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46" name="テキスト ボックス 245"/>
          <p:cNvSpPr txBox="1"/>
          <p:nvPr/>
        </p:nvSpPr>
        <p:spPr>
          <a:xfrm>
            <a:off x="324288" y="4572000"/>
            <a:ext cx="45334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10,000</a:t>
            </a:r>
            <a:r>
              <a:rPr lang="ja-JP" altLang="en-US" dirty="0" smtClean="0"/>
              <a:t>回繰り返した結果の順位相関の分布を帰無分布として、帰無分布中</a:t>
            </a:r>
            <a:r>
              <a:rPr lang="ja-JP" altLang="en-US" dirty="0"/>
              <a:t>で</a:t>
            </a:r>
            <a:r>
              <a:rPr lang="ja-JP" altLang="en-US" dirty="0" smtClean="0"/>
              <a:t>の元データの順位相関のパーセンタイル点を </a:t>
            </a:r>
            <a:r>
              <a:rPr lang="en-US" altLang="ja-JP" dirty="0" smtClean="0"/>
              <a:t>p </a:t>
            </a:r>
            <a:r>
              <a:rPr lang="ja-JP" altLang="en-US" dirty="0" smtClean="0"/>
              <a:t>値とする。</a:t>
            </a:r>
            <a:endParaRPr lang="en-US" altLang="ja-JP" dirty="0" smtClean="0"/>
          </a:p>
        </p:txBody>
      </p:sp>
      <p:sp>
        <p:nvSpPr>
          <p:cNvPr id="247" name="正方形/長方形 246"/>
          <p:cNvSpPr/>
          <p:nvPr/>
        </p:nvSpPr>
        <p:spPr>
          <a:xfrm>
            <a:off x="5500702" y="4857752"/>
            <a:ext cx="1000132" cy="4286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>
                <a:solidFill>
                  <a:schemeClr val="tx1"/>
                </a:solidFill>
              </a:rPr>
              <a:t>p </a:t>
            </a:r>
            <a:r>
              <a:rPr lang="ja-JP" altLang="en-US" sz="1600" dirty="0" smtClean="0">
                <a:solidFill>
                  <a:schemeClr val="tx1"/>
                </a:solidFill>
              </a:rPr>
              <a:t>値</a:t>
            </a:r>
            <a:endParaRPr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50" name="右矢印 249"/>
          <p:cNvSpPr/>
          <p:nvPr/>
        </p:nvSpPr>
        <p:spPr>
          <a:xfrm>
            <a:off x="4929198" y="4929190"/>
            <a:ext cx="500066" cy="214314"/>
          </a:xfrm>
          <a:prstGeom prst="rightArrow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1" name="右矢印 250"/>
          <p:cNvSpPr/>
          <p:nvPr/>
        </p:nvSpPr>
        <p:spPr>
          <a:xfrm>
            <a:off x="4929198" y="5857884"/>
            <a:ext cx="500066" cy="214314"/>
          </a:xfrm>
          <a:prstGeom prst="rightArrow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2" name="テキスト ボックス 251"/>
          <p:cNvSpPr txBox="1"/>
          <p:nvPr/>
        </p:nvSpPr>
        <p:spPr>
          <a:xfrm>
            <a:off x="2357430" y="571500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….</a:t>
            </a:r>
          </a:p>
        </p:txBody>
      </p:sp>
      <p:sp>
        <p:nvSpPr>
          <p:cNvPr id="253" name="右矢印 252"/>
          <p:cNvSpPr/>
          <p:nvPr/>
        </p:nvSpPr>
        <p:spPr>
          <a:xfrm>
            <a:off x="4929198" y="7286644"/>
            <a:ext cx="500066" cy="214314"/>
          </a:xfrm>
          <a:prstGeom prst="rightArrow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4" name="テキスト ボックス 253"/>
          <p:cNvSpPr txBox="1"/>
          <p:nvPr/>
        </p:nvSpPr>
        <p:spPr>
          <a:xfrm>
            <a:off x="2357430" y="714376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….</a:t>
            </a:r>
          </a:p>
        </p:txBody>
      </p:sp>
      <p:sp>
        <p:nvSpPr>
          <p:cNvPr id="46" name="正方形/長方形 45"/>
          <p:cNvSpPr/>
          <p:nvPr/>
        </p:nvSpPr>
        <p:spPr>
          <a:xfrm>
            <a:off x="87364" y="963287"/>
            <a:ext cx="16035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400" b="1" smtClean="0">
                <a:solidFill>
                  <a:schemeClr val="accent1"/>
                </a:solidFill>
              </a:rPr>
              <a:t>sim.dat.set</a:t>
            </a:r>
            <a:endParaRPr lang="ja-JP" altLang="en-US" sz="24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1707</TotalTime>
  <Words>434</Words>
  <Application>Microsoft Macintosh PowerPoint</Application>
  <PresentationFormat>画面に合わせる (4:3)</PresentationFormat>
  <Paragraphs>136</Paragraphs>
  <Slides>6</Slides>
  <Notes>3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4" baseType="lpstr">
      <vt:lpstr>Calibri</vt:lpstr>
      <vt:lpstr>Cambria Math</vt:lpstr>
      <vt:lpstr>HGPｺﾞｼｯｸE</vt:lpstr>
      <vt:lpstr>MS Mincho</vt:lpstr>
      <vt:lpstr>MS PMincho</vt:lpstr>
      <vt:lpstr>ＭＳ Ｐゴシック</vt:lpstr>
      <vt:lpstr>Arial</vt:lpstr>
      <vt:lpstr>Office テーマ</vt:lpstr>
      <vt:lpstr>Permutation test の検証 2016.05.21</vt:lpstr>
      <vt:lpstr>系列内相関（時点間相関）と 系列間相関（mRNA・タンパク間）</vt:lpstr>
      <vt:lpstr>方針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Permutation test の検証</dc:title>
  <dc:creator>IBERICA　森本</dc:creator>
  <cp:lastModifiedBy>森本心平</cp:lastModifiedBy>
  <cp:revision>129</cp:revision>
  <cp:lastPrinted>2016-05-21T17:31:26Z</cp:lastPrinted>
  <dcterms:created xsi:type="dcterms:W3CDTF">2016-03-14T02:18:59Z</dcterms:created>
  <dcterms:modified xsi:type="dcterms:W3CDTF">2016-05-22T06:29:04Z</dcterms:modified>
</cp:coreProperties>
</file>