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5" r:id="rId4"/>
    <p:sldId id="264" r:id="rId5"/>
    <p:sldId id="265" r:id="rId6"/>
    <p:sldId id="267" r:id="rId7"/>
    <p:sldId id="268" r:id="rId8"/>
    <p:sldId id="257" r:id="rId9"/>
    <p:sldId id="260" r:id="rId10"/>
    <p:sldId id="266" r:id="rId11"/>
    <p:sldId id="269" r:id="rId12"/>
    <p:sldId id="271" r:id="rId13"/>
  </p:sldIdLst>
  <p:sldSz cx="12192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887C54C-339A-6A41-9FD4-46EFC87453FD}">
          <p14:sldIdLst>
            <p14:sldId id="256"/>
            <p14:sldId id="261"/>
            <p14:sldId id="275"/>
            <p14:sldId id="264"/>
            <p14:sldId id="265"/>
            <p14:sldId id="267"/>
            <p14:sldId id="268"/>
            <p14:sldId id="257"/>
            <p14:sldId id="260"/>
            <p14:sldId id="266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04"/>
    <p:restoredTop sz="94746"/>
  </p:normalViewPr>
  <p:slideViewPr>
    <p:cSldViewPr>
      <p:cViewPr>
        <p:scale>
          <a:sx n="64" d="100"/>
          <a:sy n="64" d="100"/>
        </p:scale>
        <p:origin x="928" y="392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EED9-BDC7-4030-AD79-D484B3A17789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96AB-B44B-4BE1-94EE-B711F780E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19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366186"/>
            <a:ext cx="274320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366186"/>
            <a:ext cx="802640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3875619"/>
            <a:ext cx="103632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2046817"/>
            <a:ext cx="5386917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899833"/>
            <a:ext cx="5386917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364068"/>
            <a:ext cx="6815668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913468"/>
            <a:ext cx="4011084" cy="6254751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6400801"/>
            <a:ext cx="7315200" cy="75565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7156452"/>
            <a:ext cx="7315200" cy="107314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2133602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8475135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25620" rtl="0" eaLnBrk="1" latinLnBrk="0" hangingPunct="1"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320817" indent="-508006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spcBef>
          <a:spcPct val="20000"/>
        </a:spcBef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emf"/><Relationship Id="rId14" Type="http://schemas.openxmlformats.org/officeDocument/2006/relationships/image" Target="../media/image6.emf"/><Relationship Id="rId15" Type="http://schemas.openxmlformats.org/officeDocument/2006/relationships/image" Target="../media/image7.emf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4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6.png"/><Relationship Id="rId8" Type="http://schemas.openxmlformats.org/officeDocument/2006/relationships/image" Target="../media/image3.emf"/><Relationship Id="rId9" Type="http://schemas.openxmlformats.org/officeDocument/2006/relationships/image" Target="../media/image4.emf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5236" y="-14312"/>
            <a:ext cx="10363200" cy="200681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Permutation test </a:t>
            </a:r>
            <a:r>
              <a:rPr kumimoji="1" lang="ja-JP" altLang="en-US" dirty="0" smtClean="0"/>
              <a:t>の検証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2016.08.15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88964" y="2522971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ファイル名：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simu.permtest_test_20160803_args.R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88964" y="4024521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</a:t>
            </a:r>
            <a:r>
              <a:rPr lang="en-US" altLang="ja-JP" sz="4267" dirty="0" err="1">
                <a:latin typeface="+mj-lt"/>
                <a:ea typeface="+mj-ea"/>
                <a:cs typeface="+mj-cs"/>
              </a:rPr>
              <a:t>RData</a:t>
            </a:r>
            <a:r>
              <a:rPr lang="ja-JP" altLang="en-US" sz="4267" dirty="0">
                <a:latin typeface="+mj-lt"/>
                <a:ea typeface="+mj-ea"/>
                <a:cs typeface="+mj-cs"/>
              </a:rPr>
              <a:t>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なし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88964" y="5796136"/>
            <a:ext cx="10363200" cy="3024336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読み込みデータファイル名（関数）：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>
                <a:latin typeface="+mj-lt"/>
                <a:ea typeface="+mj-ea"/>
                <a:cs typeface="+mj-cs"/>
              </a:rPr>
              <a:t>func_for_permutest_of_Rho_20151124.R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OldFunc_20151125.R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func_for_calcEscore_20160123.R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77970" y="2324937"/>
            <a:ext cx="6350044" cy="152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5" name="正方形/長方形 4"/>
          <p:cNvSpPr/>
          <p:nvPr/>
        </p:nvSpPr>
        <p:spPr>
          <a:xfrm>
            <a:off x="1724519" y="2197937"/>
            <a:ext cx="6350044" cy="1524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6" name="正方形/長方形 5"/>
          <p:cNvSpPr/>
          <p:nvPr/>
        </p:nvSpPr>
        <p:spPr>
          <a:xfrm>
            <a:off x="1597518" y="2070936"/>
            <a:ext cx="6350044" cy="1524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384" y="1816934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1</a:t>
            </a:r>
            <a:endParaRPr lang="ja-JP" altLang="en-US" sz="7822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1412" y="5339519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2</a:t>
            </a:r>
            <a:endParaRPr lang="ja-JP" altLang="en-US" sz="7822" dirty="0"/>
          </a:p>
        </p:txBody>
      </p:sp>
      <p:sp>
        <p:nvSpPr>
          <p:cNvPr id="9" name="正方形/長方形 8"/>
          <p:cNvSpPr/>
          <p:nvPr/>
        </p:nvSpPr>
        <p:spPr>
          <a:xfrm rot="5400000">
            <a:off x="380960" y="6326412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96688" y="7596420"/>
            <a:ext cx="1709122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 smtClean="0"/>
              <a:t>500</a:t>
            </a:r>
            <a:endParaRPr lang="ja-JP" altLang="en-US" sz="7822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43" y="8863606"/>
            <a:ext cx="12192000" cy="282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779026" y="7977423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3" name="正方形/長方形 12"/>
          <p:cNvSpPr/>
          <p:nvPr/>
        </p:nvSpPr>
        <p:spPr>
          <a:xfrm rot="5400000">
            <a:off x="9906027" y="6199411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/>
                  <a:t>時点情報をシャッフル</a:t>
                </a:r>
                <a:endParaRPr lang="en-US" altLang="ja-JP" sz="3200" dirty="0"/>
              </a:p>
              <a:p>
                <a:r>
                  <a:rPr lang="ja-JP" altLang="en-US" sz="3200" dirty="0"/>
                  <a:t>　→　</a:t>
                </a:r>
                <a:r>
                  <a:rPr lang="en-US" altLang="ja-JP" sz="3200" dirty="0"/>
                  <a:t>mRNA</a:t>
                </a:r>
                <a:r>
                  <a:rPr lang="ja-JP" altLang="en-US" sz="3200" dirty="0"/>
                  <a:t>経時データとタンパク質　</a:t>
                </a:r>
                <a:endParaRPr lang="en-US" altLang="ja-JP" sz="3200" dirty="0"/>
              </a:p>
              <a:p>
                <a:r>
                  <a:rPr lang="ja-JP" altLang="en-US" sz="3200" dirty="0"/>
                  <a:t>　　　経時データの順位相関（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）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299" t="-6564" b="-9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9779026" y="5437405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/>
                  <a:t>10,000</a:t>
                </a:r>
                <a:r>
                  <a:rPr lang="ja-JP" altLang="en-US" sz="3200" dirty="0"/>
                  <a:t>回繰り返した結果の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の分布を帰無分布として、帰無分布中での元データの順位相関のパーセンタイル点を </a:t>
                </a:r>
                <a:r>
                  <a:rPr lang="en-US" altLang="ja-JP" sz="3200" dirty="0"/>
                  <a:t>p </a:t>
                </a:r>
                <a:r>
                  <a:rPr lang="ja-JP" altLang="en-US" sz="3200" dirty="0"/>
                  <a:t>値とする。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67" t="-6977" r="-227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9779026" y="4356952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8" name="右矢印 17"/>
          <p:cNvSpPr/>
          <p:nvPr/>
        </p:nvSpPr>
        <p:spPr>
          <a:xfrm>
            <a:off x="8763019" y="4483953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19" name="右矢印 18"/>
          <p:cNvSpPr/>
          <p:nvPr/>
        </p:nvSpPr>
        <p:spPr>
          <a:xfrm>
            <a:off x="8763019" y="5564406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0988" y="5549914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1" name="右矢印 20"/>
          <p:cNvSpPr/>
          <p:nvPr/>
        </p:nvSpPr>
        <p:spPr>
          <a:xfrm>
            <a:off x="8763019" y="8104424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90988" y="785042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82897" y="15637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-43" y="104965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43" y="24445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79475" y="52851"/>
            <a:ext cx="9552385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smtClean="0"/>
              <a:t>500</a:t>
            </a:r>
            <a:r>
              <a:rPr lang="ja-JP" altLang="en-US" sz="4267" dirty="0" smtClean="0"/>
              <a:t>個の</a:t>
            </a:r>
            <a:r>
              <a:rPr lang="en-US" altLang="ja-JP" sz="4267" dirty="0" smtClean="0"/>
              <a:t>p</a:t>
            </a:r>
            <a:r>
              <a:rPr lang="ja-JP" altLang="en-US" sz="4267" dirty="0" smtClean="0"/>
              <a:t>値に</a:t>
            </a:r>
            <a:r>
              <a:rPr lang="ja-JP" altLang="en-US" sz="4267" smtClean="0"/>
              <a:t>ついて</a:t>
            </a:r>
            <a:r>
              <a:rPr lang="en-US" altLang="ja-JP" sz="4267" smtClean="0"/>
              <a:t> </a:t>
            </a:r>
            <a:r>
              <a:rPr lang="ja-JP" altLang="en-US" sz="4267" smtClean="0"/>
              <a:t>、</a:t>
            </a:r>
            <a:r>
              <a:rPr lang="en-US" altLang="ja-JP" sz="4267" smtClean="0"/>
              <a:t> </a:t>
            </a:r>
            <a:r>
              <a:rPr lang="ja-JP" altLang="en-US" sz="4267" dirty="0" smtClean="0"/>
              <a:t>誤って有意と判定された回数</a:t>
            </a:r>
            <a:endParaRPr lang="en-US" altLang="ja-JP" sz="4267" dirty="0" smtClean="0"/>
          </a:p>
          <a:p>
            <a:r>
              <a:rPr lang="ja-JP" altLang="en-US" sz="4267" dirty="0" smtClean="0"/>
              <a:t>（「</a:t>
            </a:r>
            <a:r>
              <a:rPr lang="en-US" altLang="ja-JP" sz="4267" dirty="0" smtClean="0"/>
              <a:t>FZT</a:t>
            </a:r>
            <a:r>
              <a:rPr lang="ja-JP" altLang="en-US" sz="4267" dirty="0" smtClean="0"/>
              <a:t>」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は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 </a:t>
            </a:r>
            <a:r>
              <a:rPr lang="ja-JP" altLang="en-US" sz="4267" dirty="0"/>
              <a:t>を</a:t>
            </a:r>
            <a:r>
              <a:rPr lang="ja-JP" altLang="en-US" sz="4267" dirty="0" smtClean="0"/>
              <a:t>用いずに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、</a:t>
            </a:r>
            <a:r>
              <a:rPr lang="en-US" altLang="ja-JP" sz="4267" dirty="0" smtClean="0"/>
              <a:t>z </a:t>
            </a:r>
            <a:r>
              <a:rPr lang="ja-JP" altLang="en-US" sz="4267" dirty="0" smtClean="0"/>
              <a:t>変換による検定を行った場合）</a:t>
            </a:r>
            <a:endParaRPr lang="ja-JP" alt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1548" y="6672705"/>
                <a:ext cx="12150452" cy="214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267" dirty="0" smtClean="0"/>
                  <a:t>p</a:t>
                </a:r>
                <a:r>
                  <a:rPr lang="ja-JP" altLang="en-US" sz="4267" dirty="0" smtClean="0"/>
                  <a:t>値によって有意と判定される回数は、</a:t>
                </a:r>
                <a:r>
                  <a:rPr lang="ja-JP" altLang="en-US" sz="4400" dirty="0"/>
                  <a:t>時点間相関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sz="4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ja-JP" altLang="en-US" sz="4400" dirty="0"/>
                  <a:t>が</a:t>
                </a:r>
                <a:r>
                  <a:rPr lang="en-US" altLang="ja-JP" sz="4400" dirty="0"/>
                  <a:t> 0.0 </a:t>
                </a:r>
                <a:r>
                  <a:rPr lang="ja-JP" altLang="en-US" sz="4400" dirty="0" smtClean="0"/>
                  <a:t>の時</a:t>
                </a:r>
                <a:r>
                  <a:rPr lang="hr-HR" altLang="ja-JP" sz="44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24</a:t>
                </a:r>
                <a:r>
                  <a:rPr lang="hr-HR" altLang="ja-JP" sz="28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/500</a:t>
                </a:r>
                <a:r>
                  <a:rPr lang="en-US" altLang="ja-JP" sz="28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ja-JP" altLang="en-US" sz="4267" dirty="0" smtClean="0">
                    <a:solidFill>
                      <a:prstClr val="black"/>
                    </a:solidFill>
                  </a:rPr>
                  <a:t>回</a:t>
                </a:r>
                <a:r>
                  <a:rPr lang="en-US" altLang="ja-JP" sz="4267" dirty="0" smtClean="0">
                    <a:solidFill>
                      <a:prstClr val="black"/>
                    </a:solidFill>
                  </a:rPr>
                  <a:t>(=0.048), </a:t>
                </a:r>
                <a:r>
                  <a:rPr lang="en-US" altLang="ja-JP" sz="4400" dirty="0" smtClean="0"/>
                  <a:t>0.5 </a:t>
                </a:r>
                <a:r>
                  <a:rPr lang="ja-JP" altLang="en-US" sz="4400" dirty="0"/>
                  <a:t>の</a:t>
                </a:r>
                <a:r>
                  <a:rPr lang="ja-JP" altLang="en-US" sz="4400" dirty="0" smtClean="0"/>
                  <a:t>時</a:t>
                </a:r>
                <a:r>
                  <a:rPr lang="hr-HR" altLang="ja-JP" sz="44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37</a:t>
                </a:r>
                <a:r>
                  <a:rPr lang="hr-HR" altLang="ja-JP" sz="28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/500</a:t>
                </a:r>
                <a:r>
                  <a:rPr lang="en-US" altLang="ja-JP" sz="28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ja-JP" altLang="en-US" sz="4267" dirty="0">
                    <a:solidFill>
                      <a:prstClr val="black"/>
                    </a:solidFill>
                  </a:rPr>
                  <a:t>回</a:t>
                </a:r>
                <a:r>
                  <a:rPr lang="en-US" altLang="ja-JP" sz="4267" dirty="0">
                    <a:solidFill>
                      <a:prstClr val="black"/>
                    </a:solidFill>
                  </a:rPr>
                  <a:t>(=</a:t>
                </a:r>
                <a:r>
                  <a:rPr lang="en-US" altLang="ja-JP" sz="4267" dirty="0" smtClean="0">
                    <a:solidFill>
                      <a:prstClr val="black"/>
                    </a:solidFill>
                  </a:rPr>
                  <a:t>0.074)</a:t>
                </a:r>
                <a:r>
                  <a:rPr lang="ja-JP" altLang="en-US" sz="4267" dirty="0" smtClean="0">
                    <a:solidFill>
                      <a:prstClr val="black"/>
                    </a:solidFill>
                  </a:rPr>
                  <a:t>となった。</a:t>
                </a:r>
                <a:r>
                  <a:rPr lang="en-US" altLang="ja-JP" sz="4267" dirty="0" smtClean="0">
                    <a:solidFill>
                      <a:prstClr val="black"/>
                    </a:solidFill>
                  </a:rPr>
                  <a:t>(FZT</a:t>
                </a:r>
                <a:r>
                  <a:rPr lang="ja-JP" altLang="en-US" sz="4267" dirty="0" smtClean="0">
                    <a:solidFill>
                      <a:prstClr val="black"/>
                    </a:solidFill>
                  </a:rPr>
                  <a:t>では</a:t>
                </a:r>
                <a:r>
                  <a:rPr lang="en-US" altLang="ja-JP" sz="4267" dirty="0" smtClean="0">
                    <a:solidFill>
                      <a:prstClr val="black"/>
                    </a:solidFill>
                  </a:rPr>
                  <a:t>, </a:t>
                </a:r>
                <a:r>
                  <a:rPr lang="ja-JP" altLang="en-US" sz="4267" dirty="0" smtClean="0">
                    <a:solidFill>
                      <a:prstClr val="black"/>
                    </a:solidFill>
                  </a:rPr>
                  <a:t>それぞれ</a:t>
                </a:r>
                <a:r>
                  <a:rPr lang="en-US" altLang="zh-TW" sz="4267" dirty="0" smtClean="0">
                    <a:solidFill>
                      <a:prstClr val="black"/>
                    </a:solidFill>
                  </a:rPr>
                  <a:t>10/500; 60/500</a:t>
                </a:r>
                <a:r>
                  <a:rPr lang="en-US" altLang="ja-JP" sz="4267" dirty="0" smtClean="0">
                    <a:solidFill>
                      <a:prstClr val="black"/>
                    </a:solidFill>
                  </a:rPr>
                  <a:t>)</a:t>
                </a:r>
                <a:endParaRPr lang="hr-HR" altLang="ja-JP" sz="8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" y="6672705"/>
                <a:ext cx="12150452" cy="2147767"/>
              </a:xfrm>
              <a:prstGeom prst="rect">
                <a:avLst/>
              </a:prstGeom>
              <a:blipFill rotWithShape="0">
                <a:blip r:embed="rId2"/>
                <a:stretch>
                  <a:fillRect l="-1957" t="-7670" r="-1806" b="-12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1576930" y="2777503"/>
            <a:ext cx="7903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※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r>
              <a:rPr lang="en-US" altLang="ja-JP" sz="2400" dirty="0" smtClean="0">
                <a:solidFill>
                  <a:srgbClr val="FF0000"/>
                </a:solidFill>
              </a:rPr>
              <a:t> permutation </a:t>
            </a:r>
            <a:r>
              <a:rPr lang="ja-JP" altLang="en-US" sz="2400" dirty="0" smtClean="0">
                <a:solidFill>
                  <a:srgbClr val="FF0000"/>
                </a:solidFill>
              </a:rPr>
              <a:t>回数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は実データ解析時と同じ</a:t>
            </a:r>
            <a:r>
              <a:rPr lang="en-US" altLang="ja-JP" sz="2400" dirty="0" smtClean="0">
                <a:solidFill>
                  <a:srgbClr val="FF0000"/>
                </a:solidFill>
              </a:rPr>
              <a:t>10,000</a:t>
            </a:r>
            <a:r>
              <a:rPr lang="ja-JP" altLang="en-US" sz="2400" dirty="0" smtClean="0">
                <a:solidFill>
                  <a:srgbClr val="FF0000"/>
                </a:solidFill>
              </a:rPr>
              <a:t>回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226305"/>
                  </p:ext>
                </p:extLst>
              </p:nvPr>
            </p:nvGraphicFramePr>
            <p:xfrm>
              <a:off x="1589322" y="3301108"/>
              <a:ext cx="8892809" cy="1080120"/>
            </p:xfrm>
            <a:graphic>
              <a:graphicData uri="http://schemas.openxmlformats.org/drawingml/2006/table">
                <a:tbl>
                  <a:tblPr/>
                  <a:tblGrid>
                    <a:gridCol w="3744416"/>
                    <a:gridCol w="5148393"/>
                  </a:tblGrid>
                  <a:tr h="108012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ja-JP" sz="4800" b="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4800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226305"/>
                  </p:ext>
                </p:extLst>
              </p:nvPr>
            </p:nvGraphicFramePr>
            <p:xfrm>
              <a:off x="1589322" y="3301108"/>
              <a:ext cx="8892809" cy="1080120"/>
            </p:xfrm>
            <a:graphic>
              <a:graphicData uri="http://schemas.openxmlformats.org/drawingml/2006/table">
                <a:tbl>
                  <a:tblPr/>
                  <a:tblGrid>
                    <a:gridCol w="3744416"/>
                    <a:gridCol w="5148393"/>
                  </a:tblGrid>
                  <a:tr h="10801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" t="-16292" r="-137724" b="-31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69159"/>
              </p:ext>
            </p:extLst>
          </p:nvPr>
        </p:nvGraphicFramePr>
        <p:xfrm>
          <a:off x="1595678" y="4417916"/>
          <a:ext cx="8892810" cy="1944216"/>
        </p:xfrm>
        <a:graphic>
          <a:graphicData uri="http://schemas.openxmlformats.org/drawingml/2006/table">
            <a:tbl>
              <a:tblPr/>
              <a:tblGrid>
                <a:gridCol w="3738060"/>
                <a:gridCol w="5154750"/>
              </a:tblGrid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0.0</a:t>
                      </a:r>
                      <a:endParaRPr lang="nb-NO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r>
                        <a:rPr lang="hr-HR" sz="28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/500</a:t>
                      </a:r>
                      <a:endParaRPr lang="hr-HR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.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37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/500</a:t>
                      </a:r>
                      <a:endParaRPr lang="en-US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2922"/>
            <a:ext cx="12192000" cy="1524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結論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19066" y="1854451"/>
                <a:ext cx="1219199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 smtClean="0">
                    <a:latin typeface="+mn-ea"/>
                    <a:cs typeface="Cambria Math" charset="0"/>
                  </a:rPr>
                  <a:t>・２つの時系列データの系列間相関について、時点情報をシャッフルする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permutation test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を行うと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,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隣り合う変数間の相関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4000" dirty="0" smtClean="0">
                    <a:latin typeface="+mn-ea"/>
                    <a:cs typeface="Cambria Math" charset="0"/>
                  </a:rPr>
                  <a:t>)</a:t>
                </a:r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</m:t>
                    </m:r>
                  </m:oMath>
                </a14:m>
                <a:r>
                  <a:rPr lang="ja-JP" altLang="en-US" sz="4000" dirty="0" smtClean="0">
                    <a:latin typeface="+mn-ea"/>
                    <a:cs typeface="Cambria Math" charset="0"/>
                  </a:rPr>
                  <a:t>の場合は</a:t>
                </a:r>
                <a:r>
                  <a:rPr lang="en-US" altLang="ja-JP" sz="4000" dirty="0">
                    <a:latin typeface="+mn-ea"/>
                    <a:cs typeface="Cambria Math" charset="0"/>
                  </a:rPr>
                  <a:t> 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Type-I error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が名目有意水準より小さく抑えられるが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=0.5</m:t>
                    </m:r>
                  </m:oMath>
                </a14:m>
                <a:r>
                  <a:rPr lang="en-US" altLang="ja-JP" sz="4000" dirty="0" smtClean="0">
                    <a:latin typeface="+mn-ea"/>
                    <a:cs typeface="Cambria Math" charset="0"/>
                  </a:rPr>
                  <a:t>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の場合は名目有意水準より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p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値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がやや大きく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なる</a:t>
                </a:r>
                <a:r>
                  <a:rPr lang="ja-JP" altLang="en-US" sz="4000" dirty="0" smtClean="0"/>
                  <a:t>。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6" y="1854451"/>
                <a:ext cx="12191999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1800" t="-3462"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-24680" y="5552817"/>
                <a:ext cx="12191999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 smtClean="0">
                    <a:latin typeface="+mn-ea"/>
                    <a:cs typeface="Cambria Math" charset="0"/>
                  </a:rPr>
                  <a:t>・</a:t>
                </a:r>
                <a:r>
                  <a:rPr lang="en-US" altLang="ja-JP" sz="4000" dirty="0">
                    <a:latin typeface="+mn-ea"/>
                    <a:cs typeface="Cambria Math" charset="0"/>
                  </a:rPr>
                  <a:t>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隣り合う</a:t>
                </a:r>
                <a:r>
                  <a:rPr lang="ja-JP" altLang="en-US" sz="4000" dirty="0">
                    <a:latin typeface="+mn-ea"/>
                    <a:cs typeface="Cambria Math" charset="0"/>
                  </a:rPr>
                  <a:t>変数間の相関</a:t>
                </a:r>
                <a:r>
                  <a:rPr lang="en-US" altLang="ja-JP" sz="4000" dirty="0">
                    <a:latin typeface="+mn-ea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4000" dirty="0">
                    <a:latin typeface="+mn-ea"/>
                    <a:cs typeface="Cambria Math" charset="0"/>
                  </a:rPr>
                  <a:t>)</a:t>
                </a:r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が大きいときに系列間相関について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permutation test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で検定を行うと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,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誤って有意と判定する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確率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は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FZT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を用いるよりも小さいが、名目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有意水準よりもやや大きくなることに考慮する必要がある。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80" y="5552817"/>
                <a:ext cx="12191999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800" t="-5728" r="-1250" b="-7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212" y="80532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4978" dirty="0"/>
              <a:t>系列内相関（時点間相関）と</a:t>
            </a:r>
            <a:r>
              <a:rPr lang="en-US" altLang="ja-JP" sz="4978" dirty="0"/>
              <a:t/>
            </a:r>
            <a:br>
              <a:rPr lang="en-US" altLang="ja-JP" sz="4978" dirty="0"/>
            </a:br>
            <a:r>
              <a:rPr lang="ja-JP" altLang="en-US" sz="4978" dirty="0"/>
              <a:t>系列間相関（</a:t>
            </a:r>
            <a:r>
              <a:rPr lang="en-US" altLang="ja-JP" sz="4978" dirty="0"/>
              <a:t>mRNA</a:t>
            </a:r>
            <a:r>
              <a:rPr lang="ja-JP" altLang="en-US" sz="4978" dirty="0"/>
              <a:t>・タンパク間）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630189"/>
                <a:ext cx="11997185" cy="5750123"/>
              </a:xfr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 smtClean="0">
                    <a:latin typeface="+mn-ea"/>
                  </a:rPr>
                  <a:t>時点間</a:t>
                </a:r>
                <a:r>
                  <a:rPr lang="ja-JP" altLang="en-US" dirty="0" smtClean="0">
                    <a:latin typeface="+mn-ea"/>
                    <a:cs typeface="Cambria Math" charset="0"/>
                  </a:rPr>
                  <a:t>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</a:t>
                </a:r>
                <a:r>
                  <a:rPr lang="en-US" altLang="ja-JP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ja-JP" altLang="en-US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=2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4267" dirty="0"/>
                  <a:t>ただし、</a:t>
                </a:r>
                <a:endParaRPr lang="en-US" altLang="ja-JP" sz="4267" dirty="0"/>
              </a:p>
              <a:p>
                <a:r>
                  <a:rPr lang="en-US" altLang="ja-JP" sz="4267" dirty="0"/>
                  <a:t>g: </a:t>
                </a:r>
                <a:r>
                  <a:rPr lang="ja-JP" altLang="en-US" sz="4267" dirty="0"/>
                  <a:t>遺伝子</a:t>
                </a:r>
                <a:r>
                  <a:rPr lang="en-US" altLang="ja-JP" sz="4267" dirty="0"/>
                  <a:t>ID </a:t>
                </a:r>
                <a:r>
                  <a:rPr lang="en-US" altLang="ja-JP" sz="4267" dirty="0" smtClean="0"/>
                  <a:t>(g=(</a:t>
                </a:r>
                <a:r>
                  <a:rPr lang="en-US" altLang="ja-JP" sz="4267" dirty="0"/>
                  <a:t>1,2))</a:t>
                </a:r>
              </a:p>
              <a:p>
                <a:r>
                  <a:rPr lang="en-US" altLang="ja-JP" sz="4267" dirty="0"/>
                  <a:t>t : </a:t>
                </a:r>
                <a:r>
                  <a:rPr lang="ja-JP" altLang="en-US" sz="4267" dirty="0"/>
                  <a:t>時点</a:t>
                </a:r>
                <a:r>
                  <a:rPr lang="en-US" altLang="ja-JP" sz="4267" dirty="0"/>
                  <a:t> </a:t>
                </a:r>
                <a:r>
                  <a:rPr lang="en-US" altLang="ja-JP" sz="4267" dirty="0" smtClean="0"/>
                  <a:t>(t=(</a:t>
                </a:r>
                <a:r>
                  <a:rPr lang="en-US" altLang="ja-JP" sz="4267" dirty="0"/>
                  <a:t>1,2,</a:t>
                </a:r>
                <a:r>
                  <a:rPr lang="is-IS" altLang="ja-JP" sz="4267" dirty="0"/>
                  <a:t>…,5</a:t>
                </a:r>
                <a:r>
                  <a:rPr lang="en-US" altLang="ja-JP" sz="4267" dirty="0" smtClean="0"/>
                  <a:t>))</a:t>
                </a:r>
                <a:endParaRPr lang="en-US" altLang="ja-JP" sz="4267" dirty="0"/>
              </a:p>
              <a:p>
                <a:r>
                  <a:rPr lang="en-US" altLang="ja-JP" sz="4267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ja-JP" sz="4267" b="0" i="1" smtClean="0">
                        <a:latin typeface="Cambria Math" charset="0"/>
                      </a:rPr>
                      <m:t>=</m:t>
                    </m:r>
                    <m:r>
                      <a:rPr lang="en-US" altLang="ja-JP" sz="4267" b="0" i="0" smtClean="0">
                        <a:latin typeface="Cambria Math" charset="0"/>
                      </a:rPr>
                      <m:t>1</m:t>
                    </m:r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mRNA</m:t>
                    </m:r>
                  </m:oMath>
                </a14:m>
                <a:r>
                  <a:rPr lang="en-US" altLang="ja-JP" sz="4267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267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4267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ja-JP" sz="4267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protein</m:t>
                    </m:r>
                  </m:oMath>
                </a14:m>
                <a:endParaRPr lang="en-US" altLang="ja-JP" sz="4267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0189"/>
                <a:ext cx="11997185" cy="5750123"/>
              </a:xfrm>
              <a:blipFill rotWithShape="0">
                <a:blip r:embed="rId2"/>
                <a:stretch>
                  <a:fillRect l="-2030" t="-3383" b="-38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06212" y="7558847"/>
                <a:ext cx="10794943" cy="1405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4267" dirty="0" smtClean="0"/>
                  <a:t>時点間</a:t>
                </a:r>
                <a:r>
                  <a:rPr lang="ja-JP" altLang="en-US" sz="4267" dirty="0"/>
                  <a:t>相関の大小が、</a:t>
                </a:r>
                <a:r>
                  <a:rPr lang="ja-JP" altLang="en-US" sz="4267" dirty="0" smtClean="0"/>
                  <a:t>系列間相関についての</a:t>
                </a:r>
                <a:endParaRPr lang="en-US" altLang="ja-JP" sz="4267" dirty="0"/>
              </a:p>
              <a:p>
                <a:r>
                  <a:rPr lang="ja-JP" altLang="en-US" sz="4267" dirty="0" smtClean="0"/>
                  <a:t>検定の</a:t>
                </a:r>
                <a14:m>
                  <m:oMath xmlns:m="http://schemas.openxmlformats.org/officeDocument/2006/math">
                    <m:r>
                      <a:rPr lang="ja-JP" altLang="en-US" sz="4267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ja-JP" sz="4267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ja-JP" sz="4267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𝑒𝑟𝑟𝑜𝑟</m:t>
                    </m:r>
                  </m:oMath>
                </a14:m>
                <a:r>
                  <a:rPr lang="ja-JP" altLang="en-US" sz="4267" dirty="0" smtClean="0"/>
                  <a:t>を増大しない</a:t>
                </a:r>
                <a:r>
                  <a:rPr lang="ja-JP" altLang="en-US" sz="4267" dirty="0"/>
                  <a:t>か調べる。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2" y="7558847"/>
                <a:ext cx="10794943" cy="1405641"/>
              </a:xfrm>
              <a:prstGeom prst="rect">
                <a:avLst/>
              </a:prstGeom>
              <a:blipFill rotWithShape="0">
                <a:blip r:embed="rId3"/>
                <a:stretch>
                  <a:fillRect l="-2202" t="-11255" r="-1412" b="-16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服部先生のご指摘</a:t>
            </a:r>
            <a:endParaRPr lang="ja-JP" altLang="en-US" sz="6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2267744"/>
            <a:ext cx="12192000" cy="583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dirty="0" smtClean="0"/>
              <a:t>＜シミュレーションデータの生成について＞</a:t>
            </a:r>
            <a:endParaRPr lang="en-US" altLang="ja-JP" sz="4267" dirty="0" smtClean="0"/>
          </a:p>
          <a:p>
            <a:r>
              <a:rPr lang="ja-JP" altLang="en-US" sz="3600" dirty="0" smtClean="0"/>
              <a:t>帰無仮説を分布パラメータとする母集団から生成された全データを用いて行うのが、多くの統計学者の認める方法（生成した個々の</a:t>
            </a:r>
            <a:r>
              <a:rPr lang="en-US" altLang="ja-JP" sz="3600" dirty="0" smtClean="0"/>
              <a:t>Observation</a:t>
            </a:r>
            <a:r>
              <a:rPr lang="ja-JP" altLang="en-US" sz="3600" dirty="0" smtClean="0"/>
              <a:t>が持つ統計量で、シミュレーションデータを選別することは、しない）。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4267" dirty="0" smtClean="0"/>
              <a:t>＜</a:t>
            </a:r>
            <a:r>
              <a:rPr lang="en-US" altLang="ja-JP" sz="4267" dirty="0" smtClean="0"/>
              <a:t>FDR</a:t>
            </a:r>
            <a:r>
              <a:rPr lang="ja-JP" altLang="en-US" sz="4267" dirty="0" smtClean="0"/>
              <a:t>を適用していることについて＞</a:t>
            </a:r>
            <a:endParaRPr lang="en-US" altLang="ja-JP" sz="4267" dirty="0" smtClean="0"/>
          </a:p>
          <a:p>
            <a:r>
              <a:rPr lang="ja-JP" altLang="en-US" sz="3600" dirty="0" smtClean="0"/>
              <a:t>上記の方法で生成した全シミュレーションデータ中で誤って有意と判断する確率を「１回の検定で計算される</a:t>
            </a:r>
            <a:r>
              <a:rPr lang="en-US" altLang="ja-JP" sz="3600" dirty="0" smtClean="0"/>
              <a:t>p</a:t>
            </a:r>
            <a:r>
              <a:rPr lang="ja-JP" altLang="en-US" sz="3600" dirty="0" smtClean="0"/>
              <a:t>値」と考えるので、多重検定の調整をしているのはおかしい。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5871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</a:t>
            </a:r>
            <a:r>
              <a:rPr lang="en-US" altLang="ja-JP" sz="6400" dirty="0" smtClean="0"/>
              <a:t>simulation data</a:t>
            </a:r>
            <a:r>
              <a:rPr lang="ja-JP" altLang="en-US" sz="6400" dirty="0" smtClean="0"/>
              <a:t>）</a:t>
            </a:r>
            <a:endParaRPr lang="ja-JP" altLang="en-US" sz="6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1907704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ランダムサンプリングにより</a:t>
            </a:r>
            <a:r>
              <a:rPr lang="en-US" altLang="ja-JP" sz="4000" dirty="0"/>
              <a:t>5</a:t>
            </a:r>
            <a:r>
              <a:rPr lang="ja-JP" altLang="en-US" sz="4000" dirty="0"/>
              <a:t>次元ベクトルを生成し、</a:t>
            </a:r>
            <a:r>
              <a:rPr lang="en-US" altLang="ja-JP" sz="4000" dirty="0"/>
              <a:t>5</a:t>
            </a:r>
            <a:r>
              <a:rPr lang="ja-JP" altLang="en-US" sz="4000" dirty="0"/>
              <a:t>時点の経時データについてのシミュレーションデータとする。</a:t>
            </a:r>
            <a:endParaRPr lang="en-US" altLang="ja-JP" sz="4000" dirty="0"/>
          </a:p>
          <a:p>
            <a:r>
              <a:rPr lang="ja-JP" altLang="en-US" sz="4000" dirty="0"/>
              <a:t>「２遺伝子の</a:t>
            </a:r>
            <a:r>
              <a:rPr lang="en-US" altLang="ja-JP" sz="4000" dirty="0"/>
              <a:t>mRNA</a:t>
            </a:r>
            <a:r>
              <a:rPr lang="ja-JP" altLang="en-US" sz="4000" dirty="0"/>
              <a:t>とタンパク質の組み合わせ」をこのシミュレーションデータで再現するために、</a:t>
            </a:r>
            <a:endParaRPr lang="en-US" altLang="ja-JP" sz="4000" dirty="0"/>
          </a:p>
          <a:p>
            <a:r>
              <a:rPr lang="ja-JP" altLang="en-US" sz="4000" dirty="0"/>
              <a:t>４個の</a:t>
            </a:r>
            <a:r>
              <a:rPr lang="en-US" altLang="ja-JP" sz="4000" dirty="0"/>
              <a:t>5</a:t>
            </a:r>
            <a:r>
              <a:rPr lang="ja-JP" altLang="en-US" sz="4000" dirty="0"/>
              <a:t>次元ベクトルを</a:t>
            </a:r>
            <a:r>
              <a:rPr lang="en-US" altLang="ja-JP" sz="4000" dirty="0"/>
              <a:t>1</a:t>
            </a:r>
            <a:r>
              <a:rPr lang="ja-JP" altLang="en-US" sz="4000" dirty="0"/>
              <a:t>組のデータセットとし、データセットごとに「</a:t>
            </a:r>
            <a:r>
              <a:rPr lang="en-US" altLang="ja-JP" sz="4000" dirty="0" err="1"/>
              <a:t>SimNo</a:t>
            </a:r>
            <a:r>
              <a:rPr lang="en-US" altLang="ja-JP" sz="4000" dirty="0"/>
              <a:t>.</a:t>
            </a:r>
            <a:r>
              <a:rPr lang="ja-JP" altLang="en-US" sz="4000" dirty="0"/>
              <a:t>」を割り振る（遺伝子名は</a:t>
            </a:r>
            <a:r>
              <a:rPr lang="en-US" altLang="ja-JP" sz="4000" dirty="0"/>
              <a:t> (</a:t>
            </a:r>
            <a:r>
              <a:rPr lang="en-US" altLang="ja-JP" sz="4000" dirty="0" smtClean="0"/>
              <a:t>g=1, g=2)</a:t>
            </a:r>
            <a:r>
              <a:rPr lang="ja-JP" altLang="en-US" sz="4000" dirty="0"/>
              <a:t>とする ）</a:t>
            </a:r>
            <a:r>
              <a:rPr lang="ja-JP" altLang="en-US" sz="4000" dirty="0" smtClean="0"/>
              <a:t>。</a:t>
            </a:r>
            <a:endParaRPr lang="en-US" altLang="ja-JP" sz="4000" dirty="0"/>
          </a:p>
          <a:p>
            <a:r>
              <a:rPr lang="ja-JP" altLang="en-US" sz="4000" strike="sngStrike" dirty="0"/>
              <a:t>時点間相関が</a:t>
            </a:r>
            <a:r>
              <a:rPr lang="en-US" altLang="ja-JP" sz="4000" strike="sngStrike" dirty="0"/>
              <a:t>0.0</a:t>
            </a:r>
            <a:r>
              <a:rPr lang="ja-JP" altLang="en-US" sz="4000" strike="sngStrike" dirty="0"/>
              <a:t>（</a:t>
            </a:r>
            <a:r>
              <a:rPr lang="en-US" altLang="ja-JP" sz="4000" strike="sngStrike" dirty="0"/>
              <a:t>±0.05</a:t>
            </a:r>
            <a:r>
              <a:rPr lang="ja-JP" altLang="en-US" sz="4000" strike="sngStrike" dirty="0"/>
              <a:t>）と</a:t>
            </a:r>
            <a:r>
              <a:rPr lang="en-US" altLang="ja-JP" sz="4000" strike="sngStrike" dirty="0"/>
              <a:t>0.5</a:t>
            </a:r>
            <a:r>
              <a:rPr lang="ja-JP" altLang="en-US" sz="4000" strike="sngStrike" dirty="0"/>
              <a:t> （</a:t>
            </a:r>
            <a:r>
              <a:rPr lang="en-US" altLang="ja-JP" sz="4000" strike="sngStrike" dirty="0"/>
              <a:t>±0.05</a:t>
            </a:r>
            <a:r>
              <a:rPr lang="ja-JP" altLang="en-US" sz="4000" strike="sngStrike" dirty="0"/>
              <a:t>）のデータセットを、それぞれ</a:t>
            </a:r>
            <a:r>
              <a:rPr lang="en-US" altLang="ja-JP" sz="4000" strike="sngStrike" dirty="0"/>
              <a:t>SimNo.1,2,</a:t>
            </a:r>
            <a:r>
              <a:rPr lang="is-IS" altLang="ja-JP" sz="4000" strike="sngStrike" dirty="0"/>
              <a:t>…,</a:t>
            </a:r>
            <a:r>
              <a:rPr lang="is-IS" altLang="ja-JP" sz="4000" strike="sngStrike" dirty="0" smtClean="0"/>
              <a:t>1000 </a:t>
            </a:r>
            <a:r>
              <a:rPr lang="ja-JP" altLang="en-US" sz="4000" strike="sngStrike" dirty="0"/>
              <a:t>まで生成する</a:t>
            </a:r>
            <a:r>
              <a:rPr lang="ja-JP" altLang="en-US" sz="4000" strike="sngStrike" dirty="0" smtClean="0"/>
              <a:t>。</a:t>
            </a:r>
            <a:endParaRPr lang="en-US" altLang="ja-JP" sz="4000" strike="sngStrike" dirty="0" smtClean="0"/>
          </a:p>
          <a:p>
            <a:r>
              <a:rPr lang="ja-JP" altLang="en-US" sz="4000" b="1" dirty="0" smtClean="0"/>
              <a:t>→　時点間相関を指定した</a:t>
            </a:r>
            <a:r>
              <a:rPr lang="en-US" altLang="ja-JP" sz="4000" b="1" dirty="0" smtClean="0"/>
              <a:t>  5 </a:t>
            </a:r>
            <a:r>
              <a:rPr lang="en-US" altLang="ja-JP" sz="4000" b="1" dirty="0"/>
              <a:t>×</a:t>
            </a:r>
            <a:r>
              <a:rPr lang="en-US" altLang="ja-JP" sz="4000" b="1" dirty="0" smtClean="0"/>
              <a:t>1000 </a:t>
            </a:r>
            <a:r>
              <a:rPr lang="ja-JP" altLang="en-US" sz="4000" b="1" dirty="0" smtClean="0"/>
              <a:t>行列をシミュレーションデータとする。</a:t>
            </a: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21000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98830" y="-36512"/>
            <a:ext cx="12390830" cy="1332324"/>
          </a:xfrm>
        </p:spPr>
        <p:txBody>
          <a:bodyPr>
            <a:noAutofit/>
          </a:bodyPr>
          <a:lstStyle/>
          <a:p>
            <a:r>
              <a:rPr lang="en-US" altLang="ja-JP" sz="6000" dirty="0"/>
              <a:t>Simulation data </a:t>
            </a:r>
            <a:r>
              <a:rPr lang="ja-JP" altLang="en-US" sz="6000" dirty="0"/>
              <a:t>の生成について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2895105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170021" y="1999654"/>
            <a:ext cx="12132394" cy="4156522"/>
            <a:chOff x="185593" y="6173840"/>
            <a:chExt cx="7869208" cy="25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700005" y="6173840"/>
                  <a:ext cx="5354796" cy="2598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l-GR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𝛴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uk-UA" altLang="ja-JP" sz="5689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ja-JP" sz="5689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ja-JP" altLang="en-US" sz="5689" dirty="0"/>
                            <m:t> </m:t>
                          </m:r>
                        </m:e>
                      </m:d>
                    </m:oMath>
                  </a14:m>
                  <a:r>
                    <a:rPr lang="en-US" altLang="ja-JP" sz="4978" dirty="0"/>
                    <a:t>,</a:t>
                  </a:r>
                  <a:endParaRPr lang="ja-JP" altLang="en-US" sz="4978" dirty="0"/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005" y="6173840"/>
                  <a:ext cx="4650504" cy="23378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9335" b="-10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5689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altLang="ja-JP" sz="5689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altLang="ja-JP" sz="5689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𝛴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5689" dirty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4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70019" y="6288792"/>
                <a:ext cx="4308679" cy="87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={0.0, 0.5}</m:t>
                      </m:r>
                    </m:oMath>
                  </m:oMathPara>
                </a14:m>
                <a:endParaRPr lang="ja-JP" altLang="en-US" sz="5689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" y="6288792"/>
                <a:ext cx="4308679" cy="8754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2707792" y="4848994"/>
            <a:ext cx="69044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 Sigma  &lt;- matrix(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</a:t>
            </a:r>
            <a:r>
              <a:rPr lang="ja-JP" altLang="en-US" sz="3200" dirty="0">
                <a:solidFill>
                  <a:srgbClr val="00B050"/>
                </a:solidFill>
              </a:rPr>
              <a:t>c(1,  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   sigma</a:t>
            </a:r>
            <a:r>
              <a:rPr lang="ja-JP" altLang="en-US" sz="3200" dirty="0">
                <a:solidFill>
                  <a:srgbClr val="00B050"/>
                </a:solidFill>
              </a:rPr>
              <a:t>,      </a:t>
            </a:r>
            <a:r>
              <a:rPr lang="en-US" altLang="ja-JP" sz="3200" dirty="0">
                <a:solidFill>
                  <a:srgbClr val="00B050"/>
                </a:solidFill>
              </a:rPr>
              <a:t>	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rep(0,length(sim.cols)-2),      </a:t>
            </a:r>
            <a:r>
              <a:rPr lang="en-US" altLang="ja-JP" sz="3200" dirty="0">
                <a:solidFill>
                  <a:srgbClr val="00B050"/>
                </a:solidFill>
              </a:rPr>
              <a:t>       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sigma</a:t>
            </a:r>
          </a:p>
          <a:p>
            <a:r>
              <a:rPr lang="ja-JP" altLang="en-US" sz="3200" dirty="0">
                <a:solidFill>
                  <a:srgbClr val="00B050"/>
                </a:solidFill>
              </a:rPr>
              <a:t>    </a:t>
            </a:r>
            <a:r>
              <a:rPr lang="en-US" altLang="ja-JP" sz="3200" dirty="0">
                <a:solidFill>
                  <a:srgbClr val="00B050"/>
                </a:solidFill>
              </a:rPr>
              <a:t>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),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</a:t>
            </a:r>
            <a:r>
              <a:rPr lang="ja-JP" altLang="en-US" sz="3200" dirty="0">
                <a:solidFill>
                  <a:srgbClr val="00B050"/>
                </a:solidFill>
              </a:rPr>
              <a:t>    ncol=5,nrow=</a:t>
            </a:r>
            <a:r>
              <a:rPr lang="ja-JP" altLang="en-US" sz="3200" dirty="0" smtClean="0">
                <a:solidFill>
                  <a:srgbClr val="00B050"/>
                </a:solidFill>
              </a:rPr>
              <a:t>5)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47" y="4886958"/>
            <a:ext cx="2818632" cy="19172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4679" y="-36512"/>
            <a:ext cx="3145367" cy="978655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b" anchorCtr="0">
            <a:noAutofit/>
          </a:bodyPr>
          <a:lstStyle/>
          <a:p>
            <a:r>
              <a:rPr lang="ja-JP" altLang="en-US" sz="3200" dirty="0" smtClean="0"/>
              <a:t>シミュレーションデータの例</a:t>
            </a:r>
            <a:endParaRPr lang="ja-JP" altLang="en-US" sz="4800" dirty="0"/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-1253172" y="3055476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 rot="16200000">
            <a:off x="-1253172" y="6727885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6841829"/>
            <a:ext cx="2922891" cy="1819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9210624" y="594015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210624" y="52200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210624" y="7884368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210624" y="737102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1563" y="5253748"/>
            <a:ext cx="4841539" cy="33506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555" y="1580252"/>
            <a:ext cx="4913547" cy="349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4523009" y="4706724"/>
            <a:ext cx="673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75920" y="47067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56904" y="470672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07568" y="34198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207568" y="283451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0432" y="398664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79776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168008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264704" y="80501"/>
            <a:ext cx="1373638" cy="1384995"/>
            <a:chOff x="6023992" y="2915816"/>
            <a:chExt cx="1613278" cy="1783133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6023992" y="2915816"/>
              <a:ext cx="1613278" cy="17831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2 x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3 </a:t>
              </a:r>
              <a:r>
                <a:rPr lang="en-US" altLang="ja-JP" sz="1400" dirty="0"/>
                <a:t>x 2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4 </a:t>
              </a:r>
              <a:r>
                <a:rPr lang="en-US" altLang="ja-JP" sz="1400" dirty="0"/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5 </a:t>
              </a:r>
              <a:r>
                <a:rPr lang="en-US" altLang="ja-JP" sz="1400" dirty="0"/>
                <a:t>x </a:t>
              </a:r>
              <a:r>
                <a:rPr lang="en-US" altLang="ja-JP" sz="1400" dirty="0" smtClean="0"/>
                <a:t>4</a:t>
              </a:r>
              <a:endParaRPr lang="en-US" altLang="ja-JP" sz="1400" dirty="0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05280" y="2987824"/>
              <a:ext cx="422768" cy="1565143"/>
            </a:xfrm>
            <a:prstGeom prst="rect">
              <a:avLst/>
            </a:prstGeom>
          </p:spPr>
        </p:pic>
      </p:grpSp>
      <p:grpSp>
        <p:nvGrpSpPr>
          <p:cNvPr id="20" name="図形グループ 19"/>
          <p:cNvGrpSpPr/>
          <p:nvPr/>
        </p:nvGrpSpPr>
        <p:grpSpPr>
          <a:xfrm>
            <a:off x="4782358" y="90661"/>
            <a:ext cx="2033722" cy="1384995"/>
            <a:chOff x="8400256" y="489"/>
            <a:chExt cx="2033722" cy="1384995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8400256" y="489"/>
              <a:ext cx="2033722" cy="1384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タンパク（遺伝子１</a:t>
              </a:r>
              <a:r>
                <a:rPr lang="en-US" altLang="ja-JP" sz="1400" dirty="0" smtClean="0"/>
                <a:t>)</a:t>
              </a:r>
              <a:r>
                <a:rPr lang="ja-JP" altLang="en-US" sz="1400" dirty="0" smtClean="0"/>
                <a:t>　　　</a:t>
              </a:r>
              <a:endParaRPr lang="en-US" altLang="ja-JP" sz="1400" dirty="0" smtClean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</a:t>
              </a:r>
              <a:r>
                <a:rPr lang="ja-JP" altLang="en-US" sz="1400" dirty="0" smtClean="0"/>
                <a:t>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 smtClean="0"/>
                <a:t>（</a:t>
              </a:r>
              <a:r>
                <a:rPr lang="ja-JP" altLang="en-US" sz="1400" dirty="0"/>
                <a:t>遺伝子１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2 )</a:t>
              </a:r>
              <a:r>
                <a:rPr lang="ja-JP" altLang="en-US" sz="1400" dirty="0"/>
                <a:t>　　　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56568" y="78694"/>
              <a:ext cx="321690" cy="1209831"/>
            </a:xfrm>
            <a:prstGeom prst="rect">
              <a:avLst/>
            </a:prstGeom>
          </p:spPr>
        </p:pic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7304" y="1291528"/>
            <a:ext cx="2654627" cy="169629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19843" y="2941185"/>
            <a:ext cx="2661145" cy="1702823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9282632" y="189841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282632" y="146636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76941" y="4020141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264352" y="3413253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 rot="16200000">
            <a:off x="6747938" y="2642521"/>
            <a:ext cx="329276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62" name="テキスト ボックス 61"/>
          <p:cNvSpPr txBox="1"/>
          <p:nvPr/>
        </p:nvSpPr>
        <p:spPr>
          <a:xfrm rot="16200000">
            <a:off x="6667830" y="6551470"/>
            <a:ext cx="353560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25848" y="723629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25848" y="593086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6731" y="129296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1038407" y="352320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128448" y="4932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102303" y="694826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7368" y="2195736"/>
            <a:ext cx="11582400" cy="534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err="1"/>
              <a:t>SimNo</a:t>
            </a:r>
            <a:r>
              <a:rPr lang="en-US" altLang="ja-JP" sz="4267" dirty="0"/>
              <a:t>. </a:t>
            </a:r>
            <a:r>
              <a:rPr lang="ja-JP" altLang="en-US" sz="4267" dirty="0"/>
              <a:t>ごとに、</a:t>
            </a:r>
            <a:r>
              <a:rPr lang="en-US" altLang="ja-JP" sz="4267" dirty="0"/>
              <a:t>gene </a:t>
            </a:r>
            <a:r>
              <a:rPr lang="en-US" altLang="ja-JP" sz="4267" dirty="0" smtClean="0"/>
              <a:t>g=1, g=2 </a:t>
            </a:r>
            <a:r>
              <a:rPr lang="ja-JP" altLang="en-US" sz="4267" dirty="0"/>
              <a:t>を通した</a:t>
            </a:r>
            <a:r>
              <a:rPr lang="en-US" altLang="ja-JP" sz="4267" dirty="0"/>
              <a:t> </a:t>
            </a:r>
            <a:r>
              <a:rPr lang="en-US" altLang="ja-JP" sz="4267" dirty="0" smtClean="0"/>
              <a:t>mRNA(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s=1) </a:t>
            </a:r>
            <a:r>
              <a:rPr lang="ja-JP" altLang="en-US" sz="4267" dirty="0"/>
              <a:t>と</a:t>
            </a:r>
            <a:r>
              <a:rPr lang="en-US" altLang="ja-JP" sz="4267" dirty="0"/>
              <a:t> </a:t>
            </a:r>
            <a:r>
              <a:rPr lang="ja-JP" altLang="en-US" sz="4267" dirty="0" smtClean="0"/>
              <a:t>タンパク</a:t>
            </a:r>
            <a:r>
              <a:rPr lang="en-US" altLang="ja-JP" sz="4267" dirty="0" smtClean="0"/>
              <a:t>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s=2)</a:t>
            </a:r>
            <a:r>
              <a:rPr lang="ja-JP" altLang="en-US" sz="4267" dirty="0" smtClean="0"/>
              <a:t>の</a:t>
            </a:r>
            <a:r>
              <a:rPr lang="ja-JP" altLang="en-US" sz="4267" dirty="0"/>
              <a:t>系列間相関を</a:t>
            </a:r>
            <a:r>
              <a:rPr lang="en-US" altLang="ja-JP" sz="4267" dirty="0"/>
              <a:t> Spearman’s Rho </a:t>
            </a:r>
            <a:r>
              <a:rPr lang="ja-JP" altLang="en-US" sz="4267" dirty="0"/>
              <a:t>として算出し、「時点についての</a:t>
            </a:r>
            <a:r>
              <a:rPr lang="en-US" altLang="ja-JP" sz="4267" dirty="0"/>
              <a:t>permutation test</a:t>
            </a:r>
            <a:r>
              <a:rPr lang="ja-JP" altLang="en-US" sz="4267" dirty="0"/>
              <a:t>」</a:t>
            </a:r>
            <a:r>
              <a:rPr lang="en-US" altLang="ja-JP" sz="4267" dirty="0"/>
              <a:t> (</a:t>
            </a:r>
            <a:r>
              <a:rPr lang="ja-JP" altLang="en-US" sz="4267" dirty="0"/>
              <a:t>以下、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), </a:t>
            </a:r>
          </a:p>
          <a:p>
            <a:r>
              <a:rPr lang="ja-JP" altLang="en-US" sz="4267" dirty="0"/>
              <a:t>が、</a:t>
            </a:r>
            <a:r>
              <a:rPr lang="en-US" altLang="ja-JP" sz="4267" dirty="0"/>
              <a:t>simulation data </a:t>
            </a:r>
            <a:r>
              <a:rPr lang="ja-JP" altLang="en-US" sz="4267" dirty="0"/>
              <a:t>の系列間相関係数を誤って有意と判定する回数を、時点間相関が</a:t>
            </a:r>
            <a:r>
              <a:rPr lang="en-US" altLang="ja-JP" sz="4267" dirty="0"/>
              <a:t> 0.0 </a:t>
            </a:r>
            <a:r>
              <a:rPr lang="ja-JP" altLang="en-US" sz="4267" dirty="0"/>
              <a:t>の時と、</a:t>
            </a:r>
            <a:r>
              <a:rPr lang="en-US" altLang="ja-JP" sz="4267" dirty="0"/>
              <a:t> 0.5</a:t>
            </a:r>
            <a:r>
              <a:rPr lang="ja-JP" altLang="en-US" sz="4267" dirty="0"/>
              <a:t>　の時で比較</a:t>
            </a:r>
            <a:r>
              <a:rPr lang="ja-JP" altLang="en-US" sz="4267" dirty="0" smtClean="0"/>
              <a:t>する。</a:t>
            </a:r>
            <a:endParaRPr lang="en-US" altLang="ja-JP" sz="4267" dirty="0"/>
          </a:p>
          <a:p>
            <a:endParaRPr lang="en-US" altLang="ja-JP" sz="4267" dirty="0"/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方針（時点間相関の影響評価）</a:t>
            </a:r>
            <a:endParaRPr lang="ja-JP" altLang="en-US" sz="6400" dirty="0"/>
          </a:p>
        </p:txBody>
      </p:sp>
    </p:spTree>
    <p:extLst>
      <p:ext uri="{BB962C8B-B14F-4D97-AF65-F5344CB8AC3E}">
        <p14:creationId xmlns:p14="http://schemas.microsoft.com/office/powerpoint/2010/main" val="1041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01989" y="3536965"/>
                <a:ext cx="11597767" cy="656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267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ja-JP" sz="4267" b="1" i="1">
                              <a:latin typeface="Cambria Math" charset="0"/>
                            </a:rPr>
                            <m:t>𝒂𝒍𝒍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4267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;</m:t>
                      </m:r>
                      <m:r>
                        <a:rPr lang="en-US" altLang="ja-JP" sz="4267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ja-JP" sz="4267" i="1">
                          <a:latin typeface="Cambria Math" charset="0"/>
                        </a:rPr>
                        <m:t>𝑛</m:t>
                      </m:r>
                      <m:r>
                        <a:rPr lang="en-US" altLang="ja-JP" sz="4267" i="1">
                          <a:latin typeface="Cambria Math" charset="0"/>
                        </a:rPr>
                        <m:t>=1,2,…,1000;</m:t>
                      </m:r>
                      <m:r>
                        <a:rPr lang="en-US" altLang="ja-JP" sz="4267" i="1">
                          <a:latin typeface="Cambria Math" charset="0"/>
                        </a:rPr>
                        <m:t>𝑡</m:t>
                      </m:r>
                      <m:r>
                        <a:rPr lang="en-US" altLang="ja-JP" sz="4267" i="1">
                          <a:latin typeface="Cambria Math" charset="0"/>
                        </a:rPr>
                        <m:t>=1,…,5)</m:t>
                      </m:r>
                    </m:oMath>
                  </m:oMathPara>
                </a14:m>
                <a:endParaRPr lang="ja-JP" altLang="en-US" sz="4267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" y="3536965"/>
                <a:ext cx="11597767" cy="656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3631624" y="1037836"/>
            <a:ext cx="8560376" cy="1241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ja-JP" sz="3200" b="1" i="1" baseline="-25000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ja-JP" altLang="en-US" sz="3200" dirty="0">
                <a:solidFill>
                  <a:srgbClr val="00B050"/>
                </a:solidFill>
              </a:rPr>
              <a:t>mvrnorm</a:t>
            </a:r>
            <a:r>
              <a:rPr lang="ja-JP" altLang="en-US" sz="3200" dirty="0" smtClean="0">
                <a:solidFill>
                  <a:srgbClr val="00B050"/>
                </a:solidFill>
              </a:rPr>
              <a:t>(n =</a:t>
            </a:r>
            <a:r>
              <a:rPr lang="en-US" altLang="ja-JP" sz="3200" dirty="0">
                <a:solidFill>
                  <a:srgbClr val="00B050"/>
                </a:solidFill>
              </a:rPr>
              <a:t>1</a:t>
            </a:r>
            <a:r>
              <a:rPr lang="en-US" altLang="ja-JP" sz="3200" dirty="0" smtClean="0">
                <a:solidFill>
                  <a:srgbClr val="00B050"/>
                </a:solidFill>
              </a:rPr>
              <a:t>000</a:t>
            </a:r>
            <a:r>
              <a:rPr lang="ja-JP" altLang="en-US" sz="3200" dirty="0" smtClean="0">
                <a:solidFill>
                  <a:srgbClr val="00B050"/>
                </a:solidFill>
              </a:rPr>
              <a:t>, </a:t>
            </a:r>
            <a:r>
              <a:rPr lang="en-US" altLang="ja-JP" sz="3200" dirty="0" smtClean="0">
                <a:solidFill>
                  <a:srgbClr val="00B050"/>
                </a:solidFill>
              </a:rPr>
              <a:t>mu </a:t>
            </a:r>
            <a:r>
              <a:rPr lang="en-US" altLang="ja-JP" sz="3200" dirty="0">
                <a:solidFill>
                  <a:srgbClr val="00B050"/>
                </a:solidFill>
              </a:rPr>
              <a:t>= </a:t>
            </a:r>
            <a:r>
              <a:rPr lang="ja-JP" altLang="en-US" sz="3200" dirty="0">
                <a:solidFill>
                  <a:srgbClr val="00B050"/>
                </a:solidFill>
              </a:rPr>
              <a:t>rep</a:t>
            </a:r>
            <a:r>
              <a:rPr lang="ja-JP" altLang="en-US" sz="3200" dirty="0" smtClean="0">
                <a:solidFill>
                  <a:srgbClr val="00B050"/>
                </a:solidFill>
              </a:rPr>
              <a:t>(0,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length</a:t>
            </a:r>
            <a:r>
              <a:rPr lang="ja-JP" altLang="en-US" sz="3200" dirty="0">
                <a:solidFill>
                  <a:srgbClr val="00B050"/>
                </a:solidFill>
              </a:rPr>
              <a:t>(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i="1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3200" i="1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))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,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dirty="0" smtClean="0">
                <a:solidFill>
                  <a:srgbClr val="00B050"/>
                </a:solidFill>
              </a:rPr>
              <a:t>          </a:t>
            </a:r>
            <a:r>
              <a:rPr lang="ja-JP" altLang="en-US" sz="3200" dirty="0" smtClean="0">
                <a:solidFill>
                  <a:srgbClr val="00B050"/>
                </a:solidFill>
              </a:rPr>
              <a:t>Sigma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en-US" altLang="ja-JP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>
                <a:solidFill>
                  <a:srgbClr val="00B050"/>
                </a:solidFill>
              </a:rPr>
              <a:t>　</a:t>
            </a:r>
            <a:r>
              <a:rPr lang="en-US" altLang="ja-JP" sz="4267" i="1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ja-JP" sz="4267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3200" dirty="0">
                <a:solidFill>
                  <a:srgbClr val="00B050"/>
                </a:solidFill>
              </a:rPr>
              <a:t>,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tol </a:t>
            </a:r>
            <a:r>
              <a:rPr lang="ja-JP" altLang="en-US" sz="3200" dirty="0">
                <a:solidFill>
                  <a:srgbClr val="00B050"/>
                </a:solidFill>
              </a:rPr>
              <a:t>= 1e-10</a:t>
            </a:r>
            <a:r>
              <a:rPr lang="ja-JP" altLang="en-US" sz="3200" dirty="0" smtClean="0">
                <a:solidFill>
                  <a:srgbClr val="00B050"/>
                </a:solidFill>
              </a:rPr>
              <a:t>, empirical</a:t>
            </a:r>
            <a:r>
              <a:rPr lang="ja-JP" altLang="en-US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 smtClean="0">
                <a:solidFill>
                  <a:srgbClr val="00B050"/>
                </a:solidFill>
              </a:rPr>
              <a:t>T)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8" name="下カーブ矢印 17"/>
          <p:cNvSpPr/>
          <p:nvPr/>
        </p:nvSpPr>
        <p:spPr>
          <a:xfrm rot="3959049">
            <a:off x="1440318" y="1096983"/>
            <a:ext cx="2592992" cy="1683483"/>
          </a:xfrm>
          <a:prstGeom prst="curvedDownArrow">
            <a:avLst>
              <a:gd name="adj1" fmla="val 3642"/>
              <a:gd name="adj2" fmla="val 14657"/>
              <a:gd name="adj3" fmla="val 279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40" name="雲 39"/>
          <p:cNvSpPr/>
          <p:nvPr/>
        </p:nvSpPr>
        <p:spPr>
          <a:xfrm>
            <a:off x="0" y="-41962"/>
            <a:ext cx="3047979" cy="19050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556" dirty="0">
                <a:solidFill>
                  <a:schemeClr val="tx1"/>
                </a:solidFill>
              </a:rPr>
              <a:t>N</a:t>
            </a:r>
            <a:r>
              <a:rPr lang="en-US" altLang="ja-JP" sz="3556" baseline="-25000" dirty="0">
                <a:solidFill>
                  <a:schemeClr val="tx1"/>
                </a:solidFill>
              </a:rPr>
              <a:t>5</a:t>
            </a:r>
            <a:r>
              <a:rPr lang="ja-JP" altLang="en-US" sz="3556" dirty="0">
                <a:solidFill>
                  <a:schemeClr val="tx1"/>
                </a:solidFill>
              </a:rPr>
              <a:t>（</a:t>
            </a:r>
            <a:r>
              <a:rPr lang="en-US" altLang="ja-JP" sz="3556" b="1" dirty="0">
                <a:solidFill>
                  <a:schemeClr val="tx1"/>
                </a:solidFill>
              </a:rPr>
              <a:t>0</a:t>
            </a:r>
            <a:r>
              <a:rPr lang="en-US" altLang="ja-JP" sz="3556" dirty="0">
                <a:solidFill>
                  <a:schemeClr val="tx1"/>
                </a:solidFill>
              </a:rPr>
              <a:t>,Σ</a:t>
            </a:r>
            <a:r>
              <a:rPr lang="ja-JP" altLang="en-US" sz="3556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0" y="5796136"/>
            <a:ext cx="12192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20,000[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each</m:t>
                    </m:r>
                    <m: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ja-JP" dirty="0"/>
                  <a:t>] data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5082" r="-121311" b="-1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49759" y="6916077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回繰り返す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14874" y="6207067"/>
                <a:ext cx="3440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1000</m:t>
                    </m:r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ja-JP" altLang="en-US" dirty="0" smtClean="0"/>
                  <a:t>個の</a:t>
                </a:r>
                <a:r>
                  <a:rPr lang="en-US" altLang="ja-JP" dirty="0" smtClean="0"/>
                  <a:t>5</a:t>
                </a:r>
                <a:r>
                  <a:rPr lang="ja-JP" altLang="en-US" dirty="0" smtClean="0"/>
                  <a:t>次元ベクトルに対し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変数</a:t>
                </a:r>
                <a:r>
                  <a:rPr kumimoji="1" lang="en-US" altLang="ja-JP" dirty="0" err="1" smtClean="0"/>
                  <a:t>g,s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を割り振る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74" y="6207067"/>
                <a:ext cx="344036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596" t="-7547" r="-106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屈折矢印 7"/>
          <p:cNvSpPr/>
          <p:nvPr/>
        </p:nvSpPr>
        <p:spPr>
          <a:xfrm rot="5400000">
            <a:off x="555869" y="6049002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屈折矢印 35"/>
          <p:cNvSpPr/>
          <p:nvPr/>
        </p:nvSpPr>
        <p:spPr>
          <a:xfrm rot="5400000">
            <a:off x="-23196" y="6049003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>
            <a:off x="4327809" y="7013889"/>
            <a:ext cx="3866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9401025" y="620233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437233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37233" y="621162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437233" y="672488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437233" y="831815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 rot="5400000">
            <a:off x="9629054" y="7639570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9336360" y="892467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/>
          <p:cNvCxnSpPr/>
          <p:nvPr/>
        </p:nvCxnSpPr>
        <p:spPr>
          <a:xfrm>
            <a:off x="11278473" y="619777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1314681" y="620706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314681" y="6720329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314681" y="831360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11506502" y="7635015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11213808" y="892011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1280576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57932" y="7309814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lang="en-US" altLang="ja-JP" dirty="0" smtClean="0"/>
              <a:t>=1 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1</a:t>
            </a:r>
          </a:p>
          <a:p>
            <a:r>
              <a:rPr lang="en-US" altLang="ja-JP" dirty="0"/>
              <a:t>g</a:t>
            </a:r>
            <a:r>
              <a:rPr lang="en-US" altLang="ja-JP" dirty="0" smtClean="0"/>
              <a:t>=2 </a:t>
            </a:r>
            <a:r>
              <a:rPr lang="en-US" altLang="ja-JP" dirty="0"/>
              <a:t>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2</a:t>
            </a:r>
          </a:p>
          <a:p>
            <a:r>
              <a:rPr lang="en-US" altLang="ja-JP" dirty="0" smtClean="0"/>
              <a:t>s=1 : mRNA</a:t>
            </a:r>
          </a:p>
          <a:p>
            <a:r>
              <a:rPr lang="en-US" altLang="ja-JP" dirty="0" smtClean="0"/>
              <a:t>s=2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  <a:r>
              <a:rPr lang="en-US" altLang="ja-JP" dirty="0"/>
              <a:t> </a:t>
            </a:r>
            <a:r>
              <a:rPr lang="ja-JP" altLang="en-US" dirty="0" smtClean="0"/>
              <a:t>タンパク質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テキスト ボックス 139"/>
          <p:cNvSpPr txBox="1"/>
          <p:nvPr/>
        </p:nvSpPr>
        <p:spPr>
          <a:xfrm>
            <a:off x="3682940" y="6193660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0" y="7089457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0" y="6329134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91411" y="1836823"/>
            <a:ext cx="768085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 rot="5400000">
            <a:off x="115412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 rot="5400000">
            <a:off x="151416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6087121" y="1849694"/>
            <a:ext cx="800967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812138" y="1907704"/>
            <a:ext cx="6940046" cy="746480"/>
          </a:xfrm>
          <a:prstGeom prst="round2Diag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𝑆𝑖𝑚𝑁𝑜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ja-JP" altLang="en-US" sz="568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>
            <a:stCxn id="17" idx="1"/>
          </p:cNvCxnSpPr>
          <p:nvPr/>
        </p:nvCxnSpPr>
        <p:spPr>
          <a:xfrm>
            <a:off x="4282161" y="2654184"/>
            <a:ext cx="13639" cy="3503439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rot="16200000" flipV="1">
            <a:off x="8195205" y="3658749"/>
            <a:ext cx="2951093" cy="2323554"/>
          </a:xfrm>
          <a:prstGeom prst="bentConnector3">
            <a:avLst>
              <a:gd name="adj1" fmla="val 1003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391379" y="3928851"/>
            <a:ext cx="2536272" cy="1405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44" dirty="0"/>
              <a:t>以下同様に、</a:t>
            </a:r>
            <a:endParaRPr lang="en-US" altLang="ja-JP" sz="2844" dirty="0"/>
          </a:p>
          <a:p>
            <a:pPr algn="ctr"/>
            <a:r>
              <a:rPr lang="en-US" altLang="ja-JP" sz="2844" dirty="0" smtClean="0"/>
              <a:t>SimNo.500 </a:t>
            </a:r>
            <a:r>
              <a:rPr lang="ja-JP" altLang="en-US" sz="2844" dirty="0"/>
              <a:t>まで</a:t>
            </a:r>
            <a:endParaRPr lang="en-US" altLang="ja-JP" sz="2844" dirty="0"/>
          </a:p>
          <a:p>
            <a:pPr algn="ctr"/>
            <a:r>
              <a:rPr lang="ja-JP" altLang="en-US" sz="2844" dirty="0"/>
              <a:t>繰り返す。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8533" dirty="0" smtClean="0"/>
                  <a:t>系列間相関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8533" dirty="0" smtClean="0"/>
                  <a:t>の計算</a:t>
                </a:r>
                <a:endParaRPr lang="ja-JP" altLang="en-US" sz="8533" dirty="0"/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blipFill rotWithShape="0">
                <a:blip r:embed="rId6"/>
                <a:stretch>
                  <a:fillRect t="-26087" b="-3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1487488" y="1403648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3134" y="1728898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563134" y="2609781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44787" y="522007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651730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687734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50667" y="1410232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26313" y="173548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926313" y="2616365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07966" y="5226656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830313" y="1812369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30313" y="6175826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04518" y="1830750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204518" y="6194207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44672</TotalTime>
  <Words>698</Words>
  <Application>Microsoft Macintosh PowerPoint</Application>
  <PresentationFormat>ユーザー設定</PresentationFormat>
  <Paragraphs>174</Paragraphs>
  <Slides>12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Hiragino Kaku Gothic ProN</vt:lpstr>
      <vt:lpstr>ＭＳ Ｐゴシック</vt:lpstr>
      <vt:lpstr>Times New Roman</vt:lpstr>
      <vt:lpstr>新細明體</vt:lpstr>
      <vt:lpstr>Arial</vt:lpstr>
      <vt:lpstr>Office テーマ</vt:lpstr>
      <vt:lpstr>Permutation test の検証 2016.08.15</vt:lpstr>
      <vt:lpstr>系列内相関（時点間相関）と 系列間相関（mRNA・タンパク間）</vt:lpstr>
      <vt:lpstr>服部先生のご指摘</vt:lpstr>
      <vt:lpstr>方針（simulation data）</vt:lpstr>
      <vt:lpstr>Simulation data の生成について</vt:lpstr>
      <vt:lpstr>シミュレーションデータの例</vt:lpstr>
      <vt:lpstr>方針（時点間相関の影響評価）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結論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 の検証</dc:title>
  <dc:creator>IBERICA　森本</dc:creator>
  <cp:lastModifiedBy>森本心平</cp:lastModifiedBy>
  <cp:revision>410</cp:revision>
  <cp:lastPrinted>2016-06-30T00:10:28Z</cp:lastPrinted>
  <dcterms:created xsi:type="dcterms:W3CDTF">2016-03-14T02:18:59Z</dcterms:created>
  <dcterms:modified xsi:type="dcterms:W3CDTF">2016-08-21T02:12:06Z</dcterms:modified>
</cp:coreProperties>
</file>