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00" r:id="rId1"/>
  </p:sldMasterIdLst>
  <p:notesMasterIdLst>
    <p:notesMasterId r:id="rId16"/>
  </p:notesMasterIdLst>
  <p:sldIdLst>
    <p:sldId id="256" r:id="rId2"/>
    <p:sldId id="258" r:id="rId3"/>
    <p:sldId id="267" r:id="rId4"/>
    <p:sldId id="257" r:id="rId5"/>
    <p:sldId id="260" r:id="rId6"/>
    <p:sldId id="259" r:id="rId7"/>
    <p:sldId id="261" r:id="rId8"/>
    <p:sldId id="263" r:id="rId9"/>
    <p:sldId id="262" r:id="rId10"/>
    <p:sldId id="264" r:id="rId11"/>
    <p:sldId id="265" r:id="rId12"/>
    <p:sldId id="266"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65" autoAdjust="0"/>
    <p:restoredTop sz="92818" autoAdjust="0"/>
  </p:normalViewPr>
  <p:slideViewPr>
    <p:cSldViewPr snapToGrid="0">
      <p:cViewPr>
        <p:scale>
          <a:sx n="66" d="100"/>
          <a:sy n="66" d="100"/>
        </p:scale>
        <p:origin x="82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21E6A-0670-44D8-9288-01721958E05B}" type="datetimeFigureOut">
              <a:rPr lang="fr-FR" smtClean="0"/>
              <a:t>25/05/2018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5524C-AA59-4AA4-B90C-4A1D6F4D1C3D}" type="slidenum">
              <a:rPr lang="fr-FR" smtClean="0"/>
              <a:t>‹N°›</a:t>
            </a:fld>
            <a:endParaRPr lang="fr-FR"/>
          </a:p>
        </p:txBody>
      </p:sp>
    </p:spTree>
    <p:extLst>
      <p:ext uri="{BB962C8B-B14F-4D97-AF65-F5344CB8AC3E}">
        <p14:creationId xmlns:p14="http://schemas.microsoft.com/office/powerpoint/2010/main" val="2752025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mn-lt"/>
                <a:ea typeface="+mn-ea"/>
                <a:cs typeface="+mn-cs"/>
              </a:rPr>
              <a:t>Une architecture monolithique est le modèle unifié traditionnel, composé en une seule pièce pour la conception d'un logiciel. Le logiciel monolithique est conçu pour être autonome, les composants du programme sont interconnectés et interdépendants. C’est une architecture étroitement couplée, chaque composant et ses composants associés doivent être présents pour que le code soit exécuté ou compilé.</a:t>
            </a:r>
          </a:p>
          <a:p>
            <a:endParaRPr lang="fr-FR" sz="1200" kern="1200" dirty="0">
              <a:solidFill>
                <a:schemeClr val="tx1"/>
              </a:solidFill>
              <a:effectLst/>
              <a:latin typeface="+mn-lt"/>
              <a:ea typeface="+mn-ea"/>
              <a:cs typeface="+mn-cs"/>
            </a:endParaRPr>
          </a:p>
          <a:p>
            <a:endParaRPr lang="fr-FR" sz="1200" kern="1200" dirty="0">
              <a:solidFill>
                <a:schemeClr val="tx1"/>
              </a:solidFill>
              <a:effectLst/>
              <a:latin typeface="+mn-lt"/>
              <a:ea typeface="+mn-ea"/>
              <a:cs typeface="+mn-cs"/>
            </a:endParaRPr>
          </a:p>
          <a:p>
            <a:endParaRPr lang="fr-FR" sz="1200" kern="1200" dirty="0">
              <a:solidFill>
                <a:schemeClr val="tx1"/>
              </a:solidFill>
              <a:effectLst/>
              <a:latin typeface="+mn-lt"/>
              <a:ea typeface="+mn-ea"/>
              <a:cs typeface="+mn-cs"/>
            </a:endParaRPr>
          </a:p>
          <a:p>
            <a:endParaRPr lang="fr-FR" sz="1200" kern="1200" dirty="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D2F5524C-AA59-4AA4-B90C-4A1D6F4D1C3D}" type="slidenum">
              <a:rPr lang="fr-FR" smtClean="0"/>
              <a:t>4</a:t>
            </a:fld>
            <a:endParaRPr lang="fr-FR"/>
          </a:p>
        </p:txBody>
      </p:sp>
    </p:spTree>
    <p:extLst>
      <p:ext uri="{BB962C8B-B14F-4D97-AF65-F5344CB8AC3E}">
        <p14:creationId xmlns:p14="http://schemas.microsoft.com/office/powerpoint/2010/main" val="2784605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mn-lt"/>
                <a:ea typeface="+mn-ea"/>
                <a:cs typeface="+mn-cs"/>
              </a:rPr>
              <a:t>Les applications monolithiques sont réalisées dans une seule technologie alors qu’il est intéressant d’exploiter les capacités de différents langages pour des buts spécifiques. Cela a pour effet pervers de rendre une application dépendante à une technologie et à ses compatibilités. Une modification apportée au sein d’un élément peut créer des changements imprévus au sein d’autres éléments. De plus, si n'importe quel composant de programme doit être mis à jour, l'application entière doit être réécrite, alors que dans une application modulaire, n'importe quel module séparé (tel qu'un microservice) peut être changé sans affecter d'autres parties du programme. </a:t>
            </a:r>
          </a:p>
          <a:p>
            <a:endParaRPr lang="fr-FR" dirty="0"/>
          </a:p>
        </p:txBody>
      </p:sp>
      <p:sp>
        <p:nvSpPr>
          <p:cNvPr id="4" name="Espace réservé du numéro de diapositive 3"/>
          <p:cNvSpPr>
            <a:spLocks noGrp="1"/>
          </p:cNvSpPr>
          <p:nvPr>
            <p:ph type="sldNum" sz="quarter" idx="10"/>
          </p:nvPr>
        </p:nvSpPr>
        <p:spPr/>
        <p:txBody>
          <a:bodyPr/>
          <a:lstStyle/>
          <a:p>
            <a:fld id="{D2F5524C-AA59-4AA4-B90C-4A1D6F4D1C3D}" type="slidenum">
              <a:rPr lang="fr-FR" smtClean="0"/>
              <a:t>5</a:t>
            </a:fld>
            <a:endParaRPr lang="fr-FR"/>
          </a:p>
        </p:txBody>
      </p:sp>
    </p:spTree>
    <p:extLst>
      <p:ext uri="{BB962C8B-B14F-4D97-AF65-F5344CB8AC3E}">
        <p14:creationId xmlns:p14="http://schemas.microsoft.com/office/powerpoint/2010/main" val="2972950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mn-lt"/>
                <a:ea typeface="+mn-ea"/>
                <a:cs typeface="+mn-cs"/>
              </a:rPr>
              <a:t>Cependant, dans de nombreux cas d'utilisation, les architectures monolithiques présentent des avantages non négligeables et durables que nous ne pouvons pas simplement négliger parce qu'elles n'adhèrent pas à un modèle moderne. Les architectures microservices peuvent introduire une complexité significative qui n'est pas toujours nécessaire.</a:t>
            </a:r>
          </a:p>
          <a:p>
            <a:r>
              <a:rPr lang="fr-FR" sz="1200" kern="1200" dirty="0">
                <a:solidFill>
                  <a:schemeClr val="tx1"/>
                </a:solidFill>
                <a:effectLst/>
                <a:latin typeface="+mn-lt"/>
                <a:ea typeface="+mn-ea"/>
                <a:cs typeface="+mn-cs"/>
              </a:rPr>
              <a:t>Les programmes monolithiques ont généralement un meilleur débit et de meilleures performances pour les applications qui ne sont pas destinées à devenir trop grandes car ils n’ont pas à envoyer plusieurs appels d’API à plusieurs microservices différents</a:t>
            </a:r>
            <a:endParaRPr lang="fr-FR" dirty="0"/>
          </a:p>
        </p:txBody>
      </p:sp>
      <p:sp>
        <p:nvSpPr>
          <p:cNvPr id="4" name="Espace réservé du numéro de diapositive 3"/>
          <p:cNvSpPr>
            <a:spLocks noGrp="1"/>
          </p:cNvSpPr>
          <p:nvPr>
            <p:ph type="sldNum" sz="quarter" idx="10"/>
          </p:nvPr>
        </p:nvSpPr>
        <p:spPr/>
        <p:txBody>
          <a:bodyPr/>
          <a:lstStyle/>
          <a:p>
            <a:fld id="{D2F5524C-AA59-4AA4-B90C-4A1D6F4D1C3D}" type="slidenum">
              <a:rPr lang="fr-FR" smtClean="0"/>
              <a:t>6</a:t>
            </a:fld>
            <a:endParaRPr lang="fr-FR"/>
          </a:p>
        </p:txBody>
      </p:sp>
    </p:spTree>
    <p:extLst>
      <p:ext uri="{BB962C8B-B14F-4D97-AF65-F5344CB8AC3E}">
        <p14:creationId xmlns:p14="http://schemas.microsoft.com/office/powerpoint/2010/main" val="28805940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mn-lt"/>
                <a:ea typeface="+mn-ea"/>
                <a:cs typeface="+mn-cs"/>
              </a:rPr>
              <a:t>SOA (Service </a:t>
            </a:r>
            <a:r>
              <a:rPr lang="fr-FR" sz="1200" kern="1200" dirty="0" err="1">
                <a:solidFill>
                  <a:schemeClr val="tx1"/>
                </a:solidFill>
                <a:effectLst/>
                <a:latin typeface="+mn-lt"/>
                <a:ea typeface="+mn-ea"/>
                <a:cs typeface="+mn-cs"/>
              </a:rPr>
              <a:t>Oriented</a:t>
            </a:r>
            <a:r>
              <a:rPr lang="fr-FR" sz="1200" kern="1200" dirty="0">
                <a:solidFill>
                  <a:schemeClr val="tx1"/>
                </a:solidFill>
                <a:effectLst/>
                <a:latin typeface="+mn-lt"/>
                <a:ea typeface="+mn-ea"/>
                <a:cs typeface="+mn-cs"/>
              </a:rPr>
              <a:t> Architecture) pour Architecture Orientée Service est apparue dans les années 2003/2004. C’est une architecture logicielle qui s’appuie sur différents services simples. Elle permet de subdiviser une fonctionnalité en un ensemble de fonctions concrètes et basiques, nommé service. Cette architecture est plus qu’une nouvelle technologie car elle intègre plusieurs pratiques dans un cadre structuré.</a:t>
            </a:r>
          </a:p>
          <a:p>
            <a:r>
              <a:rPr lang="fr-FR" sz="1200" kern="1200" dirty="0">
                <a:solidFill>
                  <a:schemeClr val="tx1"/>
                </a:solidFill>
                <a:effectLst/>
                <a:latin typeface="+mn-lt"/>
                <a:ea typeface="+mn-ea"/>
                <a:cs typeface="+mn-cs"/>
              </a:rPr>
              <a:t>Les architecture orienté services permettent de mettre en œuvre, d’implémenter et d’exécuter des fonctionnalités métier et non métier.</a:t>
            </a:r>
          </a:p>
          <a:p>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On dit souvent que "SOA fournit l'agilité d'entreprise", il n’y a pas de remise en cause de l’existant lors d’évolutions technologiques. Les entreprises devant s’adapter en permanence et être de plus en plus réactives, SOA permet de développer de nouvelles fonctions rapidement et de répondre aux besoins changeants de l’entreprise et des clients. C’est l’activité qui doit piloter la technologie et non l’inverse.</a:t>
            </a:r>
          </a:p>
          <a:p>
            <a:endParaRPr lang="fr-FR" dirty="0"/>
          </a:p>
        </p:txBody>
      </p:sp>
      <p:sp>
        <p:nvSpPr>
          <p:cNvPr id="4" name="Espace réservé du numéro de diapositive 3"/>
          <p:cNvSpPr>
            <a:spLocks noGrp="1"/>
          </p:cNvSpPr>
          <p:nvPr>
            <p:ph type="sldNum" sz="quarter" idx="10"/>
          </p:nvPr>
        </p:nvSpPr>
        <p:spPr/>
        <p:txBody>
          <a:bodyPr/>
          <a:lstStyle/>
          <a:p>
            <a:fld id="{D2F5524C-AA59-4AA4-B90C-4A1D6F4D1C3D}" type="slidenum">
              <a:rPr lang="fr-FR" smtClean="0"/>
              <a:t>7</a:t>
            </a:fld>
            <a:endParaRPr lang="fr-FR"/>
          </a:p>
        </p:txBody>
      </p:sp>
    </p:spTree>
    <p:extLst>
      <p:ext uri="{BB962C8B-B14F-4D97-AF65-F5344CB8AC3E}">
        <p14:creationId xmlns:p14="http://schemas.microsoft.com/office/powerpoint/2010/main" val="2644584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lvl="0"/>
            <a:r>
              <a:rPr lang="fr-FR" sz="1200" kern="1200" dirty="0">
                <a:solidFill>
                  <a:schemeClr val="tx1"/>
                </a:solidFill>
                <a:effectLst/>
                <a:latin typeface="+mn-lt"/>
                <a:ea typeface="+mn-ea"/>
                <a:cs typeface="+mn-cs"/>
              </a:rPr>
              <a:t>Couplage faible entre les services, l’indépendance par rapport aux aspects technologiques et la mise à l’échelle. La propriété de couplage faible implique qu’un service n’appelle pas directement un autre service.</a:t>
            </a:r>
          </a:p>
          <a:p>
            <a:r>
              <a:rPr lang="fr-FR" sz="1200" kern="1200" dirty="0">
                <a:solidFill>
                  <a:schemeClr val="tx1"/>
                </a:solidFill>
                <a:effectLst/>
                <a:latin typeface="+mn-lt"/>
                <a:ea typeface="+mn-ea"/>
                <a:cs typeface="+mn-cs"/>
              </a:rPr>
              <a:t> </a:t>
            </a:r>
          </a:p>
          <a:p>
            <a:pPr lvl="0"/>
            <a:r>
              <a:rPr lang="fr-FR" sz="1200" kern="1200" dirty="0">
                <a:solidFill>
                  <a:schemeClr val="tx1"/>
                </a:solidFill>
                <a:effectLst/>
                <a:latin typeface="+mn-lt"/>
                <a:ea typeface="+mn-ea"/>
                <a:cs typeface="+mn-cs"/>
              </a:rPr>
              <a:t>Flexibilité : SOA vous donne la possibilité d'écrire divers composants de votre architecture dans la langue et la plate-forme de votre choix. Cela signifie que vous pouvez écrire le côté client dans un langage plus dynamique et productif comme Python / Ruby / Javascript et écrire les composants critiques dans les langages de bas niveau comme Java ou C.</a:t>
            </a:r>
          </a:p>
          <a:p>
            <a:pPr lvl="0"/>
            <a:endParaRPr lang="fr-FR" sz="12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Test et débogage plus faciles : en isolant vos composants dans différents services, il est facile de les tester et de les déboguer individuellement. De nombreuses organisations ont des équipes distinctes pour développer, tester et entretenir ces composants.</a:t>
            </a:r>
          </a:p>
          <a:p>
            <a:pPr lvl="0"/>
            <a:endParaRPr lang="fr-FR" sz="12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Evolutivité : Cela va de pair avec la flexibilité. Le fait de disposer de composants séparés simplifie considérablement l'évolution de votre architecture. Vous pouvez également mettre à l'échelle un composant particulier et le tester de manière isolée, sans affecter les autres. </a:t>
            </a:r>
          </a:p>
          <a:p>
            <a:pPr lvl="0"/>
            <a:endParaRPr lang="fr-FR" sz="12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Réutilisation : Puisque divers composants sont construits séparément, il devient beaucoup plus facile de les réutiliser plus tard. </a:t>
            </a:r>
          </a:p>
          <a:p>
            <a:endParaRPr lang="fr-FR" dirty="0"/>
          </a:p>
        </p:txBody>
      </p:sp>
      <p:sp>
        <p:nvSpPr>
          <p:cNvPr id="4" name="Espace réservé du numéro de diapositive 3"/>
          <p:cNvSpPr>
            <a:spLocks noGrp="1"/>
          </p:cNvSpPr>
          <p:nvPr>
            <p:ph type="sldNum" sz="quarter" idx="10"/>
          </p:nvPr>
        </p:nvSpPr>
        <p:spPr/>
        <p:txBody>
          <a:bodyPr/>
          <a:lstStyle/>
          <a:p>
            <a:fld id="{D2F5524C-AA59-4AA4-B90C-4A1D6F4D1C3D}" type="slidenum">
              <a:rPr lang="fr-FR" smtClean="0"/>
              <a:t>8</a:t>
            </a:fld>
            <a:endParaRPr lang="fr-FR"/>
          </a:p>
        </p:txBody>
      </p:sp>
    </p:spTree>
    <p:extLst>
      <p:ext uri="{BB962C8B-B14F-4D97-AF65-F5344CB8AC3E}">
        <p14:creationId xmlns:p14="http://schemas.microsoft.com/office/powerpoint/2010/main" val="3899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Difficulté d’effectuer la gestion des priorités et avec des performances faibles : les SOA ont une performance réduite pour les traitements simples, car ils sont constitués de couches métier supplémentaire.</a:t>
            </a:r>
          </a:p>
          <a:p>
            <a:endParaRPr lang="fr-FR" dirty="0"/>
          </a:p>
        </p:txBody>
      </p:sp>
      <p:sp>
        <p:nvSpPr>
          <p:cNvPr id="4" name="Espace réservé du numéro de diapositive 3"/>
          <p:cNvSpPr>
            <a:spLocks noGrp="1"/>
          </p:cNvSpPr>
          <p:nvPr>
            <p:ph type="sldNum" sz="quarter" idx="10"/>
          </p:nvPr>
        </p:nvSpPr>
        <p:spPr/>
        <p:txBody>
          <a:bodyPr/>
          <a:lstStyle/>
          <a:p>
            <a:fld id="{D2F5524C-AA59-4AA4-B90C-4A1D6F4D1C3D}" type="slidenum">
              <a:rPr lang="fr-FR" smtClean="0"/>
              <a:t>9</a:t>
            </a:fld>
            <a:endParaRPr lang="fr-FR"/>
          </a:p>
        </p:txBody>
      </p:sp>
    </p:spTree>
    <p:extLst>
      <p:ext uri="{BB962C8B-B14F-4D97-AF65-F5344CB8AC3E}">
        <p14:creationId xmlns:p14="http://schemas.microsoft.com/office/powerpoint/2010/main" val="2543208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D2F5524C-AA59-4AA4-B90C-4A1D6F4D1C3D}" type="slidenum">
              <a:rPr lang="fr-FR" smtClean="0"/>
              <a:t>10</a:t>
            </a:fld>
            <a:endParaRPr lang="fr-FR"/>
          </a:p>
        </p:txBody>
      </p:sp>
    </p:spTree>
    <p:extLst>
      <p:ext uri="{BB962C8B-B14F-4D97-AF65-F5344CB8AC3E}">
        <p14:creationId xmlns:p14="http://schemas.microsoft.com/office/powerpoint/2010/main" val="2210187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Communication SOA: </a:t>
            </a:r>
            <a:r>
              <a:rPr lang="fr-FR" sz="1200" kern="1200" dirty="0">
                <a:solidFill>
                  <a:schemeClr val="tx1"/>
                </a:solidFill>
                <a:effectLst/>
                <a:latin typeface="+mn-lt"/>
                <a:ea typeface="+mn-ea"/>
                <a:cs typeface="+mn-cs"/>
              </a:rPr>
              <a:t>Comme chaque service communique via l'ESB, si l'un des services ralentit, il risque d'encombrer l'ESB avec des demandes pour ce service.</a:t>
            </a:r>
          </a:p>
          <a:p>
            <a:r>
              <a:rPr lang="fr-FR" sz="1200" kern="1200" dirty="0">
                <a:solidFill>
                  <a:schemeClr val="tx1"/>
                </a:solidFill>
                <a:effectLst/>
                <a:latin typeface="+mn-lt"/>
                <a:ea typeface="+mn-ea"/>
                <a:cs typeface="+mn-cs"/>
              </a:rPr>
              <a:t>Communication MSA: Si un microservice a une erreur de mémoire, seul ce microservice sera affecté. Tous les autres microservices continueront à traiter les demandes régulièrement.</a:t>
            </a:r>
          </a:p>
          <a:p>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Protocole de message: SOA Recommandé si vous voulez intégrer plusieurs systèmes utilisant des protocoles différents dans un environnement hétérogène.</a:t>
            </a:r>
          </a:p>
          <a:p>
            <a:r>
              <a:rPr lang="fr-FR" sz="1200" kern="1200" dirty="0">
                <a:solidFill>
                  <a:schemeClr val="tx1"/>
                </a:solidFill>
                <a:effectLst/>
                <a:latin typeface="+mn-lt"/>
                <a:ea typeface="+mn-ea"/>
                <a:cs typeface="+mn-cs"/>
              </a:rPr>
              <a:t>Protocole de message: MSA Recommandé si tous vos services sont accessibles via le même protocole d'accès à distance</a:t>
            </a:r>
            <a:r>
              <a:rPr lang="fr-FR" dirty="0">
                <a:effectLst/>
              </a:rPr>
              <a:t>.</a:t>
            </a:r>
            <a:endParaRPr lang="fr-FR" sz="1200" kern="1200" dirty="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D2F5524C-AA59-4AA4-B90C-4A1D6F4D1C3D}" type="slidenum">
              <a:rPr lang="fr-FR" smtClean="0"/>
              <a:t>13</a:t>
            </a:fld>
            <a:endParaRPr lang="fr-FR"/>
          </a:p>
        </p:txBody>
      </p:sp>
    </p:spTree>
    <p:extLst>
      <p:ext uri="{BB962C8B-B14F-4D97-AF65-F5344CB8AC3E}">
        <p14:creationId xmlns:p14="http://schemas.microsoft.com/office/powerpoint/2010/main" val="22481781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D2F5524C-AA59-4AA4-B90C-4A1D6F4D1C3D}" type="slidenum">
              <a:rPr lang="fr-FR" smtClean="0"/>
              <a:t>14</a:t>
            </a:fld>
            <a:endParaRPr lang="fr-FR"/>
          </a:p>
        </p:txBody>
      </p:sp>
    </p:spTree>
    <p:extLst>
      <p:ext uri="{BB962C8B-B14F-4D97-AF65-F5344CB8AC3E}">
        <p14:creationId xmlns:p14="http://schemas.microsoft.com/office/powerpoint/2010/main" val="3364695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fr-FR"/>
              <a:t>Modifiez le style du titre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C35BB1C6-BF8F-4481-8AB2-603A1C8A906A}" type="datetimeFigureOut">
              <a:rPr lang="en-US" smtClean="0"/>
              <a:t>5/25/2018</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92658210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C35BB1C6-BF8F-4481-8AB2-603A1C8A906A}" type="datetimeFigureOut">
              <a:rPr lang="en-US" smtClean="0"/>
              <a:t>5/25/2018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194776144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C35BB1C6-BF8F-4481-8AB2-603A1C8A906A}" type="datetimeFigureOut">
              <a:rPr lang="en-US" smtClean="0"/>
              <a:t>5/25/2018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404577760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C35BB1C6-BF8F-4481-8AB2-603A1C8A906A}" type="datetimeFigureOut">
              <a:rPr lang="en-US" smtClean="0"/>
              <a:t>5/25/2018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403266383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C35BB1C6-BF8F-4481-8AB2-603A1C8A906A}" type="datetimeFigureOut">
              <a:rPr lang="en-US" smtClean="0"/>
              <a:t>5/25/2018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99265180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fr-FR"/>
              <a:t>Modifier les styles du texte du masque</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C35BB1C6-BF8F-4481-8AB2-603A1C8A906A}" type="datetimeFigureOut">
              <a:rPr lang="en-US" smtClean="0"/>
              <a:t>5/25/2018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254426882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fr-FR"/>
              <a:t>Modifier les styles du texte du masque</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C35BB1C6-BF8F-4481-8AB2-603A1C8A906A}" type="datetimeFigureOut">
              <a:rPr lang="en-US" smtClean="0"/>
              <a:t>5/25/2018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415956247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35BB1C6-BF8F-4481-8AB2-603A1C8A906A}" type="datetimeFigureOut">
              <a:rPr lang="en-US" smtClean="0"/>
              <a:t>5/25/2018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213267346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35BB1C6-BF8F-4481-8AB2-603A1C8A906A}" type="datetimeFigureOut">
              <a:rPr lang="en-US" smtClean="0"/>
              <a:t>5/25/2018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2427125241"/>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35BB1C6-BF8F-4481-8AB2-603A1C8A906A}" type="datetimeFigureOut">
              <a:rPr lang="en-US" smtClean="0"/>
              <a:t>5/25/2018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147077993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35BB1C6-BF8F-4481-8AB2-603A1C8A906A}" type="datetimeFigureOut">
              <a:rPr lang="en-US" smtClean="0"/>
              <a:t>5/25/2018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201511543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C35BB1C6-BF8F-4481-8AB2-603A1C8A906A}" type="datetimeFigureOut">
              <a:rPr lang="en-US" smtClean="0"/>
              <a:t>5/25/2018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34727690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fr-FR"/>
              <a:t>Modifiez le style du titre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C35BB1C6-BF8F-4481-8AB2-603A1C8A906A}" type="datetimeFigureOut">
              <a:rPr lang="en-US" smtClean="0"/>
              <a:t>5/25/2018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382023158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C35BB1C6-BF8F-4481-8AB2-603A1C8A906A}" type="datetimeFigureOut">
              <a:rPr lang="en-US" smtClean="0"/>
              <a:t>5/25/2018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403530950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C35BB1C6-BF8F-4481-8AB2-603A1C8A906A}" type="datetimeFigureOut">
              <a:rPr lang="en-US" smtClean="0"/>
              <a:t>5/25/2018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169278807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5BB1C6-BF8F-4481-8AB2-603A1C8A906A}" type="datetimeFigureOut">
              <a:rPr lang="en-US" smtClean="0"/>
              <a:t>5/25/2018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105260104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fr-FR"/>
              <a:t>Modifiez le style du titre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C35BB1C6-BF8F-4481-8AB2-603A1C8A906A}" type="datetimeFigureOut">
              <a:rPr lang="en-US" smtClean="0"/>
              <a:t>5/25/2018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127044692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C35BB1C6-BF8F-4481-8AB2-603A1C8A906A}" type="datetimeFigureOut">
              <a:rPr lang="en-US" smtClean="0"/>
              <a:t>5/25/2018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397325216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35BB1C6-BF8F-4481-8AB2-603A1C8A906A}" type="datetimeFigureOut">
              <a:rPr lang="en-US" smtClean="0"/>
              <a:t>5/25/2018</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3734170560"/>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 id="2147483812" r:id="rId12"/>
    <p:sldLayoutId id="2147483813" r:id="rId13"/>
    <p:sldLayoutId id="2147483814" r:id="rId14"/>
    <p:sldLayoutId id="2147483815" r:id="rId15"/>
    <p:sldLayoutId id="2147483816" r:id="rId16"/>
    <p:sldLayoutId id="2147483817" r:id="rId17"/>
    <p:sldLayoutId id="2147483818" r:id="rId18"/>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A3793-EB5C-4656-8A56-E828CB81022C}"/>
              </a:ext>
            </a:extLst>
          </p:cNvPr>
          <p:cNvSpPr>
            <a:spLocks noGrp="1"/>
          </p:cNvSpPr>
          <p:nvPr>
            <p:ph type="ctrTitle"/>
          </p:nvPr>
        </p:nvSpPr>
        <p:spPr>
          <a:xfrm rot="21153854">
            <a:off x="1795989" y="2536127"/>
            <a:ext cx="9792717" cy="1126387"/>
          </a:xfrm>
        </p:spPr>
        <p:txBody>
          <a:bodyPr/>
          <a:lstStyle/>
          <a:p>
            <a:r>
              <a:rPr lang="fr-FR" dirty="0"/>
              <a:t>Architectures Applicatives</a:t>
            </a:r>
          </a:p>
        </p:txBody>
      </p:sp>
      <p:sp>
        <p:nvSpPr>
          <p:cNvPr id="3" name="ZoneTexte 2">
            <a:extLst>
              <a:ext uri="{FF2B5EF4-FFF2-40B4-BE49-F238E27FC236}">
                <a16:creationId xmlns:a16="http://schemas.microsoft.com/office/drawing/2014/main" id="{983CA6DE-3207-4FFC-87EC-99153CF6AC33}"/>
              </a:ext>
            </a:extLst>
          </p:cNvPr>
          <p:cNvSpPr txBox="1"/>
          <p:nvPr/>
        </p:nvSpPr>
        <p:spPr>
          <a:xfrm>
            <a:off x="10180320" y="4114800"/>
            <a:ext cx="1813560" cy="2862322"/>
          </a:xfrm>
          <a:prstGeom prst="rect">
            <a:avLst/>
          </a:prstGeom>
          <a:noFill/>
        </p:spPr>
        <p:txBody>
          <a:bodyPr wrap="square" rtlCol="0">
            <a:spAutoFit/>
          </a:bodyPr>
          <a:lstStyle/>
          <a:p>
            <a:endParaRPr lang="fr-FR" dirty="0"/>
          </a:p>
          <a:p>
            <a:endParaRPr lang="fr-FR" dirty="0"/>
          </a:p>
          <a:p>
            <a:endParaRPr lang="fr-FR" dirty="0"/>
          </a:p>
          <a:p>
            <a:endParaRPr lang="fr-FR" dirty="0"/>
          </a:p>
          <a:p>
            <a:endParaRPr lang="fr-FR" dirty="0"/>
          </a:p>
          <a:p>
            <a:endParaRPr lang="fr-FR" dirty="0"/>
          </a:p>
          <a:p>
            <a:r>
              <a:rPr lang="fr-FR" dirty="0"/>
              <a:t>Bassem RAIS</a:t>
            </a:r>
          </a:p>
          <a:p>
            <a:r>
              <a:rPr lang="fr-FR" dirty="0"/>
              <a:t>Mathieu Melet</a:t>
            </a:r>
          </a:p>
          <a:p>
            <a:r>
              <a:rPr lang="fr-FR" dirty="0"/>
              <a:t>2017 - 2018</a:t>
            </a:r>
          </a:p>
          <a:p>
            <a:endParaRPr lang="fr-FR" dirty="0"/>
          </a:p>
        </p:txBody>
      </p:sp>
      <p:pic>
        <p:nvPicPr>
          <p:cNvPr id="1028" name="Picture 4" descr="RÃ©sultat de recherche d'images pour &quot;sciences u lyon&quot;">
            <a:extLst>
              <a:ext uri="{FF2B5EF4-FFF2-40B4-BE49-F238E27FC236}">
                <a16:creationId xmlns:a16="http://schemas.microsoft.com/office/drawing/2014/main" id="{AC686888-2ADA-432C-9990-885B414299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 y="6027809"/>
            <a:ext cx="2319793" cy="706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3027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2C3B2-921F-45C9-8E60-B13D7C912B1A}"/>
              </a:ext>
            </a:extLst>
          </p:cNvPr>
          <p:cNvSpPr>
            <a:spLocks noGrp="1"/>
          </p:cNvSpPr>
          <p:nvPr>
            <p:ph type="title"/>
          </p:nvPr>
        </p:nvSpPr>
        <p:spPr/>
        <p:txBody>
          <a:bodyPr>
            <a:normAutofit/>
          </a:bodyPr>
          <a:lstStyle/>
          <a:p>
            <a:pPr algn="ctr"/>
            <a:r>
              <a:rPr lang="fr-FR" sz="4200" dirty="0"/>
              <a:t>Microservices</a:t>
            </a:r>
          </a:p>
        </p:txBody>
      </p:sp>
      <p:sp>
        <p:nvSpPr>
          <p:cNvPr id="4" name="TextBox 3">
            <a:extLst>
              <a:ext uri="{FF2B5EF4-FFF2-40B4-BE49-F238E27FC236}">
                <a16:creationId xmlns:a16="http://schemas.microsoft.com/office/drawing/2014/main" id="{5EEEBE18-3939-4BF5-B93D-12092338C65C}"/>
              </a:ext>
            </a:extLst>
          </p:cNvPr>
          <p:cNvSpPr txBox="1"/>
          <p:nvPr/>
        </p:nvSpPr>
        <p:spPr>
          <a:xfrm>
            <a:off x="1696699" y="2572466"/>
            <a:ext cx="10150528" cy="4108817"/>
          </a:xfrm>
          <a:prstGeom prst="rect">
            <a:avLst/>
          </a:prstGeom>
          <a:noFill/>
        </p:spPr>
        <p:txBody>
          <a:bodyPr wrap="square" rtlCol="0">
            <a:spAutoFit/>
          </a:bodyPr>
          <a:lstStyle/>
          <a:p>
            <a:pPr algn="ctr"/>
            <a:r>
              <a:rPr lang="fr-FR" sz="2600" dirty="0"/>
              <a:t>Une évolution des SOA ?</a:t>
            </a:r>
          </a:p>
          <a:p>
            <a:pPr algn="ctr"/>
            <a:endParaRPr lang="fr-FR" dirty="0"/>
          </a:p>
          <a:p>
            <a:pPr marL="285750" indent="-285750">
              <a:spcBef>
                <a:spcPct val="20000"/>
              </a:spcBef>
              <a:spcAft>
                <a:spcPts val="600"/>
              </a:spcAft>
              <a:buClr>
                <a:schemeClr val="accent1">
                  <a:lumMod val="75000"/>
                </a:schemeClr>
              </a:buClr>
              <a:buSzPct val="145000"/>
              <a:buFont typeface="Arial"/>
              <a:buChar char="•"/>
            </a:pPr>
            <a:r>
              <a:rPr lang="fr-FR" sz="2600" dirty="0"/>
              <a:t>Concentré sur une seule fonctionnalité </a:t>
            </a:r>
          </a:p>
          <a:p>
            <a:pPr>
              <a:spcBef>
                <a:spcPct val="20000"/>
              </a:spcBef>
              <a:spcAft>
                <a:spcPts val="600"/>
              </a:spcAft>
              <a:buClr>
                <a:schemeClr val="accent1">
                  <a:lumMod val="75000"/>
                </a:schemeClr>
              </a:buClr>
              <a:buSzPct val="145000"/>
            </a:pPr>
            <a:endParaRPr lang="fr-FR" sz="2600" dirty="0"/>
          </a:p>
          <a:p>
            <a:pPr marL="285750" indent="-285750">
              <a:spcBef>
                <a:spcPct val="20000"/>
              </a:spcBef>
              <a:spcAft>
                <a:spcPts val="600"/>
              </a:spcAft>
              <a:buClr>
                <a:schemeClr val="accent1">
                  <a:lumMod val="75000"/>
                </a:schemeClr>
              </a:buClr>
              <a:buSzPct val="145000"/>
              <a:buFont typeface="Arial"/>
              <a:buChar char="•"/>
            </a:pPr>
            <a:r>
              <a:rPr lang="fr-FR" sz="2600" dirty="0"/>
              <a:t>Déploiements individuels des microservices </a:t>
            </a:r>
          </a:p>
          <a:p>
            <a:pPr marL="285750" indent="-285750">
              <a:spcBef>
                <a:spcPct val="20000"/>
              </a:spcBef>
              <a:spcAft>
                <a:spcPts val="600"/>
              </a:spcAft>
              <a:buClr>
                <a:schemeClr val="accent1">
                  <a:lumMod val="75000"/>
                </a:schemeClr>
              </a:buClr>
              <a:buSzPct val="145000"/>
              <a:buFont typeface="Arial"/>
              <a:buChar char="•"/>
            </a:pPr>
            <a:endParaRPr lang="fr-FR" sz="2600" dirty="0"/>
          </a:p>
          <a:p>
            <a:pPr marL="285750" indent="-285750">
              <a:spcBef>
                <a:spcPct val="20000"/>
              </a:spcBef>
              <a:spcAft>
                <a:spcPts val="600"/>
              </a:spcAft>
              <a:buClr>
                <a:schemeClr val="accent1">
                  <a:lumMod val="75000"/>
                </a:schemeClr>
              </a:buClr>
              <a:buSzPct val="145000"/>
              <a:buFont typeface="Arial"/>
              <a:buChar char="•"/>
            </a:pPr>
            <a:r>
              <a:rPr lang="fr-FR" sz="2600" dirty="0"/>
              <a:t>Constitution d’un ou plusieurs processus </a:t>
            </a:r>
          </a:p>
          <a:p>
            <a:endParaRPr lang="fr-FR" dirty="0"/>
          </a:p>
          <a:p>
            <a:endParaRPr lang="fr-FR" dirty="0"/>
          </a:p>
        </p:txBody>
      </p:sp>
      <p:pic>
        <p:nvPicPr>
          <p:cNvPr id="5" name="Picture 4">
            <a:extLst>
              <a:ext uri="{FF2B5EF4-FFF2-40B4-BE49-F238E27FC236}">
                <a16:creationId xmlns:a16="http://schemas.microsoft.com/office/drawing/2014/main" id="{32506B68-069E-4FF8-9264-85BCACF85299}"/>
              </a:ext>
            </a:extLst>
          </p:cNvPr>
          <p:cNvPicPr>
            <a:picLocks noChangeAspect="1"/>
          </p:cNvPicPr>
          <p:nvPr/>
        </p:nvPicPr>
        <p:blipFill>
          <a:blip r:embed="rId3"/>
          <a:stretch>
            <a:fillRect/>
          </a:stretch>
        </p:blipFill>
        <p:spPr>
          <a:xfrm>
            <a:off x="9438026" y="3429000"/>
            <a:ext cx="2114550" cy="2305050"/>
          </a:xfrm>
          <a:prstGeom prst="rect">
            <a:avLst/>
          </a:prstGeom>
        </p:spPr>
      </p:pic>
    </p:spTree>
    <p:extLst>
      <p:ext uri="{BB962C8B-B14F-4D97-AF65-F5344CB8AC3E}">
        <p14:creationId xmlns:p14="http://schemas.microsoft.com/office/powerpoint/2010/main" val="2983941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2CE4C-0866-4B0E-B4BE-1C2968404F47}"/>
              </a:ext>
            </a:extLst>
          </p:cNvPr>
          <p:cNvSpPr>
            <a:spLocks noGrp="1"/>
          </p:cNvSpPr>
          <p:nvPr>
            <p:ph type="title"/>
          </p:nvPr>
        </p:nvSpPr>
        <p:spPr/>
        <p:txBody>
          <a:bodyPr/>
          <a:lstStyle/>
          <a:p>
            <a:pPr algn="ctr"/>
            <a:r>
              <a:rPr lang="fr-FR" dirty="0"/>
              <a:t>Avantages</a:t>
            </a:r>
          </a:p>
        </p:txBody>
      </p:sp>
      <p:sp>
        <p:nvSpPr>
          <p:cNvPr id="3" name="Content Placeholder 2">
            <a:extLst>
              <a:ext uri="{FF2B5EF4-FFF2-40B4-BE49-F238E27FC236}">
                <a16:creationId xmlns:a16="http://schemas.microsoft.com/office/drawing/2014/main" id="{E8F0642D-427B-4693-8F9E-9A617DD2A84F}"/>
              </a:ext>
            </a:extLst>
          </p:cNvPr>
          <p:cNvSpPr>
            <a:spLocks noGrp="1"/>
          </p:cNvSpPr>
          <p:nvPr>
            <p:ph sz="quarter" idx="13"/>
          </p:nvPr>
        </p:nvSpPr>
        <p:spPr>
          <a:xfrm>
            <a:off x="1484311" y="2663688"/>
            <a:ext cx="10363826" cy="3467968"/>
          </a:xfrm>
        </p:spPr>
        <p:txBody>
          <a:bodyPr>
            <a:normAutofit/>
          </a:bodyPr>
          <a:lstStyle/>
          <a:p>
            <a:r>
              <a:rPr lang="fr-FR" sz="2600" dirty="0"/>
              <a:t>Hétérogénéité technologique</a:t>
            </a:r>
          </a:p>
          <a:p>
            <a:r>
              <a:rPr lang="fr-FR" sz="2600" dirty="0"/>
              <a:t>Haute disponibilité </a:t>
            </a:r>
          </a:p>
          <a:p>
            <a:r>
              <a:rPr lang="fr-FR" sz="2600" dirty="0"/>
              <a:t>Maintenabilité</a:t>
            </a:r>
          </a:p>
          <a:p>
            <a:r>
              <a:rPr lang="fr-FR" sz="2600" dirty="0"/>
              <a:t>Résilience</a:t>
            </a:r>
          </a:p>
          <a:p>
            <a:r>
              <a:rPr lang="fr-FR" sz="2600" dirty="0"/>
              <a:t>Testabilité</a:t>
            </a:r>
          </a:p>
          <a:p>
            <a:r>
              <a:rPr lang="fr-FR" sz="2600" dirty="0"/>
              <a:t>Reduction taille des équipes </a:t>
            </a:r>
            <a:endParaRPr lang="fr-FR" sz="2600" i="1" dirty="0"/>
          </a:p>
          <a:p>
            <a:endParaRPr lang="fr-FR" b="1" i="1" dirty="0"/>
          </a:p>
          <a:p>
            <a:endParaRPr lang="fr-FR" dirty="0"/>
          </a:p>
        </p:txBody>
      </p:sp>
      <p:pic>
        <p:nvPicPr>
          <p:cNvPr id="4" name="Image 3">
            <a:extLst>
              <a:ext uri="{FF2B5EF4-FFF2-40B4-BE49-F238E27FC236}">
                <a16:creationId xmlns:a16="http://schemas.microsoft.com/office/drawing/2014/main" id="{91A154E4-12A0-49EA-AE1C-499D48D29323}"/>
              </a:ext>
            </a:extLst>
          </p:cNvPr>
          <p:cNvPicPr>
            <a:picLocks noChangeAspect="1"/>
          </p:cNvPicPr>
          <p:nvPr/>
        </p:nvPicPr>
        <p:blipFill>
          <a:blip r:embed="rId2"/>
          <a:stretch>
            <a:fillRect/>
          </a:stretch>
        </p:blipFill>
        <p:spPr>
          <a:xfrm>
            <a:off x="8533851" y="1969922"/>
            <a:ext cx="3314286" cy="3987301"/>
          </a:xfrm>
          <a:prstGeom prst="rect">
            <a:avLst/>
          </a:prstGeom>
        </p:spPr>
      </p:pic>
    </p:spTree>
    <p:extLst>
      <p:ext uri="{BB962C8B-B14F-4D97-AF65-F5344CB8AC3E}">
        <p14:creationId xmlns:p14="http://schemas.microsoft.com/office/powerpoint/2010/main" val="4290692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48642-C4A7-48E5-8D84-2B717D5C4370}"/>
              </a:ext>
            </a:extLst>
          </p:cNvPr>
          <p:cNvSpPr>
            <a:spLocks noGrp="1"/>
          </p:cNvSpPr>
          <p:nvPr>
            <p:ph type="title"/>
          </p:nvPr>
        </p:nvSpPr>
        <p:spPr/>
        <p:txBody>
          <a:bodyPr/>
          <a:lstStyle/>
          <a:p>
            <a:pPr algn="ctr"/>
            <a:r>
              <a:rPr lang="fr-FR" dirty="0"/>
              <a:t>Inconvénients</a:t>
            </a:r>
          </a:p>
        </p:txBody>
      </p:sp>
      <p:sp>
        <p:nvSpPr>
          <p:cNvPr id="3" name="Content Placeholder 2">
            <a:extLst>
              <a:ext uri="{FF2B5EF4-FFF2-40B4-BE49-F238E27FC236}">
                <a16:creationId xmlns:a16="http://schemas.microsoft.com/office/drawing/2014/main" id="{45D3DE48-F082-4E7A-BC76-B3B2B791127C}"/>
              </a:ext>
            </a:extLst>
          </p:cNvPr>
          <p:cNvSpPr>
            <a:spLocks noGrp="1"/>
          </p:cNvSpPr>
          <p:nvPr>
            <p:ph sz="quarter" idx="13"/>
          </p:nvPr>
        </p:nvSpPr>
        <p:spPr>
          <a:xfrm>
            <a:off x="1484311" y="2707548"/>
            <a:ext cx="10363826" cy="3424107"/>
          </a:xfrm>
        </p:spPr>
        <p:txBody>
          <a:bodyPr/>
          <a:lstStyle/>
          <a:p>
            <a:r>
              <a:rPr lang="fr-FR" sz="2600" dirty="0"/>
              <a:t>Plus le nombre de services augmente plus il est difficile à gérer</a:t>
            </a:r>
          </a:p>
          <a:p>
            <a:r>
              <a:rPr lang="fr-FR" sz="2600" dirty="0"/>
              <a:t>Mécanisme de communication</a:t>
            </a:r>
          </a:p>
          <a:p>
            <a:r>
              <a:rPr lang="fr-FR" sz="2600" dirty="0"/>
              <a:t>Consommation de mémoire accru</a:t>
            </a:r>
          </a:p>
          <a:p>
            <a:r>
              <a:rPr lang="fr-FR" sz="2600" dirty="0"/>
              <a:t>Attention aux doubles emplois</a:t>
            </a:r>
          </a:p>
          <a:p>
            <a:endParaRPr lang="fr-FR" dirty="0"/>
          </a:p>
        </p:txBody>
      </p:sp>
    </p:spTree>
    <p:extLst>
      <p:ext uri="{BB962C8B-B14F-4D97-AF65-F5344CB8AC3E}">
        <p14:creationId xmlns:p14="http://schemas.microsoft.com/office/powerpoint/2010/main" val="1821562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4EA5D9-457F-461B-A8C2-6360EB2040C8}"/>
              </a:ext>
            </a:extLst>
          </p:cNvPr>
          <p:cNvSpPr>
            <a:spLocks noGrp="1"/>
          </p:cNvSpPr>
          <p:nvPr>
            <p:ph type="title"/>
          </p:nvPr>
        </p:nvSpPr>
        <p:spPr>
          <a:xfrm>
            <a:off x="1603650" y="712306"/>
            <a:ext cx="10018713" cy="811696"/>
          </a:xfrm>
        </p:spPr>
        <p:txBody>
          <a:bodyPr/>
          <a:lstStyle/>
          <a:p>
            <a:r>
              <a:rPr lang="fr-FR" dirty="0"/>
              <a:t>                      SOA  vs  Microservices</a:t>
            </a:r>
          </a:p>
        </p:txBody>
      </p:sp>
      <p:graphicFrame>
        <p:nvGraphicFramePr>
          <p:cNvPr id="4" name="Espace réservé du contenu 3">
            <a:extLst>
              <a:ext uri="{FF2B5EF4-FFF2-40B4-BE49-F238E27FC236}">
                <a16:creationId xmlns:a16="http://schemas.microsoft.com/office/drawing/2014/main" id="{B8F419CC-C313-400A-A431-6D3872FFD073}"/>
              </a:ext>
            </a:extLst>
          </p:cNvPr>
          <p:cNvGraphicFramePr>
            <a:graphicFrameLocks noGrp="1"/>
          </p:cNvGraphicFramePr>
          <p:nvPr>
            <p:ph sz="quarter" idx="13"/>
            <p:extLst>
              <p:ext uri="{D42A27DB-BD31-4B8C-83A1-F6EECF244321}">
                <p14:modId xmlns:p14="http://schemas.microsoft.com/office/powerpoint/2010/main" val="359362360"/>
              </p:ext>
            </p:extLst>
          </p:nvPr>
        </p:nvGraphicFramePr>
        <p:xfrm>
          <a:off x="1842052" y="1378228"/>
          <a:ext cx="9899374" cy="5099050"/>
        </p:xfrm>
        <a:graphic>
          <a:graphicData uri="http://schemas.openxmlformats.org/drawingml/2006/table">
            <a:tbl>
              <a:tblPr firstRow="1" bandRow="1">
                <a:tableStyleId>{5C22544A-7EE6-4342-B048-85BDC9FD1C3A}</a:tableStyleId>
              </a:tblPr>
              <a:tblGrid>
                <a:gridCol w="4949687">
                  <a:extLst>
                    <a:ext uri="{9D8B030D-6E8A-4147-A177-3AD203B41FA5}">
                      <a16:colId xmlns:a16="http://schemas.microsoft.com/office/drawing/2014/main" val="2055179129"/>
                    </a:ext>
                  </a:extLst>
                </a:gridCol>
                <a:gridCol w="4949687">
                  <a:extLst>
                    <a:ext uri="{9D8B030D-6E8A-4147-A177-3AD203B41FA5}">
                      <a16:colId xmlns:a16="http://schemas.microsoft.com/office/drawing/2014/main" val="3595978220"/>
                    </a:ext>
                  </a:extLst>
                </a:gridCol>
              </a:tblGrid>
              <a:tr h="460559">
                <a:tc>
                  <a:txBody>
                    <a:bodyPr/>
                    <a:lstStyle/>
                    <a:p>
                      <a:pPr algn="ctr"/>
                      <a:r>
                        <a:rPr lang="fr-FR" sz="2200" dirty="0"/>
                        <a:t>SOA</a:t>
                      </a:r>
                    </a:p>
                  </a:txBody>
                  <a:tcPr/>
                </a:tc>
                <a:tc>
                  <a:txBody>
                    <a:bodyPr/>
                    <a:lstStyle/>
                    <a:p>
                      <a:pPr algn="ctr"/>
                      <a:r>
                        <a:rPr lang="fr-FR" sz="2200" dirty="0"/>
                        <a:t>Microservices</a:t>
                      </a:r>
                    </a:p>
                  </a:txBody>
                  <a:tcPr/>
                </a:tc>
                <a:extLst>
                  <a:ext uri="{0D108BD9-81ED-4DB2-BD59-A6C34878D82A}">
                    <a16:rowId xmlns:a16="http://schemas.microsoft.com/office/drawing/2014/main" val="308848569"/>
                  </a:ext>
                </a:extLst>
              </a:tr>
              <a:tr h="592148">
                <a:tc>
                  <a:txBody>
                    <a:bodyPr/>
                    <a:lstStyle/>
                    <a:p>
                      <a:pPr algn="ctr">
                        <a:spcAft>
                          <a:spcPts val="1200"/>
                        </a:spcAft>
                      </a:pPr>
                      <a:r>
                        <a:rPr lang="fr-FR" sz="1800" b="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rPr>
                        <a:t>Un changement significatif nécessite de modifier le monolithe</a:t>
                      </a:r>
                      <a:endParaRPr lang="fr-FR"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fr-FR" sz="1800" b="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rPr>
                        <a:t>Un changement significatif consiste à créer un nouveau service</a:t>
                      </a:r>
                      <a:endParaRPr lang="fr-FR"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09033735"/>
                  </a:ext>
                </a:extLst>
              </a:tr>
              <a:tr h="592148">
                <a:tc>
                  <a:txBody>
                    <a:bodyPr/>
                    <a:lstStyle/>
                    <a:p>
                      <a:pPr>
                        <a:spcAft>
                          <a:spcPts val="1200"/>
                        </a:spcAft>
                      </a:pPr>
                      <a:r>
                        <a:rPr lang="fr-FR"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rPr>
                        <a:t>Axé sur la réutilisation des fonctionnalités métier. Encourage le partage de composants</a:t>
                      </a:r>
                      <a:endParaRPr lang="fr-FR"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1200"/>
                        </a:spcAft>
                      </a:pPr>
                      <a:r>
                        <a:rPr lang="fr-FR"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rPr>
                        <a:t>Essaient de minimiser le partage des composants à travers un "contexte délimité"</a:t>
                      </a: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a:t>
                      </a:r>
                    </a:p>
                  </a:txBody>
                  <a:tcPr marL="68580" marR="68580" marT="0" marB="0"/>
                </a:tc>
                <a:extLst>
                  <a:ext uri="{0D108BD9-81ED-4DB2-BD59-A6C34878D82A}">
                    <a16:rowId xmlns:a16="http://schemas.microsoft.com/office/drawing/2014/main" val="2992360970"/>
                  </a:ext>
                </a:extLst>
              </a:tr>
              <a:tr h="69083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sz="1800" kern="1200" dirty="0">
                          <a:solidFill>
                            <a:schemeClr val="dk1"/>
                          </a:solidFill>
                          <a:effectLst/>
                          <a:latin typeface="+mn-lt"/>
                          <a:ea typeface="+mn-ea"/>
                          <a:cs typeface="+mn-cs"/>
                        </a:rPr>
                        <a:t>Pour la communication, il utilise Enterprise Service Bus (ESB).</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sz="1800" kern="1200" dirty="0">
                          <a:solidFill>
                            <a:schemeClr val="dk1"/>
                          </a:solidFill>
                          <a:effectLst/>
                          <a:latin typeface="+mn-lt"/>
                          <a:ea typeface="+mn-ea"/>
                          <a:cs typeface="+mn-cs"/>
                        </a:rPr>
                        <a:t>Pour la communication utilise des systèmes de messagerie moins élaborés et simples.</a:t>
                      </a:r>
                    </a:p>
                  </a:txBody>
                  <a:tcPr/>
                </a:tc>
                <a:extLst>
                  <a:ext uri="{0D108BD9-81ED-4DB2-BD59-A6C34878D82A}">
                    <a16:rowId xmlns:a16="http://schemas.microsoft.com/office/drawing/2014/main" val="1055851216"/>
                  </a:ext>
                </a:extLst>
              </a:tr>
              <a:tr h="69083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sz="1800" kern="1200" dirty="0">
                          <a:solidFill>
                            <a:schemeClr val="dk1"/>
                          </a:solidFill>
                          <a:effectLst/>
                          <a:latin typeface="+mn-lt"/>
                          <a:ea typeface="+mn-ea"/>
                          <a:cs typeface="+mn-cs"/>
                        </a:rPr>
                        <a:t>Prend en charge plusieurs protocoles de message.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sz="1800" kern="1200" dirty="0">
                          <a:solidFill>
                            <a:schemeClr val="dk1"/>
                          </a:solidFill>
                          <a:effectLst/>
                          <a:latin typeface="+mn-lt"/>
                          <a:ea typeface="+mn-ea"/>
                          <a:cs typeface="+mn-cs"/>
                        </a:rPr>
                        <a:t>Utilise des protocoles légers tels que HTTP, REST ou </a:t>
                      </a:r>
                      <a:r>
                        <a:rPr lang="fr-FR" sz="1800" kern="1200" dirty="0" err="1">
                          <a:solidFill>
                            <a:schemeClr val="dk1"/>
                          </a:solidFill>
                          <a:effectLst/>
                          <a:latin typeface="+mn-lt"/>
                          <a:ea typeface="+mn-ea"/>
                          <a:cs typeface="+mn-cs"/>
                        </a:rPr>
                        <a:t>Thrift</a:t>
                      </a:r>
                      <a:r>
                        <a:rPr lang="fr-FR" sz="1800" kern="1200" dirty="0">
                          <a:solidFill>
                            <a:schemeClr val="dk1"/>
                          </a:solidFill>
                          <a:effectLst/>
                          <a:latin typeface="+mn-lt"/>
                          <a:ea typeface="+mn-ea"/>
                          <a:cs typeface="+mn-cs"/>
                        </a:rPr>
                        <a:t> API</a:t>
                      </a:r>
                    </a:p>
                  </a:txBody>
                  <a:tcPr/>
                </a:tc>
                <a:extLst>
                  <a:ext uri="{0D108BD9-81ED-4DB2-BD59-A6C34878D82A}">
                    <a16:rowId xmlns:a16="http://schemas.microsoft.com/office/drawing/2014/main" val="537859499"/>
                  </a:ext>
                </a:extLst>
              </a:tr>
              <a:tr h="690839">
                <a:tc>
                  <a:txBody>
                    <a:bodyPr/>
                    <a:lstStyle/>
                    <a:p>
                      <a:r>
                        <a:rPr lang="fr-FR" sz="1800" kern="1200" dirty="0">
                          <a:solidFill>
                            <a:schemeClr val="dk1"/>
                          </a:solidFill>
                          <a:effectLst/>
                          <a:latin typeface="+mn-lt"/>
                          <a:ea typeface="+mn-ea"/>
                          <a:cs typeface="+mn-cs"/>
                        </a:rPr>
                        <a:t>Type de message : synchrone : attente de connexion.</a:t>
                      </a:r>
                      <a:endParaRPr lang="fr-FR" dirty="0"/>
                    </a:p>
                  </a:txBody>
                  <a:tcPr/>
                </a:tc>
                <a:tc>
                  <a:txBody>
                    <a:bodyPr/>
                    <a:lstStyle/>
                    <a:p>
                      <a:r>
                        <a:rPr lang="fr-FR" sz="1800" kern="1200" dirty="0">
                          <a:solidFill>
                            <a:schemeClr val="dk1"/>
                          </a:solidFill>
                          <a:effectLst/>
                          <a:latin typeface="+mn-lt"/>
                          <a:ea typeface="+mn-ea"/>
                          <a:cs typeface="+mn-cs"/>
                        </a:rPr>
                        <a:t>Type de message : asynchrone </a:t>
                      </a:r>
                      <a:r>
                        <a:rPr lang="fr-FR" sz="1800" kern="1200" dirty="0" err="1">
                          <a:solidFill>
                            <a:schemeClr val="dk1"/>
                          </a:solidFill>
                          <a:effectLst/>
                          <a:latin typeface="+mn-lt"/>
                          <a:ea typeface="+mn-ea"/>
                          <a:cs typeface="+mn-cs"/>
                        </a:rPr>
                        <a:t>publish</a:t>
                      </a:r>
                      <a:r>
                        <a:rPr lang="fr-FR" sz="1800" kern="1200" dirty="0">
                          <a:solidFill>
                            <a:schemeClr val="dk1"/>
                          </a:solidFill>
                          <a:effectLst/>
                          <a:latin typeface="+mn-lt"/>
                          <a:ea typeface="+mn-ea"/>
                          <a:cs typeface="+mn-cs"/>
                        </a:rPr>
                        <a:t> and </a:t>
                      </a:r>
                      <a:r>
                        <a:rPr lang="fr-FR" sz="1800" kern="1200" dirty="0" err="1">
                          <a:solidFill>
                            <a:schemeClr val="dk1"/>
                          </a:solidFill>
                          <a:effectLst/>
                          <a:latin typeface="+mn-lt"/>
                          <a:ea typeface="+mn-ea"/>
                          <a:cs typeface="+mn-cs"/>
                        </a:rPr>
                        <a:t>subscribe</a:t>
                      </a:r>
                      <a:endParaRPr lang="fr-FR" dirty="0"/>
                    </a:p>
                  </a:txBody>
                  <a:tcPr/>
                </a:tc>
                <a:extLst>
                  <a:ext uri="{0D108BD9-81ED-4DB2-BD59-A6C34878D82A}">
                    <a16:rowId xmlns:a16="http://schemas.microsoft.com/office/drawing/2014/main" val="3576420156"/>
                  </a:ext>
                </a:extLst>
              </a:tr>
              <a:tr h="69083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sz="1800" kern="1200" dirty="0">
                          <a:solidFill>
                            <a:schemeClr val="dk1"/>
                          </a:solidFill>
                          <a:effectLst/>
                          <a:latin typeface="+mn-lt"/>
                          <a:ea typeface="+mn-ea"/>
                          <a:cs typeface="+mn-cs"/>
                        </a:rPr>
                        <a:t>Les services SOA partagent le stockage de données.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sz="1800" kern="1200" dirty="0">
                          <a:solidFill>
                            <a:schemeClr val="dk1"/>
                          </a:solidFill>
                          <a:effectLst/>
                          <a:latin typeface="+mn-lt"/>
                          <a:ea typeface="+mn-ea"/>
                          <a:cs typeface="+mn-cs"/>
                        </a:rPr>
                        <a:t>Chaque microservice peut avoir un stockage de données indépendant.</a:t>
                      </a:r>
                    </a:p>
                  </a:txBody>
                  <a:tcPr/>
                </a:tc>
                <a:extLst>
                  <a:ext uri="{0D108BD9-81ED-4DB2-BD59-A6C34878D82A}">
                    <a16:rowId xmlns:a16="http://schemas.microsoft.com/office/drawing/2014/main" val="2560685178"/>
                  </a:ext>
                </a:extLst>
              </a:tr>
              <a:tr h="690839">
                <a:tc>
                  <a:txBody>
                    <a:bodyPr/>
                    <a:lstStyle/>
                    <a:p>
                      <a:r>
                        <a:rPr lang="fr-FR" sz="1800" kern="1200" dirty="0">
                          <a:solidFill>
                            <a:schemeClr val="dk1"/>
                          </a:solidFill>
                          <a:effectLst/>
                          <a:latin typeface="+mn-lt"/>
                          <a:ea typeface="+mn-ea"/>
                          <a:cs typeface="+mn-cs"/>
                        </a:rPr>
                        <a:t>Chaque équipe de développement doit connaître le mécanisme de communication commun</a:t>
                      </a:r>
                      <a:r>
                        <a:rPr lang="fr-FR" dirty="0">
                          <a:effectLst/>
                        </a:rPr>
                        <a:t>.</a:t>
                      </a:r>
                      <a:endParaRPr lang="fr-FR" dirty="0"/>
                    </a:p>
                  </a:txBody>
                  <a:tcPr/>
                </a:tc>
                <a:tc>
                  <a:txBody>
                    <a:bodyPr/>
                    <a:lstStyle/>
                    <a:p>
                      <a:r>
                        <a:rPr lang="fr-FR" sz="1800" kern="1200" dirty="0">
                          <a:solidFill>
                            <a:schemeClr val="dk1"/>
                          </a:solidFill>
                          <a:effectLst/>
                          <a:latin typeface="+mn-lt"/>
                          <a:ea typeface="+mn-ea"/>
                          <a:cs typeface="+mn-cs"/>
                        </a:rPr>
                        <a:t>Chaque équipe est presque totalement indépendante </a:t>
                      </a:r>
                      <a:endParaRPr lang="fr-FR" dirty="0"/>
                    </a:p>
                  </a:txBody>
                  <a:tcPr/>
                </a:tc>
                <a:extLst>
                  <a:ext uri="{0D108BD9-81ED-4DB2-BD59-A6C34878D82A}">
                    <a16:rowId xmlns:a16="http://schemas.microsoft.com/office/drawing/2014/main" val="2958703962"/>
                  </a:ext>
                </a:extLst>
              </a:tr>
            </a:tbl>
          </a:graphicData>
        </a:graphic>
      </p:graphicFrame>
    </p:spTree>
    <p:extLst>
      <p:ext uri="{BB962C8B-B14F-4D97-AF65-F5344CB8AC3E}">
        <p14:creationId xmlns:p14="http://schemas.microsoft.com/office/powerpoint/2010/main" val="3284612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9EDD91-D951-4E79-AE32-0CC0B1BEB8B2}"/>
              </a:ext>
            </a:extLst>
          </p:cNvPr>
          <p:cNvSpPr>
            <a:spLocks noGrp="1"/>
          </p:cNvSpPr>
          <p:nvPr>
            <p:ph type="title"/>
          </p:nvPr>
        </p:nvSpPr>
        <p:spPr/>
        <p:txBody>
          <a:bodyPr/>
          <a:lstStyle/>
          <a:p>
            <a:r>
              <a:rPr lang="fr-FR" dirty="0"/>
              <a:t>Conclusion</a:t>
            </a:r>
          </a:p>
        </p:txBody>
      </p:sp>
      <p:sp>
        <p:nvSpPr>
          <p:cNvPr id="3" name="Espace réservé du contenu 2">
            <a:extLst>
              <a:ext uri="{FF2B5EF4-FFF2-40B4-BE49-F238E27FC236}">
                <a16:creationId xmlns:a16="http://schemas.microsoft.com/office/drawing/2014/main" id="{167973A4-9E3D-4148-ACC2-78E8FF31910A}"/>
              </a:ext>
            </a:extLst>
          </p:cNvPr>
          <p:cNvSpPr>
            <a:spLocks noGrp="1"/>
          </p:cNvSpPr>
          <p:nvPr>
            <p:ph sz="quarter" idx="13"/>
          </p:nvPr>
        </p:nvSpPr>
        <p:spPr/>
        <p:txBody>
          <a:bodyPr>
            <a:normAutofit lnSpcReduction="10000"/>
          </a:bodyPr>
          <a:lstStyle/>
          <a:p>
            <a:r>
              <a:rPr lang="fr-FR" dirty="0"/>
              <a:t>Le choix de l’architecture dépend principalement du but et de la taille de l'application que vous construisez.</a:t>
            </a:r>
          </a:p>
          <a:p>
            <a:r>
              <a:rPr lang="fr-FR" dirty="0"/>
              <a:t> </a:t>
            </a:r>
            <a:r>
              <a:rPr lang="fr-FR" b="1" dirty="0"/>
              <a:t>SOA</a:t>
            </a:r>
            <a:r>
              <a:rPr lang="fr-FR" dirty="0"/>
              <a:t> est mieux adapté aux environnements d'applications d'entreprise complexes et de grande taille qui nécessitent une intégration avec de nombreuses autres applications.</a:t>
            </a:r>
          </a:p>
          <a:p>
            <a:r>
              <a:rPr lang="fr-FR" b="1" dirty="0"/>
              <a:t>Microservices</a:t>
            </a:r>
            <a:r>
              <a:rPr lang="fr-FR" dirty="0"/>
              <a:t> les microservices conviennent mieux aux systèmes Web plus petits et bien cloisonnés. De plus, si vous développez une application mobile ou Web, les microservices vous confèrent un plus grand contrôle en tant que développeur.</a:t>
            </a:r>
          </a:p>
        </p:txBody>
      </p:sp>
    </p:spTree>
    <p:extLst>
      <p:ext uri="{BB962C8B-B14F-4D97-AF65-F5344CB8AC3E}">
        <p14:creationId xmlns:p14="http://schemas.microsoft.com/office/powerpoint/2010/main" val="1187293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80AC6-59ED-42FA-9580-48988168F3BB}"/>
              </a:ext>
            </a:extLst>
          </p:cNvPr>
          <p:cNvSpPr>
            <a:spLocks noGrp="1"/>
          </p:cNvSpPr>
          <p:nvPr>
            <p:ph type="title"/>
          </p:nvPr>
        </p:nvSpPr>
        <p:spPr/>
        <p:txBody>
          <a:bodyPr>
            <a:normAutofit/>
          </a:bodyPr>
          <a:lstStyle/>
          <a:p>
            <a:pPr algn="ctr"/>
            <a:r>
              <a:rPr lang="fr-FR" sz="4200" dirty="0"/>
              <a:t>Définition</a:t>
            </a:r>
          </a:p>
        </p:txBody>
      </p:sp>
      <p:sp>
        <p:nvSpPr>
          <p:cNvPr id="3" name="Content Placeholder 2">
            <a:extLst>
              <a:ext uri="{FF2B5EF4-FFF2-40B4-BE49-F238E27FC236}">
                <a16:creationId xmlns:a16="http://schemas.microsoft.com/office/drawing/2014/main" id="{E3427543-1E69-4785-8900-3B3AF37C6E24}"/>
              </a:ext>
            </a:extLst>
          </p:cNvPr>
          <p:cNvSpPr>
            <a:spLocks noGrp="1"/>
          </p:cNvSpPr>
          <p:nvPr>
            <p:ph sz="quarter" idx="13"/>
          </p:nvPr>
        </p:nvSpPr>
        <p:spPr>
          <a:xfrm>
            <a:off x="1484310" y="1996440"/>
            <a:ext cx="10494330" cy="3794759"/>
          </a:xfrm>
        </p:spPr>
        <p:txBody>
          <a:bodyPr>
            <a:normAutofit/>
          </a:bodyPr>
          <a:lstStyle/>
          <a:p>
            <a:r>
              <a:rPr lang="fr-FR" sz="2600" dirty="0"/>
              <a:t>Une architecture d'applications décrit le comportement des applications</a:t>
            </a:r>
          </a:p>
          <a:p>
            <a:pPr marL="0" indent="0">
              <a:buNone/>
            </a:pPr>
            <a:endParaRPr lang="fr-FR" sz="2600" dirty="0"/>
          </a:p>
          <a:p>
            <a:r>
              <a:rPr lang="fr-FR" sz="2600" dirty="0"/>
              <a:t>gérer la manière dont plusieurs applications sont susceptibles de fonctionner ensemble</a:t>
            </a:r>
          </a:p>
          <a:p>
            <a:pPr marL="0" indent="0">
              <a:buNone/>
            </a:pPr>
            <a:endParaRPr lang="fr-FR" sz="2600" dirty="0"/>
          </a:p>
          <a:p>
            <a:r>
              <a:rPr lang="fr-FR" sz="2600" dirty="0"/>
              <a:t>L'architecture des applications est spécifiée sur la base des besoins métier et fonctionnels</a:t>
            </a:r>
          </a:p>
        </p:txBody>
      </p:sp>
    </p:spTree>
    <p:extLst>
      <p:ext uri="{BB962C8B-B14F-4D97-AF65-F5344CB8AC3E}">
        <p14:creationId xmlns:p14="http://schemas.microsoft.com/office/powerpoint/2010/main" val="3707627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994F25-990F-4991-9745-22A4C869D735}"/>
              </a:ext>
            </a:extLst>
          </p:cNvPr>
          <p:cNvSpPr>
            <a:spLocks noGrp="1"/>
          </p:cNvSpPr>
          <p:nvPr>
            <p:ph type="title"/>
          </p:nvPr>
        </p:nvSpPr>
        <p:spPr/>
        <p:txBody>
          <a:bodyPr>
            <a:normAutofit/>
          </a:bodyPr>
          <a:lstStyle/>
          <a:p>
            <a:pPr algn="ctr"/>
            <a:r>
              <a:rPr lang="fr-FR" sz="4200" dirty="0"/>
              <a:t>Architectures applicatives</a:t>
            </a:r>
            <a:br>
              <a:rPr lang="fr-FR" dirty="0"/>
            </a:br>
            <a:endParaRPr lang="fr-FR" dirty="0"/>
          </a:p>
        </p:txBody>
      </p:sp>
      <p:pic>
        <p:nvPicPr>
          <p:cNvPr id="5" name="Espace réservé du contenu 4">
            <a:extLst>
              <a:ext uri="{FF2B5EF4-FFF2-40B4-BE49-F238E27FC236}">
                <a16:creationId xmlns:a16="http://schemas.microsoft.com/office/drawing/2014/main" id="{046E84DE-5A75-4374-B356-55207280DB5A}"/>
              </a:ext>
            </a:extLst>
          </p:cNvPr>
          <p:cNvPicPr>
            <a:picLocks noGrp="1" noChangeAspect="1"/>
          </p:cNvPicPr>
          <p:nvPr>
            <p:ph sz="quarter" idx="13"/>
          </p:nvPr>
        </p:nvPicPr>
        <p:blipFill>
          <a:blip r:embed="rId2"/>
          <a:stretch>
            <a:fillRect/>
          </a:stretch>
        </p:blipFill>
        <p:spPr>
          <a:xfrm>
            <a:off x="1484311" y="1948370"/>
            <a:ext cx="10373718" cy="4499601"/>
          </a:xfrm>
        </p:spPr>
      </p:pic>
    </p:spTree>
    <p:extLst>
      <p:ext uri="{BB962C8B-B14F-4D97-AF65-F5344CB8AC3E}">
        <p14:creationId xmlns:p14="http://schemas.microsoft.com/office/powerpoint/2010/main" val="934256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duotone>
              <a:schemeClr val="bg1">
                <a:shade val="48000"/>
                <a:satMod val="110000"/>
                <a:lumMod val="40000"/>
              </a:schemeClr>
              <a:schemeClr val="bg1">
                <a:tint val="90000"/>
                <a:lumMod val="106000"/>
              </a:schemeClr>
            </a:duotone>
            <a:extLst/>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5F0D0C8-F617-466D-B72D-A726790249C6}"/>
              </a:ext>
            </a:extLst>
          </p:cNvPr>
          <p:cNvPicPr>
            <a:picLocks noChangeAspect="1"/>
          </p:cNvPicPr>
          <p:nvPr/>
        </p:nvPicPr>
        <p:blipFill rotWithShape="1">
          <a:blip r:embed="rId4"/>
          <a:srcRect l="327" r="2" b="2"/>
          <a:stretch/>
        </p:blipFill>
        <p:spPr>
          <a:xfrm>
            <a:off x="6336120" y="684680"/>
            <a:ext cx="5160018" cy="5482657"/>
          </a:xfrm>
          <a:prstGeom prst="rect">
            <a:avLst/>
          </a:prstGeom>
        </p:spPr>
      </p:pic>
      <p:sp>
        <p:nvSpPr>
          <p:cNvPr id="2" name="Title 1">
            <a:extLst>
              <a:ext uri="{FF2B5EF4-FFF2-40B4-BE49-F238E27FC236}">
                <a16:creationId xmlns:a16="http://schemas.microsoft.com/office/drawing/2014/main" id="{8650899D-2D7F-4FEF-A4FC-9979FA2401E4}"/>
              </a:ext>
            </a:extLst>
          </p:cNvPr>
          <p:cNvSpPr>
            <a:spLocks noGrp="1"/>
          </p:cNvSpPr>
          <p:nvPr>
            <p:ph type="title"/>
          </p:nvPr>
        </p:nvSpPr>
        <p:spPr>
          <a:xfrm>
            <a:off x="447039" y="1304458"/>
            <a:ext cx="4201161" cy="1086317"/>
          </a:xfrm>
        </p:spPr>
        <p:txBody>
          <a:bodyPr vert="horz" lIns="91440" tIns="45720" rIns="91440" bIns="45720" rtlCol="0" anchor="b">
            <a:normAutofit fontScale="90000"/>
          </a:bodyPr>
          <a:lstStyle/>
          <a:p>
            <a:pPr algn="r"/>
            <a:r>
              <a:rPr lang="en-US" sz="4700" dirty="0"/>
              <a:t>Architecture </a:t>
            </a:r>
            <a:r>
              <a:rPr lang="en-US" sz="4700" dirty="0" err="1"/>
              <a:t>monolithique</a:t>
            </a:r>
            <a:br>
              <a:rPr lang="en-US" sz="5000" dirty="0"/>
            </a:br>
            <a:endParaRPr lang="en-US" sz="5000" dirty="0"/>
          </a:p>
        </p:txBody>
      </p:sp>
      <p:sp>
        <p:nvSpPr>
          <p:cNvPr id="3" name="Content Placeholder 2">
            <a:extLst>
              <a:ext uri="{FF2B5EF4-FFF2-40B4-BE49-F238E27FC236}">
                <a16:creationId xmlns:a16="http://schemas.microsoft.com/office/drawing/2014/main" id="{716C54E4-8801-4712-8F0D-BFE91FB7519F}"/>
              </a:ext>
            </a:extLst>
          </p:cNvPr>
          <p:cNvSpPr>
            <a:spLocks noGrp="1"/>
          </p:cNvSpPr>
          <p:nvPr>
            <p:ph sz="quarter" idx="13"/>
          </p:nvPr>
        </p:nvSpPr>
        <p:spPr>
          <a:xfrm>
            <a:off x="1347653" y="2494062"/>
            <a:ext cx="4797821" cy="2435747"/>
          </a:xfrm>
        </p:spPr>
        <p:txBody>
          <a:bodyPr vert="horz" lIns="91440" tIns="45720" rIns="91440" bIns="45720" rtlCol="0" anchor="t">
            <a:normAutofit lnSpcReduction="10000"/>
          </a:bodyPr>
          <a:lstStyle/>
          <a:p>
            <a:r>
              <a:rPr lang="fr-FR" sz="2600" dirty="0"/>
              <a:t>Modèle</a:t>
            </a:r>
            <a:r>
              <a:rPr lang="en-US" sz="2600" dirty="0"/>
              <a:t> unifié </a:t>
            </a:r>
            <a:r>
              <a:rPr lang="fr-FR" sz="2600" dirty="0"/>
              <a:t>traditionnel</a:t>
            </a:r>
          </a:p>
          <a:p>
            <a:r>
              <a:rPr lang="fr-FR" sz="2600" dirty="0"/>
              <a:t>Conçu pour être autonome</a:t>
            </a:r>
          </a:p>
          <a:p>
            <a:r>
              <a:rPr lang="fr-FR" sz="2600" dirty="0"/>
              <a:t>Composants interdépendants</a:t>
            </a:r>
          </a:p>
          <a:p>
            <a:r>
              <a:rPr lang="fr-FR" sz="2600" dirty="0"/>
              <a:t>Plus performant sur des petits projets</a:t>
            </a:r>
          </a:p>
          <a:p>
            <a:endParaRPr lang="fr-FR" sz="2400" dirty="0">
              <a:solidFill>
                <a:schemeClr val="bg1">
                  <a:lumMod val="50000"/>
                </a:schemeClr>
              </a:solidFill>
              <a:latin typeface="Arial Narrow" panose="020B0606020202030204" pitchFamily="34" charset="0"/>
            </a:endParaRPr>
          </a:p>
          <a:p>
            <a:pPr marL="0" indent="0">
              <a:buNone/>
            </a:pPr>
            <a:endParaRPr lang="fr-FR" sz="2400" dirty="0">
              <a:solidFill>
                <a:schemeClr val="bg1">
                  <a:lumMod val="50000"/>
                </a:schemeClr>
              </a:solidFill>
              <a:latin typeface="Arial Narrow" panose="020B0606020202030204" pitchFamily="34" charset="0"/>
            </a:endParaRPr>
          </a:p>
        </p:txBody>
      </p:sp>
    </p:spTree>
    <p:extLst>
      <p:ext uri="{BB962C8B-B14F-4D97-AF65-F5344CB8AC3E}">
        <p14:creationId xmlns:p14="http://schemas.microsoft.com/office/powerpoint/2010/main" val="3699328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4BE53-0C5C-496C-A990-C5B47DE9C3B2}"/>
              </a:ext>
            </a:extLst>
          </p:cNvPr>
          <p:cNvSpPr>
            <a:spLocks noGrp="1"/>
          </p:cNvSpPr>
          <p:nvPr>
            <p:ph type="title"/>
          </p:nvPr>
        </p:nvSpPr>
        <p:spPr/>
        <p:txBody>
          <a:bodyPr>
            <a:normAutofit/>
          </a:bodyPr>
          <a:lstStyle/>
          <a:p>
            <a:pPr algn="ctr"/>
            <a:r>
              <a:rPr lang="fr-FR" sz="4200" dirty="0"/>
              <a:t>Inconvénients</a:t>
            </a:r>
          </a:p>
        </p:txBody>
      </p:sp>
      <p:sp>
        <p:nvSpPr>
          <p:cNvPr id="3" name="Content Placeholder 2">
            <a:extLst>
              <a:ext uri="{FF2B5EF4-FFF2-40B4-BE49-F238E27FC236}">
                <a16:creationId xmlns:a16="http://schemas.microsoft.com/office/drawing/2014/main" id="{BCF4BBCF-B5A1-452E-A91E-497920425F0D}"/>
              </a:ext>
            </a:extLst>
          </p:cNvPr>
          <p:cNvSpPr>
            <a:spLocks noGrp="1"/>
          </p:cNvSpPr>
          <p:nvPr>
            <p:ph sz="quarter" idx="13"/>
          </p:nvPr>
        </p:nvSpPr>
        <p:spPr>
          <a:xfrm>
            <a:off x="1484311" y="2438399"/>
            <a:ext cx="10363826" cy="3424107"/>
          </a:xfrm>
        </p:spPr>
        <p:txBody>
          <a:bodyPr/>
          <a:lstStyle/>
          <a:p>
            <a:r>
              <a:rPr lang="fr-FR" sz="2600" dirty="0"/>
              <a:t>Une seule technologie</a:t>
            </a:r>
          </a:p>
          <a:p>
            <a:pPr marL="0" indent="0">
              <a:buNone/>
            </a:pPr>
            <a:endParaRPr lang="fr-FR" sz="2600" dirty="0"/>
          </a:p>
          <a:p>
            <a:r>
              <a:rPr lang="fr-FR" sz="2600" dirty="0"/>
              <a:t>Composants / équipes dépendant les uns des autres</a:t>
            </a:r>
          </a:p>
          <a:p>
            <a:pPr marL="0" indent="0">
              <a:buNone/>
            </a:pPr>
            <a:endParaRPr lang="fr-FR" sz="2600" dirty="0"/>
          </a:p>
          <a:p>
            <a:r>
              <a:rPr lang="fr-FR" sz="2600" dirty="0"/>
              <a:t>Evolution difficile</a:t>
            </a:r>
          </a:p>
          <a:p>
            <a:endParaRPr lang="fr-FR" dirty="0"/>
          </a:p>
        </p:txBody>
      </p:sp>
      <p:pic>
        <p:nvPicPr>
          <p:cNvPr id="5" name="Image 4">
            <a:extLst>
              <a:ext uri="{FF2B5EF4-FFF2-40B4-BE49-F238E27FC236}">
                <a16:creationId xmlns:a16="http://schemas.microsoft.com/office/drawing/2014/main" id="{DFF1C884-C606-4469-84DD-72FC8AFC9F53}"/>
              </a:ext>
            </a:extLst>
          </p:cNvPr>
          <p:cNvPicPr>
            <a:picLocks noChangeAspect="1"/>
          </p:cNvPicPr>
          <p:nvPr/>
        </p:nvPicPr>
        <p:blipFill>
          <a:blip r:embed="rId3"/>
          <a:stretch>
            <a:fillRect/>
          </a:stretch>
        </p:blipFill>
        <p:spPr>
          <a:xfrm>
            <a:off x="8915810" y="2672862"/>
            <a:ext cx="3180903" cy="3908319"/>
          </a:xfrm>
          <a:prstGeom prst="rect">
            <a:avLst/>
          </a:prstGeom>
        </p:spPr>
      </p:pic>
    </p:spTree>
    <p:extLst>
      <p:ext uri="{BB962C8B-B14F-4D97-AF65-F5344CB8AC3E}">
        <p14:creationId xmlns:p14="http://schemas.microsoft.com/office/powerpoint/2010/main" val="852197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31E28-5F26-40C4-ABDB-84322F53F911}"/>
              </a:ext>
            </a:extLst>
          </p:cNvPr>
          <p:cNvSpPr>
            <a:spLocks noGrp="1"/>
          </p:cNvSpPr>
          <p:nvPr>
            <p:ph type="title"/>
          </p:nvPr>
        </p:nvSpPr>
        <p:spPr/>
        <p:txBody>
          <a:bodyPr>
            <a:normAutofit/>
          </a:bodyPr>
          <a:lstStyle/>
          <a:p>
            <a:pPr algn="ctr"/>
            <a:r>
              <a:rPr lang="fr-FR" sz="4200" dirty="0"/>
              <a:t>Avantages</a:t>
            </a:r>
          </a:p>
        </p:txBody>
      </p:sp>
      <p:sp>
        <p:nvSpPr>
          <p:cNvPr id="3" name="Content Placeholder 2">
            <a:extLst>
              <a:ext uri="{FF2B5EF4-FFF2-40B4-BE49-F238E27FC236}">
                <a16:creationId xmlns:a16="http://schemas.microsoft.com/office/drawing/2014/main" id="{FDD65161-C0BD-473C-BF59-5931509EDD1E}"/>
              </a:ext>
            </a:extLst>
          </p:cNvPr>
          <p:cNvSpPr>
            <a:spLocks noGrp="1"/>
          </p:cNvSpPr>
          <p:nvPr>
            <p:ph sz="quarter" idx="13"/>
          </p:nvPr>
        </p:nvSpPr>
        <p:spPr>
          <a:xfrm>
            <a:off x="1378226" y="2367092"/>
            <a:ext cx="9899374" cy="3424107"/>
          </a:xfrm>
        </p:spPr>
        <p:txBody>
          <a:bodyPr/>
          <a:lstStyle/>
          <a:p>
            <a:r>
              <a:rPr lang="fr-FR" sz="2600" dirty="0"/>
              <a:t>Facile a déployer </a:t>
            </a:r>
          </a:p>
          <a:p>
            <a:endParaRPr lang="fr-FR" sz="2600" dirty="0"/>
          </a:p>
          <a:p>
            <a:r>
              <a:rPr lang="fr-FR" sz="2600" dirty="0"/>
              <a:t>Efficience a petite échelle</a:t>
            </a:r>
          </a:p>
          <a:p>
            <a:pPr marL="0" indent="0">
              <a:buNone/>
            </a:pPr>
            <a:endParaRPr lang="fr-FR" sz="2600" dirty="0"/>
          </a:p>
          <a:p>
            <a:r>
              <a:rPr lang="fr-FR" sz="2600" dirty="0"/>
              <a:t>Latence applicative</a:t>
            </a:r>
          </a:p>
          <a:p>
            <a:pPr marL="0" indent="0">
              <a:buNone/>
            </a:pPr>
            <a:endParaRPr lang="fr-FR" dirty="0"/>
          </a:p>
        </p:txBody>
      </p:sp>
    </p:spTree>
    <p:extLst>
      <p:ext uri="{BB962C8B-B14F-4D97-AF65-F5344CB8AC3E}">
        <p14:creationId xmlns:p14="http://schemas.microsoft.com/office/powerpoint/2010/main" val="8347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2139B-23C9-46C8-8A78-0A4642425F48}"/>
              </a:ext>
            </a:extLst>
          </p:cNvPr>
          <p:cNvSpPr>
            <a:spLocks noGrp="1"/>
          </p:cNvSpPr>
          <p:nvPr>
            <p:ph type="title"/>
          </p:nvPr>
        </p:nvSpPr>
        <p:spPr/>
        <p:txBody>
          <a:bodyPr>
            <a:normAutofit/>
          </a:bodyPr>
          <a:lstStyle/>
          <a:p>
            <a:r>
              <a:rPr lang="fr-FR" sz="4200" dirty="0"/>
              <a:t>SOA (</a:t>
            </a:r>
            <a:r>
              <a:rPr lang="fr-FR" dirty="0"/>
              <a:t>Service Oriented Architecture)</a:t>
            </a:r>
            <a:endParaRPr lang="fr-FR" sz="4200" dirty="0"/>
          </a:p>
        </p:txBody>
      </p:sp>
      <p:sp>
        <p:nvSpPr>
          <p:cNvPr id="3" name="Content Placeholder 2">
            <a:extLst>
              <a:ext uri="{FF2B5EF4-FFF2-40B4-BE49-F238E27FC236}">
                <a16:creationId xmlns:a16="http://schemas.microsoft.com/office/drawing/2014/main" id="{F41F1D50-4CA7-41CA-8E9F-8B0477AA5E2D}"/>
              </a:ext>
            </a:extLst>
          </p:cNvPr>
          <p:cNvSpPr>
            <a:spLocks noGrp="1"/>
          </p:cNvSpPr>
          <p:nvPr>
            <p:ph sz="quarter" idx="13"/>
          </p:nvPr>
        </p:nvSpPr>
        <p:spPr>
          <a:xfrm>
            <a:off x="1484311" y="2340588"/>
            <a:ext cx="10363826" cy="3424107"/>
          </a:xfrm>
        </p:spPr>
        <p:txBody>
          <a:bodyPr/>
          <a:lstStyle/>
          <a:p>
            <a:r>
              <a:rPr lang="fr-FR" sz="2600" dirty="0"/>
              <a:t>Architecture Orientée Service </a:t>
            </a:r>
          </a:p>
          <a:p>
            <a:pPr marL="0" indent="0">
              <a:buNone/>
            </a:pPr>
            <a:endParaRPr lang="fr-FR" sz="2600" dirty="0"/>
          </a:p>
          <a:p>
            <a:r>
              <a:rPr lang="fr-FR" sz="2600" dirty="0"/>
              <a:t>Implémentation / Exécution de fonctionnalités métier et non métier</a:t>
            </a:r>
          </a:p>
          <a:p>
            <a:pPr marL="0" indent="0">
              <a:buNone/>
            </a:pPr>
            <a:endParaRPr lang="fr-FR" sz="2600" dirty="0"/>
          </a:p>
          <a:p>
            <a:r>
              <a:rPr lang="fr-FR" sz="2600" dirty="0"/>
              <a:t>SOA fournit l’agilité d’entreprise</a:t>
            </a:r>
          </a:p>
          <a:p>
            <a:pPr marL="0" indent="0">
              <a:buNone/>
            </a:pPr>
            <a:endParaRPr lang="fr-FR" dirty="0"/>
          </a:p>
        </p:txBody>
      </p:sp>
    </p:spTree>
    <p:extLst>
      <p:ext uri="{BB962C8B-B14F-4D97-AF65-F5344CB8AC3E}">
        <p14:creationId xmlns:p14="http://schemas.microsoft.com/office/powerpoint/2010/main" val="2481310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31E28-5F26-40C4-ABDB-84322F53F911}"/>
              </a:ext>
            </a:extLst>
          </p:cNvPr>
          <p:cNvSpPr>
            <a:spLocks noGrp="1"/>
          </p:cNvSpPr>
          <p:nvPr>
            <p:ph type="title"/>
          </p:nvPr>
        </p:nvSpPr>
        <p:spPr>
          <a:xfrm>
            <a:off x="1484311" y="685800"/>
            <a:ext cx="10018713" cy="1752599"/>
          </a:xfrm>
        </p:spPr>
        <p:txBody>
          <a:bodyPr>
            <a:normAutofit/>
          </a:bodyPr>
          <a:lstStyle/>
          <a:p>
            <a:pPr algn="ctr"/>
            <a:r>
              <a:rPr lang="fr-FR" sz="4200"/>
              <a:t>Avantages</a:t>
            </a:r>
            <a:endParaRPr lang="fr-FR" sz="4200" dirty="0"/>
          </a:p>
        </p:txBody>
      </p:sp>
      <p:sp>
        <p:nvSpPr>
          <p:cNvPr id="3" name="Content Placeholder 2">
            <a:extLst>
              <a:ext uri="{FF2B5EF4-FFF2-40B4-BE49-F238E27FC236}">
                <a16:creationId xmlns:a16="http://schemas.microsoft.com/office/drawing/2014/main" id="{FDD65161-C0BD-473C-BF59-5931509EDD1E}"/>
              </a:ext>
            </a:extLst>
          </p:cNvPr>
          <p:cNvSpPr>
            <a:spLocks noGrp="1"/>
          </p:cNvSpPr>
          <p:nvPr>
            <p:ph sz="quarter" idx="13"/>
          </p:nvPr>
        </p:nvSpPr>
        <p:spPr>
          <a:xfrm>
            <a:off x="1311754" y="2314084"/>
            <a:ext cx="10363826" cy="3424107"/>
          </a:xfrm>
        </p:spPr>
        <p:txBody>
          <a:bodyPr>
            <a:normAutofit/>
          </a:bodyPr>
          <a:lstStyle/>
          <a:p>
            <a:r>
              <a:rPr lang="fr-FR" sz="2600" dirty="0"/>
              <a:t>Couplage faible</a:t>
            </a:r>
          </a:p>
          <a:p>
            <a:r>
              <a:rPr lang="fr-FR" sz="2600" dirty="0"/>
              <a:t>Flexibilité</a:t>
            </a:r>
          </a:p>
          <a:p>
            <a:r>
              <a:rPr lang="fr-FR" sz="2600" dirty="0"/>
              <a:t>Test et débogage facilité</a:t>
            </a:r>
          </a:p>
          <a:p>
            <a:r>
              <a:rPr lang="fr-FR" sz="2600" dirty="0"/>
              <a:t>Evolutivité</a:t>
            </a:r>
          </a:p>
          <a:p>
            <a:r>
              <a:rPr lang="fr-FR" sz="2600" dirty="0"/>
              <a:t>Réutilisation des composants</a:t>
            </a:r>
          </a:p>
        </p:txBody>
      </p:sp>
      <p:pic>
        <p:nvPicPr>
          <p:cNvPr id="5" name="Image 4">
            <a:extLst>
              <a:ext uri="{FF2B5EF4-FFF2-40B4-BE49-F238E27FC236}">
                <a16:creationId xmlns:a16="http://schemas.microsoft.com/office/drawing/2014/main" id="{883C9FA9-C4D3-4E98-8FBA-77A37E8425A2}"/>
              </a:ext>
            </a:extLst>
          </p:cNvPr>
          <p:cNvPicPr>
            <a:picLocks noChangeAspect="1"/>
          </p:cNvPicPr>
          <p:nvPr/>
        </p:nvPicPr>
        <p:blipFill>
          <a:blip r:embed="rId3"/>
          <a:stretch>
            <a:fillRect/>
          </a:stretch>
        </p:blipFill>
        <p:spPr>
          <a:xfrm>
            <a:off x="8544294" y="2314084"/>
            <a:ext cx="2958730" cy="4101587"/>
          </a:xfrm>
          <a:prstGeom prst="rect">
            <a:avLst/>
          </a:prstGeom>
        </p:spPr>
      </p:pic>
    </p:spTree>
    <p:extLst>
      <p:ext uri="{BB962C8B-B14F-4D97-AF65-F5344CB8AC3E}">
        <p14:creationId xmlns:p14="http://schemas.microsoft.com/office/powerpoint/2010/main" val="798866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4BE53-0C5C-496C-A990-C5B47DE9C3B2}"/>
              </a:ext>
            </a:extLst>
          </p:cNvPr>
          <p:cNvSpPr>
            <a:spLocks noGrp="1"/>
          </p:cNvSpPr>
          <p:nvPr>
            <p:ph type="title"/>
          </p:nvPr>
        </p:nvSpPr>
        <p:spPr/>
        <p:txBody>
          <a:bodyPr>
            <a:normAutofit/>
          </a:bodyPr>
          <a:lstStyle/>
          <a:p>
            <a:pPr algn="ctr"/>
            <a:r>
              <a:rPr lang="fr-FR" sz="4200" dirty="0"/>
              <a:t>Inconvénients</a:t>
            </a:r>
          </a:p>
        </p:txBody>
      </p:sp>
      <p:sp>
        <p:nvSpPr>
          <p:cNvPr id="3" name="Content Placeholder 2">
            <a:extLst>
              <a:ext uri="{FF2B5EF4-FFF2-40B4-BE49-F238E27FC236}">
                <a16:creationId xmlns:a16="http://schemas.microsoft.com/office/drawing/2014/main" id="{BCF4BBCF-B5A1-452E-A91E-497920425F0D}"/>
              </a:ext>
            </a:extLst>
          </p:cNvPr>
          <p:cNvSpPr>
            <a:spLocks noGrp="1"/>
          </p:cNvSpPr>
          <p:nvPr>
            <p:ph sz="quarter" idx="13"/>
          </p:nvPr>
        </p:nvSpPr>
        <p:spPr>
          <a:xfrm>
            <a:off x="2145846" y="2293257"/>
            <a:ext cx="9094305" cy="4564743"/>
          </a:xfrm>
        </p:spPr>
        <p:txBody>
          <a:bodyPr>
            <a:normAutofit fontScale="77500" lnSpcReduction="20000"/>
          </a:bodyPr>
          <a:lstStyle/>
          <a:p>
            <a:pPr marL="0" indent="0">
              <a:buNone/>
            </a:pPr>
            <a:endParaRPr lang="fr-FR" dirty="0"/>
          </a:p>
          <a:p>
            <a:endParaRPr lang="fr-FR" dirty="0"/>
          </a:p>
          <a:p>
            <a:r>
              <a:rPr lang="fr-FR" sz="3400" dirty="0"/>
              <a:t>Gourmand en ressources</a:t>
            </a:r>
          </a:p>
          <a:p>
            <a:pPr marL="0" indent="0">
              <a:buNone/>
            </a:pPr>
            <a:endParaRPr lang="fr-FR" sz="3400" dirty="0"/>
          </a:p>
          <a:p>
            <a:r>
              <a:rPr lang="fr-FR" sz="3400" dirty="0"/>
              <a:t>Difficile de gérer les priorités</a:t>
            </a:r>
          </a:p>
          <a:p>
            <a:endParaRPr lang="fr-FR" sz="3400" dirty="0"/>
          </a:p>
          <a:p>
            <a:r>
              <a:rPr lang="fr-FR" sz="3400" dirty="0"/>
              <a:t>Performances faibles pour les traitements simples</a:t>
            </a:r>
          </a:p>
          <a:p>
            <a:pPr marL="0" indent="0">
              <a:buNone/>
            </a:pPr>
            <a:endParaRPr lang="fr-FR" sz="3400" dirty="0"/>
          </a:p>
          <a:p>
            <a:r>
              <a:rPr lang="fr-FR" sz="3400" dirty="0"/>
              <a:t>Tous les services communique via l’ESB, si l’un des services ralentit, il peut affecter les autres services</a:t>
            </a:r>
          </a:p>
          <a:p>
            <a:endParaRPr lang="fr-FR" sz="2600" dirty="0"/>
          </a:p>
          <a:p>
            <a:pPr marL="0" indent="0">
              <a:buNone/>
            </a:pPr>
            <a:endParaRPr lang="fr-FR" dirty="0"/>
          </a:p>
          <a:p>
            <a:endParaRPr lang="fr-FR" dirty="0"/>
          </a:p>
          <a:p>
            <a:endParaRPr lang="fr-FR" dirty="0"/>
          </a:p>
          <a:p>
            <a:endParaRPr lang="fr-FR" dirty="0"/>
          </a:p>
        </p:txBody>
      </p:sp>
    </p:spTree>
    <p:extLst>
      <p:ext uri="{BB962C8B-B14F-4D97-AF65-F5344CB8AC3E}">
        <p14:creationId xmlns:p14="http://schemas.microsoft.com/office/powerpoint/2010/main" val="20435474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e">
  <a:themeElements>
    <a:clrScheme name="Parallaxe">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e">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e">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TM03457496[[fn=Parallaxe]]</Template>
  <TotalTime>419</TotalTime>
  <Words>850</Words>
  <Application>Microsoft Office PowerPoint</Application>
  <PresentationFormat>Grand écran</PresentationFormat>
  <Paragraphs>135</Paragraphs>
  <Slides>14</Slides>
  <Notes>9</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14</vt:i4>
      </vt:variant>
    </vt:vector>
  </HeadingPairs>
  <TitlesOfParts>
    <vt:vector size="20" baseType="lpstr">
      <vt:lpstr>Arial</vt:lpstr>
      <vt:lpstr>Arial Narrow</vt:lpstr>
      <vt:lpstr>Calibri</vt:lpstr>
      <vt:lpstr>Corbel</vt:lpstr>
      <vt:lpstr>Times New Roman</vt:lpstr>
      <vt:lpstr>Parallaxe</vt:lpstr>
      <vt:lpstr>Architectures Applicatives</vt:lpstr>
      <vt:lpstr>Définition</vt:lpstr>
      <vt:lpstr>Architectures applicatives </vt:lpstr>
      <vt:lpstr>Architecture monolithique </vt:lpstr>
      <vt:lpstr>Inconvénients</vt:lpstr>
      <vt:lpstr>Avantages</vt:lpstr>
      <vt:lpstr>SOA (Service Oriented Architecture)</vt:lpstr>
      <vt:lpstr>Avantages</vt:lpstr>
      <vt:lpstr>Inconvénients</vt:lpstr>
      <vt:lpstr>Microservices</vt:lpstr>
      <vt:lpstr>Avantages</vt:lpstr>
      <vt:lpstr>Inconvénients</vt:lpstr>
      <vt:lpstr>                      SOA  vs  Microservices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Architectures Applicatives</dc:title>
  <dc:creator>m.melet</dc:creator>
  <cp:lastModifiedBy>b.rais</cp:lastModifiedBy>
  <cp:revision>24</cp:revision>
  <dcterms:created xsi:type="dcterms:W3CDTF">2018-05-24T21:03:56Z</dcterms:created>
  <dcterms:modified xsi:type="dcterms:W3CDTF">2018-05-25T12:51:44Z</dcterms:modified>
</cp:coreProperties>
</file>