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6" r:id="rId6"/>
    <p:sldId id="265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59" r:id="rId15"/>
    <p:sldId id="286" r:id="rId16"/>
    <p:sldId id="260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3" r:id="rId27"/>
    <p:sldId id="26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93B2-391C-4215-8ECA-A2F1EA5CE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D6491F-AECE-459E-B8C4-08B98389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8927E-4367-4D51-91B3-02B406F1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3ECC7-FBAB-4F54-B4EC-81E15994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9EA96-BFE2-4213-B928-FDCFFB62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6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8A4C-CBE7-4788-A3C2-7E7296BA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CEE3F-C7F6-4B42-8392-4C55F8E6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75B0E-9213-4F99-B5CA-11063679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0299-77C8-4998-BA4E-EDA3F85A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4BFDA-51DA-42A5-AED9-6CE5E05C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F603F8-AD54-45A2-A14A-9A66763FC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E1637-6DC1-4354-B4B3-AF258E4C7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D3FE5-54C1-49B9-AD1B-030FC3D3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FB430-3C8F-447E-9946-A4C93D7B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6DBF3-60F7-455A-8485-F19ADFAD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BCC3-E04F-4949-BB5F-68F6B0D1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97322-3408-490F-AAF1-2FA6AB20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3FFDE-0C54-469C-BEFF-0D90D269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57A32-3928-478E-8A3D-FB3F3764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9F07C-2FCC-47A0-906C-6FDB7B67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A6F4E-E4AA-4517-935E-2D083D65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A4CA0-2192-4BF0-84AE-3FDCA289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8CCB-4561-4102-A427-225B7BA6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5CB21-0188-4015-AF10-D390EB09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97C91-3EF2-43E9-88AB-A8A43711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F017A-C608-4ED9-84B5-1B5DC2DF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CF1D-C469-49C7-B0EC-67067DF1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EDC6F-C36C-4C82-AB22-0B7E73BB7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87A86-1BA7-4F91-993F-0E9D32EA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9F0F0-1C7B-4424-A756-F83955B1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40FB8-4483-445B-A9BA-ED49374D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47B45-D25D-4AFE-BDB0-CDA3097C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48BD9-A383-4164-A0A8-E085E6EB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D278-EE23-4EF6-A852-8F2A9B24A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D973AC-A863-413A-A47F-553EED4A0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DB1296-EE10-4BA8-9AAA-BDFC7ADA7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43790-E176-402D-BA42-4C57948F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D218CA-F785-4E78-A5D1-1072B72B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1D8816-ECB9-42CD-BD32-E5D587CA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3F3C-945D-4602-AA7B-C7E710C3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E09E-BEAA-41E7-BDEF-9324DA21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C9F772-FB4A-41FC-8D51-8E3E4FC6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325767-400F-4851-AD7F-F1167AD5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1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45356A-20BA-4E4A-ABBA-D7270814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127F7-5171-4D4D-98A4-CB25DE9B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7328B-1EFE-40B0-82D8-FF00DC67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7545-AA4F-4761-8352-FD53B124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334BE-70DA-4151-9D0F-62853707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0B55F-F600-4F43-B7C7-AA4BDEE4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A9FDF-37A8-4354-B50E-0660673C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9BE06-E91C-4864-BB65-A904EC88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6532F-72DE-445C-9DF4-7A6C79D8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B6AC-5847-4E1E-9B12-9AE6851B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2DDB37-AD73-47C0-9A65-0B16966CA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7245DF-9315-498E-AC68-610393FF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D42B2-5E23-42AA-A4D8-2264AD54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B2815-95E0-431D-B87B-FE15AEB4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E309F-EB68-49F0-9F9B-7EF16234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6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CED367-B64D-4723-8D14-D2DF3849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0EB20-D087-44FC-8A46-1C93BACD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6E6F5-4ED3-426D-BF72-3D8709159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5F8B-0518-46C2-A13A-22D4F8C5E83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B134A-42A5-484C-8C50-5DA97F18F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03524-E4A9-4E22-AC7C-88C696703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22D1-7D8A-41F3-93F7-948ED26D4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8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4485" TargetMode="External"/><Relationship Id="rId2" Type="http://schemas.openxmlformats.org/officeDocument/2006/relationships/hyperlink" Target="https://www.acmicpc.net/problem/197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23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lee.tistory.com/4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2" TargetMode="External"/><Relationship Id="rId2" Type="http://schemas.openxmlformats.org/officeDocument/2006/relationships/hyperlink" Target="https://www.acmicpc.net/problem/119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lee.tistory.com/50" TargetMode="External"/><Relationship Id="rId2" Type="http://schemas.openxmlformats.org/officeDocument/2006/relationships/hyperlink" Target="https://blog.naver.com/PostView.naver?blogId=ndb796&amp;logNo=221234424646&amp;redirect=Dlog&amp;widgetTypeCall=true&amp;directAccess=fal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tlee.tistory.com/46" TargetMode="External"/><Relationship Id="rId4" Type="http://schemas.openxmlformats.org/officeDocument/2006/relationships/hyperlink" Target="https://mattlee.tistory.com/4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A239-E313-41DC-8FA9-A87F9A524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7575"/>
            <a:ext cx="9144000" cy="3102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900" dirty="0"/>
              <a:t>Shortest Path Problems</a:t>
            </a:r>
            <a:br>
              <a:rPr lang="en-US" altLang="ko-KR" sz="4000" dirty="0"/>
            </a:br>
            <a:r>
              <a:rPr lang="en-US" altLang="ko-KR" sz="3100" dirty="0"/>
              <a:t>&amp;</a:t>
            </a:r>
            <a:br>
              <a:rPr lang="en-US" altLang="ko-KR" sz="4000" dirty="0"/>
            </a:br>
            <a:r>
              <a:rPr lang="en-US" altLang="ko-KR" sz="4900" dirty="0"/>
              <a:t>Minimum Spanning tree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B6C01-34FC-4004-9A60-80D3A088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9706" y="4504663"/>
            <a:ext cx="9144000" cy="1655762"/>
          </a:xfrm>
        </p:spPr>
        <p:txBody>
          <a:bodyPr/>
          <a:lstStyle/>
          <a:p>
            <a:r>
              <a:rPr lang="en-US" altLang="ko-KR" dirty="0"/>
              <a:t>20215117 </a:t>
            </a:r>
            <a:r>
              <a:rPr lang="ko-KR" altLang="en-US" dirty="0"/>
              <a:t>기초교육학부 심수연</a:t>
            </a:r>
          </a:p>
        </p:txBody>
      </p:sp>
    </p:spTree>
    <p:extLst>
      <p:ext uri="{BB962C8B-B14F-4D97-AF65-F5344CB8AC3E}">
        <p14:creationId xmlns:p14="http://schemas.microsoft.com/office/powerpoint/2010/main" val="318222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EBFE5DD-3C43-4BFC-AA35-4BF6070B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609600"/>
            <a:ext cx="7010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8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2957B9E-EA51-4DAE-8C6D-D8015195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15" y="692943"/>
            <a:ext cx="8035970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0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90DF97-9585-42A5-81E4-302277C05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23"/>
          <a:stretch/>
        </p:blipFill>
        <p:spPr>
          <a:xfrm>
            <a:off x="447544" y="783165"/>
            <a:ext cx="11296911" cy="50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7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2AE45C-3C1B-4FC6-978A-FB6B2085DB3B}"/>
              </a:ext>
            </a:extLst>
          </p:cNvPr>
          <p:cNvSpPr txBox="1"/>
          <p:nvPr/>
        </p:nvSpPr>
        <p:spPr>
          <a:xfrm>
            <a:off x="3385457" y="157277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https://www.acmicpc.net/workbook/view/1711</a:t>
            </a:r>
          </a:p>
          <a:p>
            <a:r>
              <a:rPr lang="ko-KR" altLang="en-US" dirty="0" err="1"/>
              <a:t>디익스트라</a:t>
            </a:r>
            <a:r>
              <a:rPr lang="ko-KR" altLang="en-US" dirty="0"/>
              <a:t> 문제집</a:t>
            </a:r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https://www.acmicpc.net/problem/4485</a:t>
            </a:r>
            <a:endParaRPr lang="en-US" altLang="ko-KR" dirty="0"/>
          </a:p>
          <a:p>
            <a:r>
              <a:rPr lang="ko-KR" altLang="en-US" dirty="0"/>
              <a:t>골드</a:t>
            </a:r>
            <a:r>
              <a:rPr lang="en-US" altLang="ko-KR" dirty="0"/>
              <a:t>4: </a:t>
            </a:r>
            <a:r>
              <a:rPr lang="ko-KR" altLang="en-US" dirty="0"/>
              <a:t>녹색 옷 입은 애가 </a:t>
            </a:r>
            <a:r>
              <a:rPr lang="ko-KR" altLang="en-US" dirty="0" err="1"/>
              <a:t>젤다지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https://www.acmicpc.net/problem/1238</a:t>
            </a:r>
            <a:endParaRPr lang="en-US" altLang="ko-KR" dirty="0"/>
          </a:p>
          <a:p>
            <a:r>
              <a:rPr lang="ko-KR" altLang="en-US" dirty="0"/>
              <a:t>골드</a:t>
            </a:r>
            <a:r>
              <a:rPr lang="en-US" altLang="ko-KR" dirty="0"/>
              <a:t>3: </a:t>
            </a:r>
            <a:r>
              <a:rPr lang="ko-KR" altLang="en-US" dirty="0"/>
              <a:t>파티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https://www.acmicpc.net/problem/19701</a:t>
            </a:r>
            <a:endParaRPr lang="en-US" altLang="ko-KR" dirty="0">
              <a:solidFill>
                <a:srgbClr val="0563C1"/>
              </a:solidFill>
            </a:endParaRPr>
          </a:p>
          <a:p>
            <a:r>
              <a:rPr lang="ko-KR" altLang="en-US" dirty="0"/>
              <a:t>골드</a:t>
            </a:r>
            <a:r>
              <a:rPr lang="en-US" altLang="ko-KR" dirty="0"/>
              <a:t>2: </a:t>
            </a:r>
            <a:r>
              <a:rPr lang="ko-KR" altLang="en-US" dirty="0"/>
              <a:t>소 운전한다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85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E358E-C8DB-49C7-B46F-22421B37C3F0}"/>
              </a:ext>
            </a:extLst>
          </p:cNvPr>
          <p:cNvSpPr txBox="1"/>
          <p:nvPr/>
        </p:nvSpPr>
        <p:spPr>
          <a:xfrm>
            <a:off x="6485786" y="291254"/>
            <a:ext cx="533738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Spanning Tree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Simple graph, </a:t>
            </a:r>
            <a:r>
              <a:rPr lang="ko-KR" altLang="en-US" dirty="0"/>
              <a:t>점 사이 단일 </a:t>
            </a:r>
            <a:r>
              <a:rPr lang="en-US" altLang="ko-KR" dirty="0"/>
              <a:t>edge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모든 </a:t>
            </a:r>
            <a:r>
              <a:rPr lang="en-US" altLang="ko-KR" dirty="0"/>
              <a:t>vertex</a:t>
            </a:r>
            <a:r>
              <a:rPr lang="ko-KR" altLang="en-US" dirty="0"/>
              <a:t>를 포함하는 </a:t>
            </a:r>
            <a:r>
              <a:rPr lang="en-US" altLang="ko-KR" dirty="0"/>
              <a:t>sub graph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Minimum Spanning Tree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각</a:t>
            </a:r>
            <a:r>
              <a:rPr lang="en-US" altLang="ko-KR" dirty="0"/>
              <a:t> edge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의 합이 최소가 되는 </a:t>
            </a:r>
            <a:r>
              <a:rPr lang="en-US" altLang="ko-KR" dirty="0"/>
              <a:t>tree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노드간 연결성을 보장하며 가중치를 최소로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네트워크 분야 등 여러 분야에서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BE74F-24EE-4C56-8CC0-744AAC70DE8A}"/>
              </a:ext>
            </a:extLst>
          </p:cNvPr>
          <p:cNvSpPr txBox="1"/>
          <p:nvPr/>
        </p:nvSpPr>
        <p:spPr>
          <a:xfrm>
            <a:off x="291253" y="135515"/>
            <a:ext cx="672592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Tree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Undirected graph: </a:t>
            </a:r>
            <a:r>
              <a:rPr lang="ko-KR" altLang="en-US" dirty="0"/>
              <a:t>방향성이 없다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=</a:t>
            </a:r>
            <a:r>
              <a:rPr lang="ko-KR" altLang="en-US" dirty="0"/>
              <a:t> 단 하나의 경로만 두 </a:t>
            </a:r>
            <a:r>
              <a:rPr lang="en-US" altLang="ko-KR" dirty="0"/>
              <a:t>vertex </a:t>
            </a:r>
            <a:r>
              <a:rPr lang="ko-KR" altLang="en-US" dirty="0"/>
              <a:t>사이에 존재한다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No simple circuit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= cycle </a:t>
            </a:r>
            <a:r>
              <a:rPr lang="ko-KR" altLang="en-US" dirty="0"/>
              <a:t>형태가 존재하지 않는다</a:t>
            </a:r>
            <a:endParaRPr lang="en-US" altLang="ko-KR" dirty="0"/>
          </a:p>
        </p:txBody>
      </p:sp>
      <p:pic>
        <p:nvPicPr>
          <p:cNvPr id="1026" name="Picture 2" descr="8 Useful Tree Data Structures Worth Knowing | by Vijini Mallawaarachchi |  Towards Data Science">
            <a:extLst>
              <a:ext uri="{FF2B5EF4-FFF2-40B4-BE49-F238E27FC236}">
                <a16:creationId xmlns:a16="http://schemas.microsoft.com/office/drawing/2014/main" id="{9EB54820-A727-4435-92B5-17E08815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4" y="2577805"/>
            <a:ext cx="5077074" cy="286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fference Between Prim&amp;#39;s and Kruskal&amp;#39;s Algorithm | Gate Vidyalay">
            <a:extLst>
              <a:ext uri="{FF2B5EF4-FFF2-40B4-BE49-F238E27FC236}">
                <a16:creationId xmlns:a16="http://schemas.microsoft.com/office/drawing/2014/main" id="{0403451D-6C22-4AEE-8C8E-711000C6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86" y="4012404"/>
            <a:ext cx="5263089" cy="20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1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0F28DC-8128-4261-956D-E6526EA1D9EC}"/>
              </a:ext>
            </a:extLst>
          </p:cNvPr>
          <p:cNvSpPr txBox="1"/>
          <p:nvPr/>
        </p:nvSpPr>
        <p:spPr>
          <a:xfrm>
            <a:off x="936263" y="1302924"/>
            <a:ext cx="583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지점이 지정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98644-6D9B-49D3-9266-7C98ACC6E40C}"/>
              </a:ext>
            </a:extLst>
          </p:cNvPr>
          <p:cNvSpPr txBox="1"/>
          <p:nvPr/>
        </p:nvSpPr>
        <p:spPr>
          <a:xfrm>
            <a:off x="6470890" y="1302924"/>
            <a:ext cx="539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Kruskal’s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 지정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139C-0587-46F9-A080-D0ECBC4D8EF6}"/>
              </a:ext>
            </a:extLst>
          </p:cNvPr>
          <p:cNvSpPr txBox="1"/>
          <p:nvPr/>
        </p:nvSpPr>
        <p:spPr>
          <a:xfrm>
            <a:off x="3894882" y="5092860"/>
            <a:ext cx="448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둘 중 어느 경우로 구해도</a:t>
            </a:r>
            <a:br>
              <a:rPr lang="en-US" altLang="ko-KR" dirty="0"/>
            </a:br>
            <a:r>
              <a:rPr lang="ko-KR" altLang="en-US" dirty="0"/>
              <a:t>최소 </a:t>
            </a:r>
            <a:r>
              <a:rPr lang="en-US" altLang="ko-KR" dirty="0"/>
              <a:t>weight </a:t>
            </a:r>
            <a:r>
              <a:rPr lang="ko-KR" altLang="en-US" dirty="0"/>
              <a:t>합이 값은 동일하다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5802FD-76B2-40EC-989E-9B0E3872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3" y="1860390"/>
            <a:ext cx="4229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393F98-5F06-4FAD-8A2C-F547BFB0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89" y="1765140"/>
            <a:ext cx="41529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6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154E6-1C39-4082-A64F-9D87193B5BCF}"/>
              </a:ext>
            </a:extLst>
          </p:cNvPr>
          <p:cNvSpPr txBox="1"/>
          <p:nvPr/>
        </p:nvSpPr>
        <p:spPr>
          <a:xfrm>
            <a:off x="508000" y="243840"/>
            <a:ext cx="64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지점이 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4ACF6-0430-4DA4-8115-BEBE9CD2935B}"/>
              </a:ext>
            </a:extLst>
          </p:cNvPr>
          <p:cNvSpPr txBox="1"/>
          <p:nvPr/>
        </p:nvSpPr>
        <p:spPr>
          <a:xfrm>
            <a:off x="51284" y="481718"/>
            <a:ext cx="5830873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시작점을 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Minimum weight</a:t>
            </a:r>
            <a:r>
              <a:rPr lang="ko-KR" altLang="en-US" dirty="0"/>
              <a:t>를 갖는 </a:t>
            </a:r>
            <a:r>
              <a:rPr lang="en-US" altLang="ko-KR" dirty="0"/>
              <a:t>edge</a:t>
            </a:r>
            <a:r>
              <a:rPr lang="ko-KR" altLang="en-US" dirty="0"/>
              <a:t>를 선택한다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경로에 추가했을 때 </a:t>
            </a:r>
            <a:r>
              <a:rPr lang="en-US" altLang="ko-KR" dirty="0"/>
              <a:t>circuit</a:t>
            </a:r>
            <a:r>
              <a:rPr lang="ko-KR" altLang="en-US" dirty="0"/>
              <a:t>을 형성해서는 안된다</a:t>
            </a:r>
            <a:br>
              <a:rPr lang="en-US" altLang="ko-KR" dirty="0"/>
            </a:br>
            <a:r>
              <a:rPr lang="en-US" altLang="ko-KR" dirty="0"/>
              <a:t>= root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r>
              <a:rPr lang="ko-KR" altLang="en-US" dirty="0"/>
              <a:t>와 연결되어야 한다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연결된 꼭짓점과 연결된 모든 변들 중 </a:t>
            </a:r>
            <a:br>
              <a:rPr lang="en-US" altLang="ko-KR" dirty="0"/>
            </a:br>
            <a:r>
              <a:rPr lang="ko-KR" altLang="en-US" dirty="0"/>
              <a:t>가중치가 가장 작은 변 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개의 꼭짓점에 대해 </a:t>
            </a:r>
            <a:r>
              <a:rPr lang="en-US" altLang="ko-KR" dirty="0"/>
              <a:t>n-1</a:t>
            </a:r>
            <a:r>
              <a:rPr lang="ko-KR" altLang="en-US" dirty="0"/>
              <a:t>개의 변이 연결되면 종료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E51EB-B43A-4256-8543-F038F382CB3E}"/>
              </a:ext>
            </a:extLst>
          </p:cNvPr>
          <p:cNvSpPr txBox="1"/>
          <p:nvPr/>
        </p:nvSpPr>
        <p:spPr>
          <a:xfrm>
            <a:off x="1097731" y="55921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https://mattlee.tistory.com/46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F68F3-1619-4086-9860-33E746D5238B}"/>
              </a:ext>
            </a:extLst>
          </p:cNvPr>
          <p:cNvSpPr txBox="1"/>
          <p:nvPr/>
        </p:nvSpPr>
        <p:spPr>
          <a:xfrm>
            <a:off x="5882157" y="1095632"/>
            <a:ext cx="609600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Distance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정점 집합에서 각 정점까지 </a:t>
            </a:r>
            <a:r>
              <a:rPr lang="en-US" altLang="ko-KR" dirty="0"/>
              <a:t>weight</a:t>
            </a:r>
            <a:r>
              <a:rPr lang="ko-KR" altLang="en-US" dirty="0"/>
              <a:t>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Queue, </a:t>
            </a:r>
            <a:r>
              <a:rPr lang="ko-KR" altLang="en-US" dirty="0"/>
              <a:t>모든 정점을 삽입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가장 작은 </a:t>
            </a:r>
            <a:r>
              <a:rPr lang="en-US" altLang="ko-KR" dirty="0"/>
              <a:t>weight</a:t>
            </a:r>
            <a:r>
              <a:rPr lang="ko-KR" altLang="en-US" dirty="0"/>
              <a:t>를 가지는 정점 추출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추출된 정점을 </a:t>
            </a:r>
            <a:r>
              <a:rPr lang="en-US" altLang="ko-KR" dirty="0"/>
              <a:t>tree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새로 추출된 정점을 기준으로 </a:t>
            </a:r>
            <a:r>
              <a:rPr lang="en-US" altLang="ko-KR" dirty="0"/>
              <a:t>distance</a:t>
            </a:r>
            <a:r>
              <a:rPr lang="ko-KR" altLang="en-US" dirty="0"/>
              <a:t>값 변경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Queue</a:t>
            </a:r>
            <a:r>
              <a:rPr lang="ko-KR" altLang="en-US" dirty="0"/>
              <a:t>의 모든 정점이 소진될 때까지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316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D1F45-F519-486B-8C00-9F878FEC9F9D}"/>
              </a:ext>
            </a:extLst>
          </p:cNvPr>
          <p:cNvSpPr txBox="1"/>
          <p:nvPr/>
        </p:nvSpPr>
        <p:spPr>
          <a:xfrm>
            <a:off x="508000" y="243840"/>
            <a:ext cx="64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CE99-BEEA-46C4-BA46-42A4A05CB02C}"/>
              </a:ext>
            </a:extLst>
          </p:cNvPr>
          <p:cNvSpPr txBox="1"/>
          <p:nvPr/>
        </p:nvSpPr>
        <p:spPr>
          <a:xfrm>
            <a:off x="728654" y="794601"/>
            <a:ext cx="773974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시작점을 설정한다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직접적으로 연결되어 있는 정점의 거리를 표시한다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가장 적은 가중치를 가지는 이웃 노드를 선택한다</a:t>
            </a:r>
            <a:r>
              <a:rPr lang="en-US" altLang="ko-KR" dirty="0"/>
              <a:t>. (= 4</a:t>
            </a:r>
            <a:r>
              <a:rPr lang="ko-KR" altLang="en-US" dirty="0"/>
              <a:t>번 노드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= 0-4 edge</a:t>
            </a:r>
            <a:r>
              <a:rPr lang="ko-KR" altLang="en-US" dirty="0"/>
              <a:t>가 시작 </a:t>
            </a:r>
            <a:r>
              <a:rPr lang="en-US" altLang="ko-KR" dirty="0"/>
              <a:t>edge</a:t>
            </a:r>
            <a:r>
              <a:rPr lang="ko-KR" altLang="en-US" dirty="0"/>
              <a:t>가 된다 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2F5B536-C054-43EC-A2ED-864351A9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34" y="2676818"/>
            <a:ext cx="5911624" cy="3490175"/>
          </a:xfrm>
          <a:prstGeom prst="rect">
            <a:avLst/>
          </a:prstGeom>
        </p:spPr>
      </p:pic>
      <p:pic>
        <p:nvPicPr>
          <p:cNvPr id="8" name="그림 7" descr="손목시계이(가) 표시된 사진&#10;&#10;자동 생성된 설명">
            <a:extLst>
              <a:ext uri="{FF2B5EF4-FFF2-40B4-BE49-F238E27FC236}">
                <a16:creationId xmlns:a16="http://schemas.microsoft.com/office/drawing/2014/main" id="{04D01DDB-AF81-40AD-BA8F-926D0610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676818"/>
            <a:ext cx="4824922" cy="322559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82E861-BEF5-4874-B1C1-DE4FAC4EA36E}"/>
              </a:ext>
            </a:extLst>
          </p:cNvPr>
          <p:cNvCxnSpPr/>
          <p:nvPr/>
        </p:nvCxnSpPr>
        <p:spPr>
          <a:xfrm flipH="1">
            <a:off x="2133600" y="2939143"/>
            <a:ext cx="816429" cy="489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2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D1F45-F519-486B-8C00-9F878FEC9F9D}"/>
              </a:ext>
            </a:extLst>
          </p:cNvPr>
          <p:cNvSpPr txBox="1"/>
          <p:nvPr/>
        </p:nvSpPr>
        <p:spPr>
          <a:xfrm>
            <a:off x="508000" y="243840"/>
            <a:ext cx="64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CE99-BEEA-46C4-BA46-42A4A05CB02C}"/>
              </a:ext>
            </a:extLst>
          </p:cNvPr>
          <p:cNvSpPr txBox="1"/>
          <p:nvPr/>
        </p:nvSpPr>
        <p:spPr>
          <a:xfrm>
            <a:off x="740228" y="1132114"/>
            <a:ext cx="773974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새로운 정점</a:t>
            </a:r>
            <a:r>
              <a:rPr lang="en-US" altLang="ko-KR" dirty="0"/>
              <a:t>(=4</a:t>
            </a:r>
            <a:r>
              <a:rPr lang="ko-KR" altLang="en-US" dirty="0"/>
              <a:t>번 노드</a:t>
            </a:r>
            <a:r>
              <a:rPr lang="en-US" altLang="ko-KR" dirty="0"/>
              <a:t>)</a:t>
            </a:r>
            <a:r>
              <a:rPr lang="ko-KR" altLang="en-US" dirty="0"/>
              <a:t>를 기준으로 거리를 다시 갱신한다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가장 적은 가중치를 가지는 정점을 선택한다</a:t>
            </a:r>
            <a:r>
              <a:rPr lang="en-US" altLang="ko-KR" dirty="0"/>
              <a:t>.(=1</a:t>
            </a:r>
            <a:r>
              <a:rPr lang="ko-KR" altLang="en-US" dirty="0"/>
              <a:t>번 노드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29C32C5-3377-4394-9FC8-F579A1C5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124" y="2014162"/>
            <a:ext cx="6440300" cy="4028395"/>
          </a:xfrm>
          <a:prstGeom prst="rect">
            <a:avLst/>
          </a:prstGeom>
        </p:spPr>
      </p:pic>
      <p:pic>
        <p:nvPicPr>
          <p:cNvPr id="9" name="그림 8" descr="손목시계이(가) 표시된 사진&#10;&#10;자동 생성된 설명">
            <a:extLst>
              <a:ext uri="{FF2B5EF4-FFF2-40B4-BE49-F238E27FC236}">
                <a16:creationId xmlns:a16="http://schemas.microsoft.com/office/drawing/2014/main" id="{70F05B21-BBB7-4D7E-A51A-66ADC0A2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676818"/>
            <a:ext cx="4824922" cy="322559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30882C-0220-4160-A107-44AA8BD7C61D}"/>
              </a:ext>
            </a:extLst>
          </p:cNvPr>
          <p:cNvCxnSpPr/>
          <p:nvPr/>
        </p:nvCxnSpPr>
        <p:spPr>
          <a:xfrm flipH="1">
            <a:off x="2133600" y="2939143"/>
            <a:ext cx="816429" cy="489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31CE8D-24FE-4432-977C-DE189CC294A3}"/>
              </a:ext>
            </a:extLst>
          </p:cNvPr>
          <p:cNvCxnSpPr>
            <a:cxnSpLocks/>
          </p:cNvCxnSpPr>
          <p:nvPr/>
        </p:nvCxnSpPr>
        <p:spPr>
          <a:xfrm flipH="1" flipV="1">
            <a:off x="2069127" y="3691325"/>
            <a:ext cx="945373" cy="369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0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D1F45-F519-486B-8C00-9F878FEC9F9D}"/>
              </a:ext>
            </a:extLst>
          </p:cNvPr>
          <p:cNvSpPr txBox="1"/>
          <p:nvPr/>
        </p:nvSpPr>
        <p:spPr>
          <a:xfrm>
            <a:off x="508000" y="243840"/>
            <a:ext cx="64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CE99-BEEA-46C4-BA46-42A4A05CB02C}"/>
              </a:ext>
            </a:extLst>
          </p:cNvPr>
          <p:cNvSpPr txBox="1"/>
          <p:nvPr/>
        </p:nvSpPr>
        <p:spPr>
          <a:xfrm>
            <a:off x="740228" y="1132114"/>
            <a:ext cx="110925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새로운 정점을 기준으로 거리를 갱신한다</a:t>
            </a:r>
            <a:r>
              <a:rPr lang="en-US" altLang="ko-KR" dirty="0"/>
              <a:t>.(=1</a:t>
            </a:r>
            <a:r>
              <a:rPr lang="ko-KR" altLang="en-US" dirty="0"/>
              <a:t>번 노드 기준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새로운 노드를 기준으로 가장 적은 가중치를 가지는 노드를 선택한다</a:t>
            </a:r>
            <a:r>
              <a:rPr lang="en-US" altLang="ko-KR" dirty="0"/>
              <a:t>.(=2</a:t>
            </a:r>
            <a:r>
              <a:rPr lang="ko-KR" altLang="en-US" dirty="0"/>
              <a:t>번 노드</a:t>
            </a:r>
            <a:r>
              <a:rPr lang="en-US" altLang="ko-KR" dirty="0"/>
              <a:t>) </a:t>
            </a:r>
          </a:p>
        </p:txBody>
      </p:sp>
      <p:pic>
        <p:nvPicPr>
          <p:cNvPr id="7" name="그림 6" descr="손목시계이(가) 표시된 사진&#10;&#10;자동 생성된 설명">
            <a:extLst>
              <a:ext uri="{FF2B5EF4-FFF2-40B4-BE49-F238E27FC236}">
                <a16:creationId xmlns:a16="http://schemas.microsoft.com/office/drawing/2014/main" id="{9020DD89-EB2A-45CB-9830-C1FF4B47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676818"/>
            <a:ext cx="4824922" cy="322559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0C7626-9C9D-4552-8F03-21DC618ECDBF}"/>
              </a:ext>
            </a:extLst>
          </p:cNvPr>
          <p:cNvCxnSpPr/>
          <p:nvPr/>
        </p:nvCxnSpPr>
        <p:spPr>
          <a:xfrm flipH="1">
            <a:off x="2133600" y="2939143"/>
            <a:ext cx="816429" cy="489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CCB10-22F9-43D3-9B43-69FAE6169004}"/>
              </a:ext>
            </a:extLst>
          </p:cNvPr>
          <p:cNvCxnSpPr>
            <a:cxnSpLocks/>
          </p:cNvCxnSpPr>
          <p:nvPr/>
        </p:nvCxnSpPr>
        <p:spPr>
          <a:xfrm flipH="1" flipV="1">
            <a:off x="2069127" y="3691325"/>
            <a:ext cx="945373" cy="369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B0E1387-7BCF-4E29-AFE1-C893DF825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9" r="10628"/>
          <a:stretch/>
        </p:blipFill>
        <p:spPr>
          <a:xfrm>
            <a:off x="5640483" y="2134619"/>
            <a:ext cx="6192289" cy="415732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C803A7-F888-4DFB-A9C4-043A8DFBD308}"/>
              </a:ext>
            </a:extLst>
          </p:cNvPr>
          <p:cNvCxnSpPr>
            <a:cxnSpLocks/>
          </p:cNvCxnSpPr>
          <p:nvPr/>
        </p:nvCxnSpPr>
        <p:spPr>
          <a:xfrm flipH="1" flipV="1">
            <a:off x="3196525" y="4213281"/>
            <a:ext cx="624844" cy="4675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C6DE31-03E4-4B8E-9D8C-CD3C85F97B1D}"/>
              </a:ext>
            </a:extLst>
          </p:cNvPr>
          <p:cNvSpPr txBox="1"/>
          <p:nvPr/>
        </p:nvSpPr>
        <p:spPr>
          <a:xfrm>
            <a:off x="380621" y="274433"/>
            <a:ext cx="63150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Weighted graph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각 </a:t>
            </a:r>
            <a:r>
              <a:rPr lang="en-US" altLang="ko-KR" dirty="0"/>
              <a:t>edge</a:t>
            </a:r>
            <a:r>
              <a:rPr lang="ko-KR" altLang="en-US" dirty="0"/>
              <a:t>에 할당 </a:t>
            </a:r>
            <a:r>
              <a:rPr lang="en-US" altLang="ko-KR" dirty="0"/>
              <a:t>number</a:t>
            </a:r>
            <a:r>
              <a:rPr lang="ko-KR" altLang="en-US" dirty="0"/>
              <a:t>가 표기된 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0FF-23B3-47A9-B657-F82D53D484B7}"/>
              </a:ext>
            </a:extLst>
          </p:cNvPr>
          <p:cNvSpPr txBox="1"/>
          <p:nvPr/>
        </p:nvSpPr>
        <p:spPr>
          <a:xfrm>
            <a:off x="5876925" y="274433"/>
            <a:ext cx="63150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Length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어떤 경로에서 </a:t>
            </a:r>
            <a:r>
              <a:rPr lang="en-US" altLang="ko-KR" dirty="0"/>
              <a:t>edge</a:t>
            </a:r>
            <a:r>
              <a:rPr lang="ko-KR" altLang="en-US" dirty="0"/>
              <a:t>에 쓰여진 </a:t>
            </a:r>
            <a:r>
              <a:rPr lang="en-US" altLang="ko-KR" dirty="0"/>
              <a:t>weight</a:t>
            </a:r>
            <a:r>
              <a:rPr lang="ko-KR" altLang="en-US" dirty="0"/>
              <a:t>의 합</a:t>
            </a:r>
          </a:p>
        </p:txBody>
      </p:sp>
      <p:pic>
        <p:nvPicPr>
          <p:cNvPr id="1026" name="Picture 2" descr="Weighted vs UnWeighted Graph | What is the difference ? | kheri.net">
            <a:extLst>
              <a:ext uri="{FF2B5EF4-FFF2-40B4-BE49-F238E27FC236}">
                <a16:creationId xmlns:a16="http://schemas.microsoft.com/office/drawing/2014/main" id="{96567F81-AD23-49C3-AB00-58BEAEA14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1"/>
          <a:stretch/>
        </p:blipFill>
        <p:spPr bwMode="auto">
          <a:xfrm>
            <a:off x="618579" y="1113912"/>
            <a:ext cx="4618017" cy="282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ortest Path Problems Directed weighted graph. Path length is sum of  weights of edges on path. The vertex at which the path begins is the source  vertex. - ppt download">
            <a:extLst>
              <a:ext uri="{FF2B5EF4-FFF2-40B4-BE49-F238E27FC236}">
                <a16:creationId xmlns:a16="http://schemas.microsoft.com/office/drawing/2014/main" id="{96FFC45D-A75C-4815-98F6-BDDC1AFF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470987"/>
            <a:ext cx="5590856" cy="41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eighted vs UnWeighted Graph | What is the difference ? | kheri.net">
            <a:extLst>
              <a:ext uri="{FF2B5EF4-FFF2-40B4-BE49-F238E27FC236}">
                <a16:creationId xmlns:a16="http://schemas.microsoft.com/office/drawing/2014/main" id="{9C7480ED-867D-4AD8-B90C-2A6CFB608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6" t="1471" r="405" b="-1471"/>
          <a:stretch/>
        </p:blipFill>
        <p:spPr bwMode="auto">
          <a:xfrm>
            <a:off x="421398" y="3852711"/>
            <a:ext cx="4618017" cy="282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0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D1F45-F519-486B-8C00-9F878FEC9F9D}"/>
              </a:ext>
            </a:extLst>
          </p:cNvPr>
          <p:cNvSpPr txBox="1"/>
          <p:nvPr/>
        </p:nvSpPr>
        <p:spPr>
          <a:xfrm>
            <a:off x="508000" y="243840"/>
            <a:ext cx="64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CE99-BEEA-46C4-BA46-42A4A05CB02C}"/>
              </a:ext>
            </a:extLst>
          </p:cNvPr>
          <p:cNvSpPr txBox="1"/>
          <p:nvPr/>
        </p:nvSpPr>
        <p:spPr>
          <a:xfrm>
            <a:off x="740228" y="1132114"/>
            <a:ext cx="110925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새로운 정점을 기준으로 거리를 갱신한다</a:t>
            </a:r>
            <a:r>
              <a:rPr lang="en-US" altLang="ko-KR" dirty="0"/>
              <a:t>.(=2</a:t>
            </a:r>
            <a:r>
              <a:rPr lang="ko-KR" altLang="en-US" dirty="0"/>
              <a:t>번 노드 기준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9. </a:t>
            </a:r>
            <a:r>
              <a:rPr lang="ko-KR" altLang="en-US" dirty="0"/>
              <a:t>새로운 노드를 기준으로 가장 적은 가중치를 가지는 노드를 선택한다</a:t>
            </a:r>
            <a:r>
              <a:rPr lang="en-US" altLang="ko-KR" dirty="0"/>
              <a:t>.(=3</a:t>
            </a:r>
            <a:r>
              <a:rPr lang="ko-KR" altLang="en-US" dirty="0"/>
              <a:t>번 노드</a:t>
            </a:r>
            <a:r>
              <a:rPr lang="en-US" altLang="ko-KR" dirty="0"/>
              <a:t>) </a:t>
            </a:r>
          </a:p>
        </p:txBody>
      </p:sp>
      <p:pic>
        <p:nvPicPr>
          <p:cNvPr id="7" name="그림 6" descr="손목시계이(가) 표시된 사진&#10;&#10;자동 생성된 설명">
            <a:extLst>
              <a:ext uri="{FF2B5EF4-FFF2-40B4-BE49-F238E27FC236}">
                <a16:creationId xmlns:a16="http://schemas.microsoft.com/office/drawing/2014/main" id="{9020DD89-EB2A-45CB-9830-C1FF4B47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676818"/>
            <a:ext cx="4824922" cy="322559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0C7626-9C9D-4552-8F03-21DC618ECDBF}"/>
              </a:ext>
            </a:extLst>
          </p:cNvPr>
          <p:cNvCxnSpPr/>
          <p:nvPr/>
        </p:nvCxnSpPr>
        <p:spPr>
          <a:xfrm flipH="1">
            <a:off x="2133600" y="2939143"/>
            <a:ext cx="816429" cy="489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CCB10-22F9-43D3-9B43-69FAE6169004}"/>
              </a:ext>
            </a:extLst>
          </p:cNvPr>
          <p:cNvCxnSpPr>
            <a:cxnSpLocks/>
          </p:cNvCxnSpPr>
          <p:nvPr/>
        </p:nvCxnSpPr>
        <p:spPr>
          <a:xfrm flipH="1" flipV="1">
            <a:off x="2069127" y="3691325"/>
            <a:ext cx="945373" cy="369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C803A7-F888-4DFB-A9C4-043A8DFBD308}"/>
              </a:ext>
            </a:extLst>
          </p:cNvPr>
          <p:cNvCxnSpPr>
            <a:cxnSpLocks/>
          </p:cNvCxnSpPr>
          <p:nvPr/>
        </p:nvCxnSpPr>
        <p:spPr>
          <a:xfrm flipH="1" flipV="1">
            <a:off x="3196525" y="4213281"/>
            <a:ext cx="624844" cy="4675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37BAE0D-52CD-451D-AC9B-B5CD4A88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78" y="2520846"/>
            <a:ext cx="6449910" cy="389274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374C0A-B0B3-4811-ABD4-5847B7F38DE5}"/>
              </a:ext>
            </a:extLst>
          </p:cNvPr>
          <p:cNvCxnSpPr>
            <a:cxnSpLocks/>
          </p:cNvCxnSpPr>
          <p:nvPr/>
        </p:nvCxnSpPr>
        <p:spPr>
          <a:xfrm flipV="1">
            <a:off x="3196525" y="4869489"/>
            <a:ext cx="624844" cy="6386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4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D1F45-F519-486B-8C00-9F878FEC9F9D}"/>
              </a:ext>
            </a:extLst>
          </p:cNvPr>
          <p:cNvSpPr txBox="1"/>
          <p:nvPr/>
        </p:nvSpPr>
        <p:spPr>
          <a:xfrm>
            <a:off x="508000" y="243840"/>
            <a:ext cx="64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CE99-BEEA-46C4-BA46-42A4A05CB02C}"/>
              </a:ext>
            </a:extLst>
          </p:cNvPr>
          <p:cNvSpPr txBox="1"/>
          <p:nvPr/>
        </p:nvSpPr>
        <p:spPr>
          <a:xfrm>
            <a:off x="740228" y="1132114"/>
            <a:ext cx="110925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9. </a:t>
            </a:r>
            <a:r>
              <a:rPr lang="ko-KR" altLang="en-US" dirty="0"/>
              <a:t>새로운 정점을 기준으로 거리를 갱신한다</a:t>
            </a:r>
            <a:r>
              <a:rPr lang="en-US" altLang="ko-KR" dirty="0"/>
              <a:t>.(=3</a:t>
            </a:r>
            <a:r>
              <a:rPr lang="ko-KR" altLang="en-US" dirty="0"/>
              <a:t>번 노드 기준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10. </a:t>
            </a:r>
            <a:r>
              <a:rPr lang="ko-KR" altLang="en-US" dirty="0"/>
              <a:t>새로운 노드를 기준으로 가장 적은 가중치를 가지는 노드를 선택한다</a:t>
            </a:r>
            <a:r>
              <a:rPr lang="en-US" altLang="ko-KR" dirty="0"/>
              <a:t>.(=6</a:t>
            </a:r>
            <a:r>
              <a:rPr lang="ko-KR" altLang="en-US" dirty="0"/>
              <a:t>번 노드</a:t>
            </a:r>
            <a:r>
              <a:rPr lang="en-US" altLang="ko-KR" dirty="0"/>
              <a:t>) </a:t>
            </a:r>
          </a:p>
        </p:txBody>
      </p:sp>
      <p:pic>
        <p:nvPicPr>
          <p:cNvPr id="7" name="그림 6" descr="손목시계이(가) 표시된 사진&#10;&#10;자동 생성된 설명">
            <a:extLst>
              <a:ext uri="{FF2B5EF4-FFF2-40B4-BE49-F238E27FC236}">
                <a16:creationId xmlns:a16="http://schemas.microsoft.com/office/drawing/2014/main" id="{9020DD89-EB2A-45CB-9830-C1FF4B47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676818"/>
            <a:ext cx="4824922" cy="322559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0C7626-9C9D-4552-8F03-21DC618ECDBF}"/>
              </a:ext>
            </a:extLst>
          </p:cNvPr>
          <p:cNvCxnSpPr/>
          <p:nvPr/>
        </p:nvCxnSpPr>
        <p:spPr>
          <a:xfrm flipH="1">
            <a:off x="2133600" y="2939143"/>
            <a:ext cx="816429" cy="489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CCB10-22F9-43D3-9B43-69FAE6169004}"/>
              </a:ext>
            </a:extLst>
          </p:cNvPr>
          <p:cNvCxnSpPr>
            <a:cxnSpLocks/>
          </p:cNvCxnSpPr>
          <p:nvPr/>
        </p:nvCxnSpPr>
        <p:spPr>
          <a:xfrm flipH="1" flipV="1">
            <a:off x="2069127" y="3691325"/>
            <a:ext cx="945373" cy="369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C803A7-F888-4DFB-A9C4-043A8DFBD308}"/>
              </a:ext>
            </a:extLst>
          </p:cNvPr>
          <p:cNvCxnSpPr>
            <a:cxnSpLocks/>
          </p:cNvCxnSpPr>
          <p:nvPr/>
        </p:nvCxnSpPr>
        <p:spPr>
          <a:xfrm flipH="1" flipV="1">
            <a:off x="3196525" y="4213281"/>
            <a:ext cx="624844" cy="4675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374C0A-B0B3-4811-ABD4-5847B7F38DE5}"/>
              </a:ext>
            </a:extLst>
          </p:cNvPr>
          <p:cNvCxnSpPr>
            <a:cxnSpLocks/>
          </p:cNvCxnSpPr>
          <p:nvPr/>
        </p:nvCxnSpPr>
        <p:spPr>
          <a:xfrm flipV="1">
            <a:off x="3196525" y="4869489"/>
            <a:ext cx="624844" cy="6386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B25EB62-25F0-4BFB-8674-C073365B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66" y="1979668"/>
            <a:ext cx="6423606" cy="392274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6E6CED-7AF7-4921-BBD0-457BCEEE089B}"/>
              </a:ext>
            </a:extLst>
          </p:cNvPr>
          <p:cNvCxnSpPr>
            <a:cxnSpLocks/>
          </p:cNvCxnSpPr>
          <p:nvPr/>
        </p:nvCxnSpPr>
        <p:spPr>
          <a:xfrm>
            <a:off x="1227419" y="5085751"/>
            <a:ext cx="1693042" cy="5312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74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D1F45-F519-486B-8C00-9F878FEC9F9D}"/>
              </a:ext>
            </a:extLst>
          </p:cNvPr>
          <p:cNvSpPr txBox="1"/>
          <p:nvPr/>
        </p:nvSpPr>
        <p:spPr>
          <a:xfrm>
            <a:off x="508000" y="243840"/>
            <a:ext cx="64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CE99-BEEA-46C4-BA46-42A4A05CB02C}"/>
              </a:ext>
            </a:extLst>
          </p:cNvPr>
          <p:cNvSpPr txBox="1"/>
          <p:nvPr/>
        </p:nvSpPr>
        <p:spPr>
          <a:xfrm>
            <a:off x="740228" y="1132114"/>
            <a:ext cx="110925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11. </a:t>
            </a:r>
            <a:r>
              <a:rPr lang="ko-KR" altLang="en-US" dirty="0"/>
              <a:t>아직 선택되지 않은 정점</a:t>
            </a:r>
            <a:r>
              <a:rPr lang="en-US" altLang="ko-KR" dirty="0"/>
              <a:t>(5</a:t>
            </a:r>
            <a:r>
              <a:rPr lang="ko-KR" altLang="en-US" dirty="0"/>
              <a:t>번 노드</a:t>
            </a:r>
            <a:r>
              <a:rPr lang="en-US" altLang="ko-KR" dirty="0"/>
              <a:t>) </a:t>
            </a:r>
            <a:r>
              <a:rPr lang="ko-KR" altLang="en-US" dirty="0"/>
              <a:t>선택 후 갱신 가능한 정보가 있는지 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12. </a:t>
            </a:r>
            <a:r>
              <a:rPr lang="ko-KR" altLang="en-US" dirty="0"/>
              <a:t>추가 정보가 없으므로 그대로 </a:t>
            </a:r>
            <a:r>
              <a:rPr lang="en-US" altLang="ko-KR" dirty="0"/>
              <a:t>1-5 </a:t>
            </a:r>
            <a:r>
              <a:rPr lang="ko-KR" altLang="en-US" dirty="0"/>
              <a:t>경로 선택한다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pic>
        <p:nvPicPr>
          <p:cNvPr id="7" name="그림 6" descr="손목시계이(가) 표시된 사진&#10;&#10;자동 생성된 설명">
            <a:extLst>
              <a:ext uri="{FF2B5EF4-FFF2-40B4-BE49-F238E27FC236}">
                <a16:creationId xmlns:a16="http://schemas.microsoft.com/office/drawing/2014/main" id="{9020DD89-EB2A-45CB-9830-C1FF4B47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676818"/>
            <a:ext cx="4824922" cy="322559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0C7626-9C9D-4552-8F03-21DC618ECDBF}"/>
              </a:ext>
            </a:extLst>
          </p:cNvPr>
          <p:cNvCxnSpPr/>
          <p:nvPr/>
        </p:nvCxnSpPr>
        <p:spPr>
          <a:xfrm flipH="1">
            <a:off x="2133600" y="2939143"/>
            <a:ext cx="816429" cy="489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CCB10-22F9-43D3-9B43-69FAE6169004}"/>
              </a:ext>
            </a:extLst>
          </p:cNvPr>
          <p:cNvCxnSpPr>
            <a:cxnSpLocks/>
          </p:cNvCxnSpPr>
          <p:nvPr/>
        </p:nvCxnSpPr>
        <p:spPr>
          <a:xfrm flipH="1" flipV="1">
            <a:off x="2069127" y="3691325"/>
            <a:ext cx="945373" cy="369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C803A7-F888-4DFB-A9C4-043A8DFBD308}"/>
              </a:ext>
            </a:extLst>
          </p:cNvPr>
          <p:cNvCxnSpPr>
            <a:cxnSpLocks/>
          </p:cNvCxnSpPr>
          <p:nvPr/>
        </p:nvCxnSpPr>
        <p:spPr>
          <a:xfrm flipH="1" flipV="1">
            <a:off x="3196525" y="4213281"/>
            <a:ext cx="624844" cy="4675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374C0A-B0B3-4811-ABD4-5847B7F38DE5}"/>
              </a:ext>
            </a:extLst>
          </p:cNvPr>
          <p:cNvCxnSpPr>
            <a:cxnSpLocks/>
          </p:cNvCxnSpPr>
          <p:nvPr/>
        </p:nvCxnSpPr>
        <p:spPr>
          <a:xfrm flipV="1">
            <a:off x="3196525" y="4869489"/>
            <a:ext cx="624844" cy="6386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B25EB62-25F0-4BFB-8674-C073365B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66" y="1979668"/>
            <a:ext cx="6423606" cy="392274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6E6CED-7AF7-4921-BBD0-457BCEEE089B}"/>
              </a:ext>
            </a:extLst>
          </p:cNvPr>
          <p:cNvCxnSpPr>
            <a:cxnSpLocks/>
          </p:cNvCxnSpPr>
          <p:nvPr/>
        </p:nvCxnSpPr>
        <p:spPr>
          <a:xfrm>
            <a:off x="1227419" y="5085751"/>
            <a:ext cx="1693042" cy="5312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275656-A574-4DE0-8436-C20D32929985}"/>
              </a:ext>
            </a:extLst>
          </p:cNvPr>
          <p:cNvCxnSpPr>
            <a:cxnSpLocks/>
          </p:cNvCxnSpPr>
          <p:nvPr/>
        </p:nvCxnSpPr>
        <p:spPr>
          <a:xfrm flipH="1">
            <a:off x="3262323" y="3642036"/>
            <a:ext cx="754506" cy="4091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9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D1F45-F519-486B-8C00-9F878FEC9F9D}"/>
              </a:ext>
            </a:extLst>
          </p:cNvPr>
          <p:cNvSpPr txBox="1"/>
          <p:nvPr/>
        </p:nvSpPr>
        <p:spPr>
          <a:xfrm>
            <a:off x="508000" y="243840"/>
            <a:ext cx="64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Prim’s Algorithm </a:t>
            </a:r>
            <a:r>
              <a:rPr lang="en-US" altLang="ko-KR" dirty="0"/>
              <a:t>// </a:t>
            </a:r>
            <a:r>
              <a:rPr lang="ko-KR" altLang="en-US" dirty="0"/>
              <a:t>시작 지점이 있다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35C934-0AC8-4F34-B8EA-1E3B8D00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22" y="1507093"/>
            <a:ext cx="7681524" cy="43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3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336077B-2024-4781-B548-E892E626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833437"/>
            <a:ext cx="11420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09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C638E3-4EEF-4E1D-B9E2-6669BE72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62" y="242307"/>
            <a:ext cx="8765475" cy="63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1B9EB-3634-4564-9557-BF18181851CF}"/>
              </a:ext>
            </a:extLst>
          </p:cNvPr>
          <p:cNvSpPr txBox="1"/>
          <p:nvPr/>
        </p:nvSpPr>
        <p:spPr>
          <a:xfrm>
            <a:off x="3396342" y="153488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https://www.acmicpc.net/problem/1197</a:t>
            </a:r>
            <a:endParaRPr lang="en-US" altLang="ko-KR" dirty="0"/>
          </a:p>
          <a:p>
            <a:r>
              <a:rPr lang="ko-KR" altLang="en-US" dirty="0"/>
              <a:t>골드</a:t>
            </a:r>
            <a:r>
              <a:rPr lang="en-US" altLang="ko-KR" dirty="0"/>
              <a:t>4: 1197 </a:t>
            </a:r>
            <a:r>
              <a:rPr lang="ko-KR" altLang="en-US" dirty="0"/>
              <a:t>최소 </a:t>
            </a:r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https://www.acmicpc.net/problem/1922</a:t>
            </a:r>
            <a:endParaRPr lang="en-US" altLang="ko-KR" dirty="0"/>
          </a:p>
          <a:p>
            <a:r>
              <a:rPr lang="ko-KR" altLang="en-US" dirty="0"/>
              <a:t>골드</a:t>
            </a:r>
            <a:r>
              <a:rPr lang="en-US" altLang="ko-KR" dirty="0"/>
              <a:t>4: 1922 </a:t>
            </a:r>
            <a:r>
              <a:rPr lang="ko-KR" altLang="en-US" dirty="0"/>
              <a:t>네트워크 연결</a:t>
            </a:r>
          </a:p>
        </p:txBody>
      </p:sp>
    </p:spTree>
    <p:extLst>
      <p:ext uri="{BB962C8B-B14F-4D97-AF65-F5344CB8AC3E}">
        <p14:creationId xmlns:p14="http://schemas.microsoft.com/office/powerpoint/2010/main" val="561824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B87EF-7A05-4ABB-9762-EB87E591E61A}"/>
              </a:ext>
            </a:extLst>
          </p:cNvPr>
          <p:cNvSpPr txBox="1"/>
          <p:nvPr/>
        </p:nvSpPr>
        <p:spPr>
          <a:xfrm>
            <a:off x="237554" y="104666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https://blog.naver.com/PostView.naver?blogId=ndb796&amp;logNo=221234424646&amp;redirect=Dlog&amp;widgetTypeCall=true&amp;directAccess=false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https://mattlee.tistory.com/50#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https://mattlee.tistory.com/47</a:t>
            </a:r>
            <a:endParaRPr lang="en-US" altLang="ko-KR" dirty="0"/>
          </a:p>
          <a:p>
            <a:r>
              <a:rPr lang="ko-KR" altLang="en-US" dirty="0">
                <a:hlinkClick r:id="rId5"/>
              </a:rPr>
              <a:t>https://mattlee.tistory.com/46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08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68592-7C82-4800-98F0-38B5DB7910B4}"/>
              </a:ext>
            </a:extLst>
          </p:cNvPr>
          <p:cNvSpPr txBox="1"/>
          <p:nvPr/>
        </p:nvSpPr>
        <p:spPr>
          <a:xfrm>
            <a:off x="494452" y="182879"/>
            <a:ext cx="9396679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사용 예시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가능한 적은 비용으로 최종 결과에 도달하는 경로를 찾아내는 대부분의 문제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항공편 계산</a:t>
            </a:r>
            <a:r>
              <a:rPr lang="en-US" altLang="ko-KR" dirty="0"/>
              <a:t>(</a:t>
            </a:r>
            <a:r>
              <a:rPr lang="ko-KR" altLang="en-US" dirty="0"/>
              <a:t>보스턴에서 </a:t>
            </a:r>
            <a:r>
              <a:rPr lang="en-US" altLang="ko-KR" dirty="0"/>
              <a:t>LA</a:t>
            </a:r>
            <a:r>
              <a:rPr lang="ko-KR" altLang="en-US" dirty="0"/>
              <a:t>까지 최소 시간 </a:t>
            </a:r>
            <a:r>
              <a:rPr lang="en-US" altLang="ko-KR" dirty="0"/>
              <a:t>or </a:t>
            </a:r>
            <a:r>
              <a:rPr lang="ko-KR" altLang="en-US" dirty="0"/>
              <a:t>최소 비용 </a:t>
            </a:r>
            <a:r>
              <a:rPr lang="en-US" altLang="ko-KR" dirty="0"/>
              <a:t>or </a:t>
            </a:r>
            <a:r>
              <a:rPr lang="ko-KR" altLang="en-US" dirty="0"/>
              <a:t>최단 거리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네비게이션</a:t>
            </a:r>
            <a:r>
              <a:rPr lang="en-US" altLang="ko-KR" dirty="0"/>
              <a:t>(A</a:t>
            </a:r>
            <a:r>
              <a:rPr lang="ko-KR" altLang="en-US" dirty="0"/>
              <a:t>도시에서 </a:t>
            </a:r>
            <a:r>
              <a:rPr lang="en-US" altLang="ko-KR" dirty="0"/>
              <a:t>F</a:t>
            </a:r>
            <a:r>
              <a:rPr lang="ko-KR" altLang="en-US" dirty="0"/>
              <a:t>도시로 이동할 때의 최소 비용 경로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Algorithm) 최단 경로 알고리즘 - 다익스트라(dijkstra) 알고리즘 - ZeroCho Blog">
            <a:extLst>
              <a:ext uri="{FF2B5EF4-FFF2-40B4-BE49-F238E27FC236}">
                <a16:creationId xmlns:a16="http://schemas.microsoft.com/office/drawing/2014/main" id="{5339B7A7-1502-48F2-AD91-AFF655D9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35" y="2965082"/>
            <a:ext cx="7134690" cy="371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C4CFF-2555-45B2-8683-4D811CAC4FB3}"/>
              </a:ext>
            </a:extLst>
          </p:cNvPr>
          <p:cNvSpPr txBox="1"/>
          <p:nvPr/>
        </p:nvSpPr>
        <p:spPr>
          <a:xfrm>
            <a:off x="494452" y="1929832"/>
            <a:ext cx="886133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순회 외판원 문제</a:t>
            </a:r>
            <a:r>
              <a:rPr lang="en-US" altLang="ko-KR" sz="2000" b="1" dirty="0"/>
              <a:t>(Traveling Salesperson Problem)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모든 </a:t>
            </a:r>
            <a:r>
              <a:rPr lang="en-US" altLang="ko-KR" sz="2000" dirty="0"/>
              <a:t>vertex </a:t>
            </a:r>
            <a:r>
              <a:rPr lang="ko-KR" altLang="en-US" sz="2000" dirty="0"/>
              <a:t>한 번씩 방문하는 최소 순환의 전체 길이</a:t>
            </a:r>
          </a:p>
        </p:txBody>
      </p:sp>
    </p:spTree>
    <p:extLst>
      <p:ext uri="{BB962C8B-B14F-4D97-AF65-F5344CB8AC3E}">
        <p14:creationId xmlns:p14="http://schemas.microsoft.com/office/powerpoint/2010/main" val="412941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7E1CDA-27EF-46C9-8334-5271A02E2D4A}"/>
              </a:ext>
            </a:extLst>
          </p:cNvPr>
          <p:cNvSpPr txBox="1"/>
          <p:nvPr/>
        </p:nvSpPr>
        <p:spPr>
          <a:xfrm>
            <a:off x="358814" y="179408"/>
            <a:ext cx="728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Dijkstra Algorithm </a:t>
            </a:r>
            <a:r>
              <a:rPr lang="ko-KR" altLang="en-US" sz="2800" b="1" dirty="0" err="1"/>
              <a:t>디익스트라</a:t>
            </a:r>
            <a:r>
              <a:rPr lang="ko-KR" altLang="en-US" sz="2800" b="1" dirty="0"/>
              <a:t>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69AD3-FAC9-4179-A1BC-AFA1370485EB}"/>
              </a:ext>
            </a:extLst>
          </p:cNvPr>
          <p:cNvSpPr txBox="1"/>
          <p:nvPr/>
        </p:nvSpPr>
        <p:spPr>
          <a:xfrm>
            <a:off x="394570" y="84968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시작점에서 주변에 가장 가까운 것을 선택</a:t>
            </a:r>
            <a:r>
              <a:rPr lang="en-US" altLang="ko-KR" dirty="0"/>
              <a:t>, </a:t>
            </a:r>
            <a:r>
              <a:rPr lang="ko-KR" altLang="en-US" dirty="0"/>
              <a:t>선택할 때마다 집합에 포함시킴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91928-703D-4634-83BC-FE86B48CC438}"/>
              </a:ext>
            </a:extLst>
          </p:cNvPr>
          <p:cNvSpPr txBox="1"/>
          <p:nvPr/>
        </p:nvSpPr>
        <p:spPr>
          <a:xfrm>
            <a:off x="610017" y="1168273"/>
            <a:ext cx="871310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출발 노드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출발 노드 기준으로 각 노드의 최소 비용 저장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이웃한 노드 중 가장 비용이 적은 노드 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해당 노드를 거쳐 특정한 노드를 가는 경우를 고려하여 최소 비용 갱신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위 과정에서 </a:t>
            </a:r>
            <a:r>
              <a:rPr lang="en-US" altLang="ko-KR" dirty="0"/>
              <a:t>3~4</a:t>
            </a:r>
            <a:r>
              <a:rPr lang="ko-KR" altLang="en-US" dirty="0"/>
              <a:t>번 반복해 마지막 노드에 도달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B5C128-E8E0-4B94-A606-A471BF43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25" y="3284558"/>
            <a:ext cx="6103213" cy="34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오뚜기 진라면 순한맛 (봉지)">
            <a:extLst>
              <a:ext uri="{FF2B5EF4-FFF2-40B4-BE49-F238E27FC236}">
                <a16:creationId xmlns:a16="http://schemas.microsoft.com/office/drawing/2014/main" id="{B511EC3B-ED59-4E4B-9FD0-98302A271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t="55614" r="59657" b="35342"/>
          <a:stretch/>
        </p:blipFill>
        <p:spPr bwMode="auto">
          <a:xfrm>
            <a:off x="7093913" y="111111"/>
            <a:ext cx="1349407" cy="65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0AA5EF-46C6-4673-8877-0183257579FC}"/>
              </a:ext>
            </a:extLst>
          </p:cNvPr>
          <p:cNvSpPr txBox="1"/>
          <p:nvPr/>
        </p:nvSpPr>
        <p:spPr>
          <a:xfrm>
            <a:off x="7467599" y="1249698"/>
            <a:ext cx="265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Greedy Algorithm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869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7E1CDA-27EF-46C9-8334-5271A02E2D4A}"/>
              </a:ext>
            </a:extLst>
          </p:cNvPr>
          <p:cNvSpPr txBox="1"/>
          <p:nvPr/>
        </p:nvSpPr>
        <p:spPr>
          <a:xfrm>
            <a:off x="358814" y="179408"/>
            <a:ext cx="728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Dijkstra Algorithm </a:t>
            </a:r>
            <a:r>
              <a:rPr lang="ko-KR" altLang="en-US" sz="2800" b="1" dirty="0" err="1"/>
              <a:t>디익스트라</a:t>
            </a:r>
            <a:r>
              <a:rPr lang="ko-KR" altLang="en-US" sz="2800" b="1" dirty="0"/>
              <a:t>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B1BD8-6A41-4A19-B386-A1BDE41BD20E}"/>
              </a:ext>
            </a:extLst>
          </p:cNvPr>
          <p:cNvSpPr txBox="1"/>
          <p:nvPr/>
        </p:nvSpPr>
        <p:spPr>
          <a:xfrm>
            <a:off x="482353" y="684747"/>
            <a:ext cx="855527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최단거리 기록하는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r>
              <a:rPr lang="en-US" altLang="ko-KR" dirty="0"/>
              <a:t>, distance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지나간 </a:t>
            </a:r>
            <a:r>
              <a:rPr lang="en-US" altLang="ko-KR" dirty="0"/>
              <a:t>vertex </a:t>
            </a:r>
            <a:r>
              <a:rPr lang="ko-KR" altLang="en-US" dirty="0"/>
              <a:t>저장하는 배열</a:t>
            </a:r>
            <a:r>
              <a:rPr lang="en-US" altLang="ko-KR" dirty="0"/>
              <a:t>, s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가중치 저장하는 가중치 인접 행렬</a:t>
            </a:r>
            <a:r>
              <a:rPr lang="en-US" altLang="ko-KR" dirty="0"/>
              <a:t>(2</a:t>
            </a:r>
            <a:r>
              <a:rPr lang="ko-KR" altLang="en-US" dirty="0"/>
              <a:t>차원 배열</a:t>
            </a:r>
            <a:r>
              <a:rPr lang="en-US" altLang="ko-KR" dirty="0"/>
              <a:t>), weight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시작 정점 </a:t>
            </a:r>
            <a:r>
              <a:rPr lang="en-US" altLang="ko-KR" dirty="0"/>
              <a:t>v </a:t>
            </a:r>
            <a:r>
              <a:rPr lang="ko-KR" altLang="en-US" dirty="0"/>
              <a:t>설정</a:t>
            </a:r>
            <a:r>
              <a:rPr lang="en-US" altLang="ko-KR" dirty="0"/>
              <a:t>, distance[v]=0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</p:txBody>
      </p:sp>
      <p:pic>
        <p:nvPicPr>
          <p:cNvPr id="7" name="그림 6" descr="손목시계이(가) 표시된 사진&#10;&#10;자동 생성된 설명">
            <a:extLst>
              <a:ext uri="{FF2B5EF4-FFF2-40B4-BE49-F238E27FC236}">
                <a16:creationId xmlns:a16="http://schemas.microsoft.com/office/drawing/2014/main" id="{B2F16DB0-D202-4BF5-A458-EAE655D0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" y="2651417"/>
            <a:ext cx="4824922" cy="322559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FE26996-EC7B-4298-813B-D07920B8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06" y="3071890"/>
            <a:ext cx="4263043" cy="3543737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24425DD0-F831-4385-9CA8-1E8C868F6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043" y="2055156"/>
            <a:ext cx="5514916" cy="973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B2700-65A6-472D-BAF0-969B89447B5D}"/>
              </a:ext>
            </a:extLst>
          </p:cNvPr>
          <p:cNvSpPr txBox="1"/>
          <p:nvPr/>
        </p:nvSpPr>
        <p:spPr>
          <a:xfrm>
            <a:off x="6096000" y="6430961"/>
            <a:ext cx="277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 2</a:t>
            </a:r>
            <a:r>
              <a:rPr lang="ko-KR" altLang="en-US" dirty="0"/>
              <a:t>차원 배열</a:t>
            </a:r>
          </a:p>
        </p:txBody>
      </p:sp>
      <p:pic>
        <p:nvPicPr>
          <p:cNvPr id="12" name="Picture 4" descr="당일출고] 오뚜기 진라면 매운맛 / 40봉지 - 티몬">
            <a:extLst>
              <a:ext uri="{FF2B5EF4-FFF2-40B4-BE49-F238E27FC236}">
                <a16:creationId xmlns:a16="http://schemas.microsoft.com/office/drawing/2014/main" id="{2B8B1271-5F85-4596-98EF-D8BE75415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1" t="58222" r="62205" b="29529"/>
          <a:stretch/>
        </p:blipFill>
        <p:spPr bwMode="auto">
          <a:xfrm>
            <a:off x="7093611" y="98110"/>
            <a:ext cx="1251399" cy="7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2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D840ED-7978-499C-8C5A-4DA46B4CB44B}"/>
              </a:ext>
            </a:extLst>
          </p:cNvPr>
          <p:cNvSpPr txBox="1"/>
          <p:nvPr/>
        </p:nvSpPr>
        <p:spPr>
          <a:xfrm>
            <a:off x="491646" y="594927"/>
            <a:ext cx="10161558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5. </a:t>
            </a:r>
            <a:r>
              <a:rPr lang="ko-KR" altLang="en-US" sz="2000" dirty="0"/>
              <a:t>집합 </a:t>
            </a:r>
            <a:r>
              <a:rPr lang="en-US" altLang="ko-KR" sz="2000" dirty="0"/>
              <a:t>s </a:t>
            </a:r>
            <a:r>
              <a:rPr lang="ko-KR" altLang="en-US" sz="2000" dirty="0"/>
              <a:t>안에 있지 않은 정점 중 </a:t>
            </a:r>
            <a:r>
              <a:rPr lang="en-US" altLang="ko-KR" sz="2000" dirty="0"/>
              <a:t>distance</a:t>
            </a:r>
            <a:r>
              <a:rPr lang="ko-KR" altLang="en-US" sz="2000" dirty="0"/>
              <a:t>값이 가장 작은 정점</a:t>
            </a:r>
            <a:r>
              <a:rPr lang="en-US" altLang="ko-KR" sz="2000" dirty="0"/>
              <a:t>(u)</a:t>
            </a:r>
            <a:r>
              <a:rPr lang="ko-KR" altLang="en-US" sz="2000" dirty="0"/>
              <a:t>를 </a:t>
            </a:r>
            <a:r>
              <a:rPr lang="en-US" altLang="ko-KR" sz="2000" dirty="0"/>
              <a:t>s</a:t>
            </a:r>
            <a:r>
              <a:rPr lang="ko-KR" altLang="en-US" sz="2000" dirty="0"/>
              <a:t>에 추가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6. </a:t>
            </a:r>
            <a:r>
              <a:rPr lang="ko-KR" altLang="en-US" sz="2000" dirty="0"/>
              <a:t>새로운 정점 </a:t>
            </a:r>
            <a:r>
              <a:rPr lang="en-US" altLang="ko-KR" sz="2000" dirty="0"/>
              <a:t>u</a:t>
            </a:r>
            <a:r>
              <a:rPr lang="ko-KR" altLang="en-US" sz="2000" dirty="0"/>
              <a:t>가 </a:t>
            </a:r>
            <a:r>
              <a:rPr lang="en-US" altLang="ko-KR" sz="2000" dirty="0"/>
              <a:t>s</a:t>
            </a:r>
            <a:r>
              <a:rPr lang="ko-KR" altLang="en-US" sz="2000" dirty="0"/>
              <a:t>에 추가되면 </a:t>
            </a:r>
            <a:r>
              <a:rPr lang="en-US" altLang="ko-KR" sz="2000" dirty="0"/>
              <a:t>s</a:t>
            </a:r>
            <a:r>
              <a:rPr lang="ko-KR" altLang="en-US" sz="2000" dirty="0"/>
              <a:t>에 있지 않는 다른 정점들의 </a:t>
            </a:r>
            <a:r>
              <a:rPr lang="en-US" altLang="ko-KR" sz="2000" dirty="0"/>
              <a:t>distance </a:t>
            </a:r>
            <a:r>
              <a:rPr lang="ko-KR" altLang="en-US" sz="2000" dirty="0"/>
              <a:t>값을 수정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7. </a:t>
            </a:r>
            <a:r>
              <a:rPr lang="ko-KR" altLang="en-US" sz="2000" dirty="0"/>
              <a:t>새로 추가된 정점</a:t>
            </a:r>
            <a:r>
              <a:rPr lang="en-US" altLang="ko-KR" sz="2000" dirty="0"/>
              <a:t>u</a:t>
            </a:r>
            <a:r>
              <a:rPr lang="ko-KR" altLang="en-US" sz="2000" dirty="0"/>
              <a:t>를 거쳐 도착지까지 가는 거리와 기존의 거리를 비교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8. </a:t>
            </a:r>
            <a:r>
              <a:rPr lang="ko-KR" altLang="en-US" sz="2000" dirty="0"/>
              <a:t>더 작은 거리 값을 </a:t>
            </a:r>
            <a:r>
              <a:rPr lang="en-US" altLang="ko-KR" sz="2000" dirty="0"/>
              <a:t>distance </a:t>
            </a:r>
            <a:r>
              <a:rPr lang="ko-KR" altLang="en-US" sz="2000" dirty="0"/>
              <a:t>값으로 수정</a:t>
            </a:r>
            <a:br>
              <a:rPr lang="en-US" altLang="ko-KR" sz="2000" dirty="0"/>
            </a:br>
            <a:r>
              <a:rPr lang="en-US" altLang="ko-KR" sz="2000" dirty="0"/>
              <a:t>   distance[w] = min(distance[w], distance[u]+weight[u][w]</a:t>
            </a:r>
          </a:p>
        </p:txBody>
      </p:sp>
      <p:pic>
        <p:nvPicPr>
          <p:cNvPr id="9" name="그림 8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3A23BF90-9963-40D9-8C22-51C629C9E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74"/>
          <a:stretch/>
        </p:blipFill>
        <p:spPr>
          <a:xfrm>
            <a:off x="181397" y="3016419"/>
            <a:ext cx="8015739" cy="3246654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ABDC5EE8-716D-4014-B828-2387F7E6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39" y="3201050"/>
            <a:ext cx="5514916" cy="973638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2BD5A581-D4EE-4D1A-8D46-B0C089392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5"/>
          <a:stretch/>
        </p:blipFill>
        <p:spPr>
          <a:xfrm>
            <a:off x="6209339" y="4676507"/>
            <a:ext cx="5444086" cy="902762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33A2E92-C2F8-4E5A-BDC0-37E4F9AD9C05}"/>
              </a:ext>
            </a:extLst>
          </p:cNvPr>
          <p:cNvSpPr/>
          <p:nvPr/>
        </p:nvSpPr>
        <p:spPr>
          <a:xfrm>
            <a:off x="9229725" y="4255026"/>
            <a:ext cx="400050" cy="35983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0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손목시계이(가) 표시된 사진&#10;&#10;자동 생성된 설명">
            <a:extLst>
              <a:ext uri="{FF2B5EF4-FFF2-40B4-BE49-F238E27FC236}">
                <a16:creationId xmlns:a16="http://schemas.microsoft.com/office/drawing/2014/main" id="{9B849345-63F0-4866-A378-54DE929A1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3" r="27661" b="26020"/>
          <a:stretch/>
        </p:blipFill>
        <p:spPr>
          <a:xfrm>
            <a:off x="303733" y="1847034"/>
            <a:ext cx="5346376" cy="3792972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5079DCC-25A1-42A9-B30D-2D3BC4AA9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5"/>
          <a:stretch/>
        </p:blipFill>
        <p:spPr>
          <a:xfrm>
            <a:off x="5415880" y="1659054"/>
            <a:ext cx="6604006" cy="109510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5F67437-99E3-4FB9-82FC-7272A7457899}"/>
              </a:ext>
            </a:extLst>
          </p:cNvPr>
          <p:cNvSpPr/>
          <p:nvPr/>
        </p:nvSpPr>
        <p:spPr>
          <a:xfrm>
            <a:off x="8504085" y="3176222"/>
            <a:ext cx="400050" cy="35983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BBA9AA8-05F0-4A69-B68C-EC141CA56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725" y="3958122"/>
            <a:ext cx="6469542" cy="10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5F67437-99E3-4FB9-82FC-7272A7457899}"/>
              </a:ext>
            </a:extLst>
          </p:cNvPr>
          <p:cNvSpPr/>
          <p:nvPr/>
        </p:nvSpPr>
        <p:spPr>
          <a:xfrm>
            <a:off x="8430643" y="3315922"/>
            <a:ext cx="400050" cy="35983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BBA9AA8-05F0-4A69-B68C-EC141CA5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22" y="1900722"/>
            <a:ext cx="6469542" cy="1095105"/>
          </a:xfrm>
          <a:prstGeom prst="rect">
            <a:avLst/>
          </a:prstGeom>
        </p:spPr>
      </p:pic>
      <p:pic>
        <p:nvPicPr>
          <p:cNvPr id="3" name="그림 2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B29370D3-E3FB-49E6-9103-6CF1237A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4077"/>
            <a:ext cx="5503267" cy="3972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F2B9CC-8F3B-479D-A1AC-1F58364A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167" y="3730625"/>
            <a:ext cx="6469543" cy="11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9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5F67437-99E3-4FB9-82FC-7272A7457899}"/>
              </a:ext>
            </a:extLst>
          </p:cNvPr>
          <p:cNvSpPr/>
          <p:nvPr/>
        </p:nvSpPr>
        <p:spPr>
          <a:xfrm>
            <a:off x="8440585" y="2376122"/>
            <a:ext cx="400050" cy="35983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F2B9CC-8F3B-479D-A1AC-1F58364A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63" y="936973"/>
            <a:ext cx="6469543" cy="1136198"/>
          </a:xfrm>
          <a:prstGeom prst="rect">
            <a:avLst/>
          </a:prstGeom>
        </p:spPr>
      </p:pic>
      <p:pic>
        <p:nvPicPr>
          <p:cNvPr id="4" name="그림 3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377C17E4-9545-499D-B3FA-0516EBE1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0" y="936974"/>
            <a:ext cx="5253243" cy="3994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6A731-AC89-4277-8173-EE9A83D4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3069163"/>
            <a:ext cx="6379456" cy="10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857</Words>
  <Application>Microsoft Office PowerPoint</Application>
  <PresentationFormat>와이드스크린</PresentationFormat>
  <Paragraphs>96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Shortest Path Problems &amp; Minimum Spanning 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Problems &amp; Minimum Spanning tree</dc:title>
  <dc:creator>심수연</dc:creator>
  <cp:lastModifiedBy>심수연</cp:lastModifiedBy>
  <cp:revision>10</cp:revision>
  <dcterms:created xsi:type="dcterms:W3CDTF">2021-08-12T11:48:57Z</dcterms:created>
  <dcterms:modified xsi:type="dcterms:W3CDTF">2021-08-16T11:00:41Z</dcterms:modified>
</cp:coreProperties>
</file>