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305" r:id="rId3"/>
    <p:sldId id="306" r:id="rId4"/>
    <p:sldId id="259" r:id="rId5"/>
    <p:sldId id="307" r:id="rId6"/>
    <p:sldId id="308" r:id="rId7"/>
    <p:sldId id="309" r:id="rId8"/>
    <p:sldId id="302" r:id="rId9"/>
    <p:sldId id="310" r:id="rId10"/>
    <p:sldId id="299" r:id="rId11"/>
    <p:sldId id="303" r:id="rId12"/>
    <p:sldId id="295" r:id="rId13"/>
    <p:sldId id="296" r:id="rId14"/>
    <p:sldId id="300" r:id="rId15"/>
    <p:sldId id="298" r:id="rId16"/>
    <p:sldId id="301" r:id="rId17"/>
    <p:sldId id="293" r:id="rId18"/>
    <p:sldId id="304" r:id="rId19"/>
  </p:sldIdLst>
  <p:sldSz cx="9144000" cy="5143500" type="screen16x9"/>
  <p:notesSz cx="6858000" cy="9144000"/>
  <p:embeddedFontLst>
    <p:embeddedFont>
      <p:font typeface="Abel" panose="020B0604020202020204" charset="0"/>
      <p:regular r:id="rId21"/>
    </p:embeddedFont>
    <p:embeddedFont>
      <p:font typeface="Encode Sans Semi Condensed Light" panose="020B0604020202020204" charset="0"/>
      <p:regular r:id="rId22"/>
      <p:bold r:id="rId23"/>
    </p:embeddedFont>
    <p:embeddedFont>
      <p:font typeface="Segoe UI" panose="020B0502040204020203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9AD61A-9508-4D46-872B-E9F5C00287B4}">
  <a:tblStyle styleId="{619AD61A-9508-4D46-872B-E9F5C00287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62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35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823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676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0345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7096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1926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271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9800" y="1226525"/>
            <a:ext cx="559400" cy="5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0740" y="3088850"/>
            <a:ext cx="868960" cy="85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1593450"/>
            <a:ext cx="9144000" cy="1956600"/>
          </a:xfrm>
          <a:prstGeom prst="rect">
            <a:avLst/>
          </a:prstGeom>
          <a:solidFill>
            <a:srgbClr val="001033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14800" y="2010200"/>
            <a:ext cx="6390300" cy="11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1593450"/>
            <a:ext cx="81600" cy="195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 t="31689"/>
          <a:stretch/>
        </p:blipFill>
        <p:spPr>
          <a:xfrm>
            <a:off x="4559800" y="0"/>
            <a:ext cx="2083749" cy="14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8456" y="3151696"/>
            <a:ext cx="1313988" cy="129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8100" y="1154949"/>
            <a:ext cx="868950" cy="855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r="31299"/>
          <a:stretch/>
        </p:blipFill>
        <p:spPr>
          <a:xfrm>
            <a:off x="8642450" y="2072900"/>
            <a:ext cx="501550" cy="7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56829"/>
          <a:stretch/>
        </p:blipFill>
        <p:spPr>
          <a:xfrm>
            <a:off x="3900875" y="4430100"/>
            <a:ext cx="1680350" cy="7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4561" y="4059551"/>
            <a:ext cx="725379" cy="7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3790" y="3138650"/>
            <a:ext cx="868960" cy="85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 r="31299"/>
          <a:stretch/>
        </p:blipFill>
        <p:spPr>
          <a:xfrm>
            <a:off x="8642450" y="1370757"/>
            <a:ext cx="501550" cy="71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0" y="1784975"/>
            <a:ext cx="9144000" cy="1573500"/>
          </a:xfrm>
          <a:prstGeom prst="rect">
            <a:avLst/>
          </a:prstGeom>
          <a:solidFill>
            <a:srgbClr val="001033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0" y="1784975"/>
            <a:ext cx="81600" cy="157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pic>
        <p:nvPicPr>
          <p:cNvPr id="28" name="Google Shape;2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5275" y="254100"/>
            <a:ext cx="559400" cy="5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1581" y="711496"/>
            <a:ext cx="1313988" cy="129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7100" y="3062074"/>
            <a:ext cx="936025" cy="9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4">
            <a:alphaModFix/>
          </a:blip>
          <a:srcRect b="43886"/>
          <a:stretch/>
        </p:blipFill>
        <p:spPr>
          <a:xfrm>
            <a:off x="5902900" y="4209475"/>
            <a:ext cx="1680350" cy="9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4">
            <a:alphaModFix/>
          </a:blip>
          <a:srcRect t="31689"/>
          <a:stretch/>
        </p:blipFill>
        <p:spPr>
          <a:xfrm>
            <a:off x="3629000" y="0"/>
            <a:ext cx="2083750" cy="14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86650" y="532325"/>
            <a:ext cx="559400" cy="551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5"/>
          <p:cNvGrpSpPr/>
          <p:nvPr/>
        </p:nvGrpSpPr>
        <p:grpSpPr>
          <a:xfrm>
            <a:off x="0" y="130281"/>
            <a:ext cx="9144000" cy="665100"/>
            <a:chOff x="0" y="809153"/>
            <a:chExt cx="9144000" cy="665100"/>
          </a:xfrm>
        </p:grpSpPr>
        <p:sp>
          <p:nvSpPr>
            <p:cNvPr id="49" name="Google Shape;49;p5"/>
            <p:cNvSpPr/>
            <p:nvPr/>
          </p:nvSpPr>
          <p:spPr>
            <a:xfrm>
              <a:off x="0" y="809153"/>
              <a:ext cx="9144000" cy="665100"/>
            </a:xfrm>
            <a:prstGeom prst="rect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514800" y="130278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514800" y="903900"/>
            <a:ext cx="6373800" cy="288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5"/>
          <p:cNvPicPr preferRelativeResize="0"/>
          <p:nvPr/>
        </p:nvPicPr>
        <p:blipFill rotWithShape="1">
          <a:blip r:embed="rId3">
            <a:alphaModFix/>
          </a:blip>
          <a:srcRect t="24000"/>
          <a:stretch/>
        </p:blipFill>
        <p:spPr>
          <a:xfrm>
            <a:off x="5899875" y="0"/>
            <a:ext cx="1446375" cy="10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1799" y="1156949"/>
            <a:ext cx="1004350" cy="988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3">
            <a:alphaModFix/>
          </a:blip>
          <a:srcRect r="24408"/>
          <a:stretch/>
        </p:blipFill>
        <p:spPr>
          <a:xfrm>
            <a:off x="7926475" y="2877225"/>
            <a:ext cx="1217525" cy="15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0500" y="3652326"/>
            <a:ext cx="675747" cy="6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2">
            <a:alphaModFix/>
          </a:blip>
          <a:srcRect b="31745"/>
          <a:stretch/>
        </p:blipFill>
        <p:spPr>
          <a:xfrm>
            <a:off x="7671150" y="4688726"/>
            <a:ext cx="675750" cy="4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800" y="1582772"/>
            <a:ext cx="6373800" cy="2889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>
            <a:spLocks noGrp="1"/>
          </p:cNvSpPr>
          <p:nvPr>
            <p:ph type="ctrTitle"/>
          </p:nvPr>
        </p:nvSpPr>
        <p:spPr>
          <a:xfrm>
            <a:off x="514800" y="2010200"/>
            <a:ext cx="7090856" cy="11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Behavioral Economic Factors and Covid-19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AEE0-3B4E-408B-9FAC-7BBF803A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130280"/>
            <a:ext cx="8372891" cy="665100"/>
          </a:xfrm>
        </p:spPr>
        <p:txBody>
          <a:bodyPr/>
          <a:lstStyle/>
          <a:p>
            <a:r>
              <a:rPr lang="en-US" sz="3200" dirty="0"/>
              <a:t>Covid-19 Healthcare Costs vs Infection and Mortality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182E7-B6BC-4093-A283-0CFCD6D261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D9E136-BE42-4D57-B8DD-147B4D57A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567" y="911143"/>
            <a:ext cx="4096520" cy="307239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4C68CDA0-D437-4017-88CF-B5D3241CF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20" y="911143"/>
            <a:ext cx="4096520" cy="307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67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49"/>
            <a:ext cx="8114400" cy="11609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Covid-19 Infection and Mortality Rates by Uninsured</a:t>
            </a:r>
            <a:endParaRPr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2650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799" y="130280"/>
            <a:ext cx="8177379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Covid-19 Infection and Mortality Rates by Uninsured</a:t>
            </a:r>
            <a:endParaRPr sz="32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5249F856-1081-41BD-AE27-002924556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34" y="946965"/>
            <a:ext cx="4161468" cy="2972477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AC8238B2-1C07-4111-9E9C-B4C88D31F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200" y="946964"/>
            <a:ext cx="4161468" cy="297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9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799" y="130277"/>
            <a:ext cx="8177379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Covid-19 Mask Usage Response ‘Always’ by State</a:t>
            </a:r>
            <a:endParaRPr sz="32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46EBF32-16DF-4326-A685-14786CE0C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863" y="1536701"/>
            <a:ext cx="46672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7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799" y="130279"/>
            <a:ext cx="8177379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Covid-19 Mask Usage Vs Percentage of Survey Responders</a:t>
            </a:r>
            <a:endParaRPr sz="28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" name="Google Shape;196;p19">
            <a:extLst>
              <a:ext uri="{FF2B5EF4-FFF2-40B4-BE49-F238E27FC236}">
                <a16:creationId xmlns:a16="http://schemas.microsoft.com/office/drawing/2014/main" id="{404A48EE-C251-4D6F-B060-504F33716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09130" y="925827"/>
            <a:ext cx="3334870" cy="10969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bel" panose="020B0604020202020204" charset="0"/>
              </a:rPr>
              <a:t>Never: Outlier is North Dakota</a:t>
            </a:r>
          </a:p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bel" panose="020B0604020202020204" charset="0"/>
              </a:rPr>
              <a:t>Frequently: Outlier is Alaska</a:t>
            </a:r>
          </a:p>
          <a:p>
            <a:endParaRPr lang="en-US" sz="1400" b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CF726C-EBFE-4C4D-BA19-4F954A386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03" y="925826"/>
            <a:ext cx="5486411" cy="32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33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799" y="123353"/>
            <a:ext cx="8177379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Covid-19 Mask Usage vs Median Household Income</a:t>
            </a:r>
            <a:endParaRPr sz="32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" name="Google Shape;196;p19">
            <a:extLst>
              <a:ext uri="{FF2B5EF4-FFF2-40B4-BE49-F238E27FC236}">
                <a16:creationId xmlns:a16="http://schemas.microsoft.com/office/drawing/2014/main" id="{404A48EE-C251-4D6F-B060-504F33716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22180" y="1530437"/>
            <a:ext cx="2930903" cy="30344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</a:p>
          <a:p>
            <a:pPr lvl="1"/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0.5</a:t>
            </a:r>
          </a:p>
          <a:p>
            <a:pPr lvl="1"/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p-value is 0.000166</a:t>
            </a:r>
          </a:p>
          <a:p>
            <a:pPr lvl="1"/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r-squared is 0.25</a:t>
            </a:r>
          </a:p>
          <a:p>
            <a:pPr>
              <a:spcBef>
                <a:spcPts val="0"/>
              </a:spcBef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FREQUENTLY</a:t>
            </a:r>
          </a:p>
          <a:p>
            <a:pPr lvl="1"/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-0.33</a:t>
            </a:r>
          </a:p>
          <a:p>
            <a:pPr lvl="1"/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p-value is 0.016612</a:t>
            </a:r>
          </a:p>
          <a:p>
            <a:pPr lvl="1"/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r-squared is 0.11</a:t>
            </a:r>
          </a:p>
          <a:p>
            <a:pPr>
              <a:spcBef>
                <a:spcPts val="0"/>
              </a:spcBef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SOMETIMES</a:t>
            </a:r>
          </a:p>
          <a:p>
            <a:pPr lvl="1"/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-0.62</a:t>
            </a:r>
          </a:p>
          <a:p>
            <a:pPr lvl="1"/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p-value is 1e-06</a:t>
            </a:r>
          </a:p>
          <a:p>
            <a:pPr lvl="1"/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r-squared is 0.39</a:t>
            </a:r>
          </a:p>
          <a:p>
            <a:pPr>
              <a:spcBef>
                <a:spcPts val="0"/>
              </a:spcBef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RARELY</a:t>
            </a:r>
          </a:p>
          <a:p>
            <a:pPr lvl="1"/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-0.45</a:t>
            </a:r>
          </a:p>
          <a:p>
            <a:pPr lvl="1"/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p-value is 0.00099</a:t>
            </a:r>
          </a:p>
          <a:p>
            <a:pPr lvl="1"/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r-squared is 0.2</a:t>
            </a:r>
          </a:p>
          <a:p>
            <a:pPr>
              <a:spcBef>
                <a:spcPts val="0"/>
              </a:spcBef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</a:p>
          <a:p>
            <a:pPr lvl="1"/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-0.45</a:t>
            </a:r>
          </a:p>
          <a:p>
            <a:pPr lvl="1"/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p-value is 0.000934</a:t>
            </a:r>
          </a:p>
          <a:p>
            <a:pPr lvl="1"/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r-squared is 0.2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17950901-6751-4726-9E6A-62A4AB601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5" y="1530437"/>
            <a:ext cx="5835831" cy="233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36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799" y="130276"/>
            <a:ext cx="8177379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Covid-19 Mask Usage vs Median Household Income</a:t>
            </a:r>
            <a:endParaRPr sz="32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7" name="Google Shape;196;p19">
            <a:extLst>
              <a:ext uri="{FF2B5EF4-FFF2-40B4-BE49-F238E27FC236}">
                <a16:creationId xmlns:a16="http://schemas.microsoft.com/office/drawing/2014/main" id="{404A48EE-C251-4D6F-B060-504F33716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9326" y="3730252"/>
            <a:ext cx="3138055" cy="13369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</a:p>
          <a:p>
            <a:pPr lvl="1"/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0.5</a:t>
            </a:r>
          </a:p>
          <a:p>
            <a:pPr lvl="1"/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p-value is 0.000166</a:t>
            </a:r>
          </a:p>
          <a:p>
            <a:pPr lvl="1"/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r-squared is 0.25</a:t>
            </a:r>
          </a:p>
          <a:p>
            <a:pPr>
              <a:spcBef>
                <a:spcPts val="0"/>
              </a:spcBef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FREQUENTLY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-0.33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p-value is 0.016612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r-squared is 0.11</a:t>
            </a:r>
          </a:p>
          <a:p>
            <a:endParaRPr kumimoji="0" lang="en-US" altLang="en-US" sz="9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17950901-6751-4726-9E6A-62A4AB601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72" y="857723"/>
            <a:ext cx="6881397" cy="2752559"/>
          </a:xfrm>
          <a:prstGeom prst="rect">
            <a:avLst/>
          </a:prstGeom>
        </p:spPr>
      </p:pic>
      <p:sp>
        <p:nvSpPr>
          <p:cNvPr id="6" name="Google Shape;196;p19">
            <a:extLst>
              <a:ext uri="{FF2B5EF4-FFF2-40B4-BE49-F238E27FC236}">
                <a16:creationId xmlns:a16="http://schemas.microsoft.com/office/drawing/2014/main" id="{E7C0BAE9-8E46-45EF-846D-2132F707F104}"/>
              </a:ext>
            </a:extLst>
          </p:cNvPr>
          <p:cNvSpPr txBox="1">
            <a:spLocks/>
          </p:cNvSpPr>
          <p:nvPr/>
        </p:nvSpPr>
        <p:spPr>
          <a:xfrm>
            <a:off x="3191508" y="3730252"/>
            <a:ext cx="3334870" cy="1336999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SOMETIMES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-0.62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p-value is 1e-06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r-squared is 0.39</a:t>
            </a:r>
          </a:p>
          <a:p>
            <a:pPr>
              <a:spcBef>
                <a:spcPts val="0"/>
              </a:spcBef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RARELY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-0.45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p-value is 0.00099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r-squared is 0.2</a:t>
            </a:r>
          </a:p>
        </p:txBody>
      </p:sp>
      <p:sp>
        <p:nvSpPr>
          <p:cNvPr id="2" name="Google Shape;196;p19">
            <a:extLst>
              <a:ext uri="{FF2B5EF4-FFF2-40B4-BE49-F238E27FC236}">
                <a16:creationId xmlns:a16="http://schemas.microsoft.com/office/drawing/2014/main" id="{93281BF2-E9B6-4E03-8DB7-4CD05765C8F6}"/>
              </a:ext>
            </a:extLst>
          </p:cNvPr>
          <p:cNvSpPr txBox="1">
            <a:spLocks/>
          </p:cNvSpPr>
          <p:nvPr/>
        </p:nvSpPr>
        <p:spPr>
          <a:xfrm>
            <a:off x="6075218" y="3672629"/>
            <a:ext cx="2985655" cy="92015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-0.45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p-value is 0.000934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r-squared is 0.2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060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800" y="130279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Limitations of Datasets</a:t>
            </a:r>
            <a:endParaRPr dirty="0"/>
          </a:p>
        </p:txBody>
      </p:sp>
      <p:sp>
        <p:nvSpPr>
          <p:cNvPr id="196" name="Google Shape;196;p19"/>
          <p:cNvSpPr txBox="1">
            <a:spLocks noGrp="1"/>
          </p:cNvSpPr>
          <p:nvPr>
            <p:ph type="body" idx="1"/>
          </p:nvPr>
        </p:nvSpPr>
        <p:spPr>
          <a:xfrm>
            <a:off x="514800" y="903898"/>
            <a:ext cx="6373800" cy="386206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400" dirty="0"/>
              <a:t>New York Times Mask Usage Data</a:t>
            </a:r>
          </a:p>
          <a:p>
            <a:pPr lvl="1"/>
            <a:r>
              <a:rPr lang="en-US" sz="1400" dirty="0"/>
              <a:t>Taken during a poll from July 2-14, 2020.</a:t>
            </a:r>
          </a:p>
          <a:p>
            <a:pPr lvl="1"/>
            <a:r>
              <a:rPr lang="en-US" sz="1400" dirty="0"/>
              <a:t>250,000 surveyed.  No information on demographics for sample.</a:t>
            </a:r>
          </a:p>
          <a:p>
            <a:pPr lvl="1"/>
            <a:r>
              <a:rPr lang="en-US" sz="1400" dirty="0"/>
              <a:t>State percentages is a mean for county information</a:t>
            </a:r>
          </a:p>
          <a:p>
            <a:r>
              <a:rPr lang="en-US" sz="1400" dirty="0"/>
              <a:t>As stated, Total All Payers Per Capita State Estimates by State of Residence - Personal Health Care (Millions of Dollars) </a:t>
            </a:r>
          </a:p>
          <a:p>
            <a:pPr lvl="1"/>
            <a:r>
              <a:rPr lang="en-US" sz="1400" dirty="0"/>
              <a:t>2014 which is the last data set available</a:t>
            </a:r>
          </a:p>
          <a:p>
            <a:pPr lvl="1"/>
            <a:r>
              <a:rPr lang="en-US" sz="1400" dirty="0"/>
              <a:t>Did not District of Columbia which is included in other datasets.</a:t>
            </a:r>
          </a:p>
          <a:p>
            <a:pPr lvl="1"/>
            <a:r>
              <a:rPr lang="en-US" sz="1400" dirty="0"/>
              <a:t>Government Administration and Net Cost of Health Insurance and Government Public Health Activities not include in estimates</a:t>
            </a:r>
          </a:p>
          <a:p>
            <a:pPr lvl="1"/>
            <a:endParaRPr lang="en-US" sz="1400" dirty="0"/>
          </a:p>
          <a:p>
            <a:r>
              <a:rPr lang="en-US" sz="1400" dirty="0"/>
              <a:t>Census Data</a:t>
            </a:r>
          </a:p>
          <a:p>
            <a:pPr lvl="1"/>
            <a:r>
              <a:rPr lang="en-US" sz="1400" dirty="0"/>
              <a:t>All data for 2018 is listed as estimates.</a:t>
            </a:r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4858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FB55-8D0E-48A4-9A2E-974EF48B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1D25E-8A09-4856-B0C6-F65B7E350D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E3925-DA6B-4678-A493-B25AC7D3F2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751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EF15-A4BA-4FCE-A8B7-2A6A61FB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130278"/>
            <a:ext cx="7889584" cy="665100"/>
          </a:xfrm>
        </p:spPr>
        <p:txBody>
          <a:bodyPr/>
          <a:lstStyle/>
          <a:p>
            <a:r>
              <a:rPr lang="en-US" dirty="0"/>
              <a:t>Behavioral Economic Factors and Covid-19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6BEFF-0F4E-438D-9BDB-D36D4BDB69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Our team wanted to tell the story of covid-19 and the effects of mask use, income and healthcare cost. </a:t>
            </a:r>
          </a:p>
          <a:p>
            <a:r>
              <a:rPr lang="en-US" sz="1200" dirty="0"/>
              <a:t>Questions:</a:t>
            </a:r>
          </a:p>
          <a:p>
            <a:pPr lvl="1"/>
            <a:r>
              <a:rPr lang="en-US" sz="1200" dirty="0"/>
              <a:t>What is the correlation between Covid-19 infections and deaths?</a:t>
            </a:r>
          </a:p>
          <a:p>
            <a:pPr lvl="1"/>
            <a:r>
              <a:rPr lang="en-US" sz="1200" dirty="0"/>
              <a:t>How strong is the relationship between COVID19 infections and deaths? (Behrouz)</a:t>
            </a:r>
          </a:p>
          <a:p>
            <a:pPr lvl="1"/>
            <a:r>
              <a:rPr lang="en-US" sz="1200" dirty="0"/>
              <a:t>Do states with higher healthcare costs per capita have higher covid-19 infections and/or mortality rates per capita?</a:t>
            </a:r>
          </a:p>
          <a:p>
            <a:pPr lvl="1"/>
            <a:r>
              <a:rPr lang="en-US" sz="1200" dirty="0"/>
              <a:t>Do states with the higher uninsured healthcare rates have higher covid-19 infections and/or mortality rates? </a:t>
            </a:r>
          </a:p>
          <a:p>
            <a:pPr lvl="1"/>
            <a:r>
              <a:rPr lang="en-US" sz="1200" dirty="0"/>
              <a:t>Do states with low mask usage have higher rates of covid19 infections?</a:t>
            </a:r>
          </a:p>
          <a:p>
            <a:pPr lvl="1"/>
            <a:r>
              <a:rPr lang="en-US" sz="1200" dirty="0"/>
              <a:t>Do higher mask use correlate to income levels?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A0443-B79B-439E-8A2D-87D94745BF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445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DC82-593A-4BAA-86FD-F6DD9DC4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05D6A-CC1F-4F68-B794-4FD1C0FD4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Census 2018 ACS-5 </a:t>
            </a:r>
          </a:p>
          <a:p>
            <a:pPr lvl="1"/>
            <a:r>
              <a:rPr lang="en-US" sz="1400" dirty="0"/>
              <a:t>Total Population</a:t>
            </a:r>
          </a:p>
          <a:p>
            <a:pPr lvl="1"/>
            <a:r>
              <a:rPr lang="en-US" sz="1400" dirty="0"/>
              <a:t>Health Care Coverage by Sex by Age</a:t>
            </a:r>
          </a:p>
          <a:p>
            <a:pPr lvl="1"/>
            <a:r>
              <a:rPr lang="en-US" sz="1400" dirty="0"/>
              <a:t>Median Household Income</a:t>
            </a:r>
          </a:p>
          <a:p>
            <a:r>
              <a:rPr lang="en-US" sz="1400" dirty="0"/>
              <a:t>New York Times Mask Usage</a:t>
            </a:r>
          </a:p>
          <a:p>
            <a:r>
              <a:rPr lang="en-US" sz="1400" dirty="0" err="1"/>
              <a:t>Covid</a:t>
            </a:r>
            <a:r>
              <a:rPr lang="en-US" sz="1400" dirty="0"/>
              <a:t> Tracking Project</a:t>
            </a:r>
          </a:p>
          <a:p>
            <a:pPr lvl="1"/>
            <a:r>
              <a:rPr lang="en-US" sz="1400" dirty="0"/>
              <a:t>Current State Data</a:t>
            </a:r>
          </a:p>
          <a:p>
            <a:r>
              <a:rPr lang="en-US" sz="1400" dirty="0"/>
              <a:t>Center for Medicaid and Medicare Services</a:t>
            </a:r>
          </a:p>
          <a:p>
            <a:pPr lvl="1"/>
            <a:r>
              <a:rPr lang="en-US" sz="1400" dirty="0"/>
              <a:t> Total All Payers Per Capita State Estimates by State of Residence 2014 - Personal Health Care (Millions of Dollars)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36E33-88AA-4C14-B3F0-F10C06895A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793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Covid-19 Infections and Deaths</a:t>
            </a:r>
            <a:endParaRPr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17890-F76B-4A74-BFE6-467F72DB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Covid-19 Infections and Deaths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229F9-37DA-4F06-A09D-9564DD102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15A48-6093-4B3E-A4B8-1409A0806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3BB3224-4CBA-4D86-B8FC-88D5D2553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691" y="903900"/>
            <a:ext cx="5873801" cy="391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9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69E6-68A1-4A17-A0F1-F051E815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Covid-19 Infections and Deaths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82C44-B3DF-4028-A3AF-1A0751BE2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81421-3F9E-445A-AA53-2B49A624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C102B63-1B59-492A-A7C4-399591A08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71" y="903900"/>
            <a:ext cx="2286005" cy="2286005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9381000-AD27-47EF-AF37-D078396E9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612" y="903900"/>
            <a:ext cx="2286005" cy="228600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0E3F00-C2A3-4210-9D11-AE4EF43B3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08137"/>
              </p:ext>
            </p:extLst>
          </p:nvPr>
        </p:nvGraphicFramePr>
        <p:xfrm>
          <a:off x="2674860" y="2915915"/>
          <a:ext cx="1705314" cy="1755769"/>
        </p:xfrm>
        <a:graphic>
          <a:graphicData uri="http://schemas.openxmlformats.org/drawingml/2006/table">
            <a:tbl>
              <a:tblPr firstRow="1" bandRow="1">
                <a:tableStyleId>{619AD61A-9508-4D46-872B-E9F5C00287B4}</a:tableStyleId>
              </a:tblPr>
              <a:tblGrid>
                <a:gridCol w="852657">
                  <a:extLst>
                    <a:ext uri="{9D8B030D-6E8A-4147-A177-3AD203B41FA5}">
                      <a16:colId xmlns:a16="http://schemas.microsoft.com/office/drawing/2014/main" val="2691075147"/>
                    </a:ext>
                  </a:extLst>
                </a:gridCol>
                <a:gridCol w="852657">
                  <a:extLst>
                    <a:ext uri="{9D8B030D-6E8A-4147-A177-3AD203B41FA5}">
                      <a16:colId xmlns:a16="http://schemas.microsoft.com/office/drawing/2014/main" val="2744312966"/>
                    </a:ext>
                  </a:extLst>
                </a:gridCol>
              </a:tblGrid>
              <a:tr h="757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Covid-19 Positives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383231"/>
                  </a:ext>
                </a:extLst>
              </a:tr>
              <a:tr h="2494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769831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89348"/>
                  </a:ext>
                </a:extLst>
              </a:tr>
              <a:tr h="2494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677660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218002"/>
                  </a:ext>
                </a:extLst>
              </a:tr>
              <a:tr h="2494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NY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448052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001976"/>
                  </a:ext>
                </a:extLst>
              </a:tr>
              <a:tr h="2494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TX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682241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7451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DE2A4B-A8B6-4ED7-B2BE-108D97D36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561606"/>
              </p:ext>
            </p:extLst>
          </p:nvPr>
        </p:nvGraphicFramePr>
        <p:xfrm>
          <a:off x="7132601" y="2982138"/>
          <a:ext cx="1546133" cy="1888313"/>
        </p:xfrm>
        <a:graphic>
          <a:graphicData uri="http://schemas.openxmlformats.org/drawingml/2006/table">
            <a:tbl>
              <a:tblPr>
                <a:tableStyleId>{619AD61A-9508-4D46-872B-E9F5C00287B4}</a:tableStyleId>
              </a:tblPr>
              <a:tblGrid>
                <a:gridCol w="667260">
                  <a:extLst>
                    <a:ext uri="{9D8B030D-6E8A-4147-A177-3AD203B41FA5}">
                      <a16:colId xmlns:a16="http://schemas.microsoft.com/office/drawing/2014/main" val="1693417352"/>
                    </a:ext>
                  </a:extLst>
                </a:gridCol>
                <a:gridCol w="878873">
                  <a:extLst>
                    <a:ext uri="{9D8B030D-6E8A-4147-A177-3AD203B41FA5}">
                      <a16:colId xmlns:a16="http://schemas.microsoft.com/office/drawing/2014/main" val="3353681936"/>
                    </a:ext>
                  </a:extLst>
                </a:gridCol>
              </a:tblGrid>
              <a:tr h="736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States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Deaths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232919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14812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984539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13387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78046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16061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975053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25423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284811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14713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205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05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086B-74D6-4822-A6C5-416CFEA7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Covid-19 Infections and Deaths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DF9E5-0E61-4CB1-BAF7-46CF767A7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8B8C8-A1C9-4E1C-AD92-DD8F821BED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7E3757F9-22BD-447E-9DE0-FC34822EB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054" y="903900"/>
            <a:ext cx="4515892" cy="361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2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Covid-19 and Healthcase Costs</a:t>
            </a:r>
            <a:endParaRPr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823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6F22-B0FE-4599-AE10-B14A97BDE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Healthcare Costs by State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F2D58-4663-44BF-AD33-BE9615682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4C06E-B357-4F0B-9F0A-86C4C1BA3D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 descr="A picture containing screenshot, bird&#10;&#10;Description automatically generated">
            <a:extLst>
              <a:ext uri="{FF2B5EF4-FFF2-40B4-BE49-F238E27FC236}">
                <a16:creationId xmlns:a16="http://schemas.microsoft.com/office/drawing/2014/main" id="{8B1826A4-4094-4CFE-A178-0F0B4FFA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45" y="903900"/>
            <a:ext cx="7821110" cy="391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4283"/>
      </p:ext>
    </p:extLst>
  </p:cSld>
  <p:clrMapOvr>
    <a:masterClrMapping/>
  </p:clrMapOvr>
</p:sld>
</file>

<file path=ppt/theme/theme1.xml><?xml version="1.0" encoding="utf-8"?>
<a:theme xmlns:a="http://schemas.openxmlformats.org/drawingml/2006/main" name="Pandarus template">
  <a:themeElements>
    <a:clrScheme name="Custom 347">
      <a:dk1>
        <a:srgbClr val="001033"/>
      </a:dk1>
      <a:lt1>
        <a:srgbClr val="FFFFFF"/>
      </a:lt1>
      <a:dk2>
        <a:srgbClr val="5E636F"/>
      </a:dk2>
      <a:lt2>
        <a:srgbClr val="DEE3EB"/>
      </a:lt2>
      <a:accent1>
        <a:srgbClr val="05356E"/>
      </a:accent1>
      <a:accent2>
        <a:srgbClr val="0455A4"/>
      </a:accent2>
      <a:accent3>
        <a:srgbClr val="0679D6"/>
      </a:accent3>
      <a:accent4>
        <a:srgbClr val="098CF2"/>
      </a:accent4>
      <a:accent5>
        <a:srgbClr val="50C0ED"/>
      </a:accent5>
      <a:accent6>
        <a:srgbClr val="7BE4F7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592</Words>
  <Application>Microsoft Office PowerPoint</Application>
  <PresentationFormat>On-screen Show (16:9)</PresentationFormat>
  <Paragraphs>128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Segoe UI</vt:lpstr>
      <vt:lpstr>Abel</vt:lpstr>
      <vt:lpstr>Encode Sans Semi Condensed Light</vt:lpstr>
      <vt:lpstr>Pandarus template</vt:lpstr>
      <vt:lpstr>Behavioral Economic Factors and Covid-19</vt:lpstr>
      <vt:lpstr>Behavioral Economic Factors and Covid-19</vt:lpstr>
      <vt:lpstr>Datasets</vt:lpstr>
      <vt:lpstr>Covid-19 Infections and Deaths</vt:lpstr>
      <vt:lpstr>Covid-19 Infections and Deaths</vt:lpstr>
      <vt:lpstr>Covid-19 Infections and Deaths</vt:lpstr>
      <vt:lpstr>Covid-19 Infections and Deaths</vt:lpstr>
      <vt:lpstr>Covid-19 and Healthcase Costs</vt:lpstr>
      <vt:lpstr>Healthcare Costs by State</vt:lpstr>
      <vt:lpstr>Covid-19 Healthcare Costs vs Infection and Mortality</vt:lpstr>
      <vt:lpstr>Covid-19 Infection and Mortality Rates by Uninsured</vt:lpstr>
      <vt:lpstr>Covid-19 Infection and Mortality Rates by Uninsured</vt:lpstr>
      <vt:lpstr>Covid-19 Mask Usage Response ‘Always’ by State</vt:lpstr>
      <vt:lpstr>Covid-19 Mask Usage Vs Percentage of Survey Responders</vt:lpstr>
      <vt:lpstr>Covid-19 Mask Usage vs Median Household Income</vt:lpstr>
      <vt:lpstr>Covid-19 Mask Usage vs Median Household Income</vt:lpstr>
      <vt:lpstr>Limitations of Datasets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Kaylon Young</dc:creator>
  <cp:lastModifiedBy>Kaylon Young</cp:lastModifiedBy>
  <cp:revision>29</cp:revision>
  <dcterms:modified xsi:type="dcterms:W3CDTF">2020-09-21T14:32:22Z</dcterms:modified>
</cp:coreProperties>
</file>