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305" r:id="rId3"/>
    <p:sldId id="306" r:id="rId4"/>
    <p:sldId id="259" r:id="rId5"/>
    <p:sldId id="308" r:id="rId6"/>
    <p:sldId id="309" r:id="rId7"/>
    <p:sldId id="302" r:id="rId8"/>
    <p:sldId id="310" r:id="rId9"/>
    <p:sldId id="299" r:id="rId10"/>
    <p:sldId id="303" r:id="rId11"/>
    <p:sldId id="295" r:id="rId12"/>
    <p:sldId id="311" r:id="rId13"/>
    <p:sldId id="296" r:id="rId14"/>
    <p:sldId id="300" r:id="rId15"/>
    <p:sldId id="301" r:id="rId16"/>
    <p:sldId id="312" r:id="rId17"/>
    <p:sldId id="293" r:id="rId18"/>
  </p:sldIdLst>
  <p:sldSz cx="9144000" cy="5143500" type="screen16x9"/>
  <p:notesSz cx="6858000" cy="9144000"/>
  <p:embeddedFontLst>
    <p:embeddedFont>
      <p:font typeface="Abel" panose="020B0604020202020204" charset="0"/>
      <p:regular r:id="rId20"/>
    </p:embeddedFont>
    <p:embeddedFont>
      <p:font typeface="Encode Sans Semi Condensed Light" panose="020B0604020202020204" charset="0"/>
      <p:regular r:id="rId21"/>
      <p:bold r:id="rId22"/>
    </p:embeddedFont>
    <p:embeddedFont>
      <p:font typeface="Segoe UI" panose="020B0502040204020203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739"/>
    <a:srgbClr val="0024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19AD61A-9508-4D46-872B-E9F5C00287B4}">
  <a:tblStyle styleId="{619AD61A-9508-4D46-872B-E9F5C00287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9625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356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4823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Discuss Outliers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6761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9045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Discuss Outliers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0345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Discuss Outliers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7096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Discuss Outliers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2716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9800" y="1226525"/>
            <a:ext cx="559400" cy="55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40740" y="3088850"/>
            <a:ext cx="868960" cy="85682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/>
          <p:nvPr/>
        </p:nvSpPr>
        <p:spPr>
          <a:xfrm>
            <a:off x="0" y="1593450"/>
            <a:ext cx="9144000" cy="1956600"/>
          </a:xfrm>
          <a:prstGeom prst="rect">
            <a:avLst/>
          </a:prstGeom>
          <a:solidFill>
            <a:srgbClr val="001033">
              <a:alpha val="32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514800" y="2010200"/>
            <a:ext cx="6390300" cy="114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0" y="1593450"/>
            <a:ext cx="81600" cy="195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5">
            <a:alphaModFix/>
          </a:blip>
          <a:srcRect t="31689"/>
          <a:stretch/>
        </p:blipFill>
        <p:spPr>
          <a:xfrm>
            <a:off x="4559800" y="0"/>
            <a:ext cx="2083749" cy="140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28456" y="3151696"/>
            <a:ext cx="1313988" cy="1293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98100" y="1154949"/>
            <a:ext cx="868950" cy="855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 rotWithShape="1">
          <a:blip r:embed="rId4">
            <a:alphaModFix/>
          </a:blip>
          <a:srcRect r="31299"/>
          <a:stretch/>
        </p:blipFill>
        <p:spPr>
          <a:xfrm>
            <a:off x="8642450" y="2072900"/>
            <a:ext cx="501550" cy="71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/>
          <p:cNvPicPr preferRelativeResize="0"/>
          <p:nvPr/>
        </p:nvPicPr>
        <p:blipFill rotWithShape="1">
          <a:blip r:embed="rId5">
            <a:alphaModFix/>
          </a:blip>
          <a:srcRect b="56829"/>
          <a:stretch/>
        </p:blipFill>
        <p:spPr>
          <a:xfrm>
            <a:off x="3900875" y="4430100"/>
            <a:ext cx="1680350" cy="71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94561" y="4059551"/>
            <a:ext cx="725379" cy="71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3790" y="3138650"/>
            <a:ext cx="868960" cy="856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 rotWithShape="1">
          <a:blip r:embed="rId4">
            <a:alphaModFix/>
          </a:blip>
          <a:srcRect r="31299"/>
          <a:stretch/>
        </p:blipFill>
        <p:spPr>
          <a:xfrm>
            <a:off x="8642450" y="1370757"/>
            <a:ext cx="501550" cy="71985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/>
          <p:nvPr/>
        </p:nvSpPr>
        <p:spPr>
          <a:xfrm>
            <a:off x="0" y="1784975"/>
            <a:ext cx="9144000" cy="1573500"/>
          </a:xfrm>
          <a:prstGeom prst="rect">
            <a:avLst/>
          </a:prstGeom>
          <a:solidFill>
            <a:srgbClr val="001033">
              <a:alpha val="32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/>
          </p:nvPr>
        </p:nvSpPr>
        <p:spPr>
          <a:xfrm>
            <a:off x="514800" y="2025550"/>
            <a:ext cx="8114400" cy="655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"/>
          </p:nvPr>
        </p:nvSpPr>
        <p:spPr>
          <a:xfrm>
            <a:off x="514800" y="2702092"/>
            <a:ext cx="8114400" cy="41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0" y="1784975"/>
            <a:ext cx="81600" cy="157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pic>
        <p:nvPicPr>
          <p:cNvPr id="28" name="Google Shape;28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35275" y="254100"/>
            <a:ext cx="559400" cy="55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"/>
          <p:cNvPicPr preferRelativeResize="0"/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41581" y="711496"/>
            <a:ext cx="1313988" cy="1293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3"/>
          <p:cNvPicPr preferRelativeResize="0"/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87100" y="3062074"/>
            <a:ext cx="936025" cy="92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3"/>
          <p:cNvPicPr preferRelativeResize="0"/>
          <p:nvPr/>
        </p:nvPicPr>
        <p:blipFill rotWithShape="1">
          <a:blip r:embed="rId5">
            <a:alphaModFix/>
          </a:blip>
          <a:srcRect b="43886"/>
          <a:stretch/>
        </p:blipFill>
        <p:spPr>
          <a:xfrm>
            <a:off x="5902900" y="4209475"/>
            <a:ext cx="1680350" cy="93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3"/>
          <p:cNvPicPr preferRelativeResize="0"/>
          <p:nvPr/>
        </p:nvPicPr>
        <p:blipFill rotWithShape="1">
          <a:blip r:embed="rId5">
            <a:alphaModFix/>
          </a:blip>
          <a:srcRect t="31689"/>
          <a:stretch/>
        </p:blipFill>
        <p:spPr>
          <a:xfrm>
            <a:off x="3629000" y="0"/>
            <a:ext cx="2083750" cy="140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86650" y="532325"/>
            <a:ext cx="559400" cy="551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" name="Google Shape;48;p5"/>
          <p:cNvGrpSpPr/>
          <p:nvPr/>
        </p:nvGrpSpPr>
        <p:grpSpPr>
          <a:xfrm>
            <a:off x="0" y="130281"/>
            <a:ext cx="9144000" cy="665100"/>
            <a:chOff x="0" y="809153"/>
            <a:chExt cx="9144000" cy="665100"/>
          </a:xfrm>
        </p:grpSpPr>
        <p:sp>
          <p:nvSpPr>
            <p:cNvPr id="49" name="Google Shape;49;p5"/>
            <p:cNvSpPr/>
            <p:nvPr/>
          </p:nvSpPr>
          <p:spPr>
            <a:xfrm>
              <a:off x="0" y="809153"/>
              <a:ext cx="9144000" cy="665100"/>
            </a:xfrm>
            <a:prstGeom prst="rect">
              <a:avLst/>
            </a:prstGeom>
            <a:solidFill>
              <a:srgbClr val="001033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0" y="809153"/>
              <a:ext cx="81600" cy="66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51;p5"/>
          <p:cNvSpPr txBox="1">
            <a:spLocks noGrp="1"/>
          </p:cNvSpPr>
          <p:nvPr>
            <p:ph type="title"/>
          </p:nvPr>
        </p:nvSpPr>
        <p:spPr>
          <a:xfrm>
            <a:off x="514800" y="130278"/>
            <a:ext cx="6373800" cy="66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body" idx="1"/>
          </p:nvPr>
        </p:nvSpPr>
        <p:spPr>
          <a:xfrm>
            <a:off x="514800" y="903900"/>
            <a:ext cx="6373800" cy="288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▸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5"/>
          <p:cNvPicPr preferRelativeResize="0"/>
          <p:nvPr/>
        </p:nvPicPr>
        <p:blipFill rotWithShape="1">
          <a:blip r:embed="rId5">
            <a:alphaModFix/>
          </a:blip>
          <a:srcRect t="24000"/>
          <a:stretch/>
        </p:blipFill>
        <p:spPr>
          <a:xfrm>
            <a:off x="5899875" y="0"/>
            <a:ext cx="1446375" cy="108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5"/>
          <p:cNvPicPr preferRelativeResize="0"/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31799" y="1156949"/>
            <a:ext cx="1004350" cy="988528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</p:pic>
      <p:pic>
        <p:nvPicPr>
          <p:cNvPr id="56" name="Google Shape;56;p5"/>
          <p:cNvPicPr preferRelativeResize="0"/>
          <p:nvPr/>
        </p:nvPicPr>
        <p:blipFill rotWithShape="1">
          <a:blip r:embed="rId5">
            <a:alphaModFix/>
          </a:blip>
          <a:srcRect r="24408"/>
          <a:stretch/>
        </p:blipFill>
        <p:spPr>
          <a:xfrm>
            <a:off x="7926475" y="2877225"/>
            <a:ext cx="1217525" cy="15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5"/>
          <p:cNvPicPr preferRelativeResize="0"/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70500" y="3652326"/>
            <a:ext cx="675747" cy="6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5"/>
          <p:cNvPicPr preferRelativeResize="0"/>
          <p:nvPr/>
        </p:nvPicPr>
        <p:blipFill rotWithShape="1">
          <a:blip r:embed="rId4">
            <a:alphaModFix/>
          </a:blip>
          <a:srcRect b="31745"/>
          <a:stretch/>
        </p:blipFill>
        <p:spPr>
          <a:xfrm>
            <a:off x="7671150" y="4688726"/>
            <a:ext cx="675750" cy="45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5"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4800" y="809150"/>
            <a:ext cx="6373800" cy="6651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4800" y="1582772"/>
            <a:ext cx="6373800" cy="2889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Encode Sans Semi Condensed Light"/>
              <a:buChar char="▸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Encode Sans Semi Condensed Light"/>
              <a:buChar char="▹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Encode Sans Semi Condensed Light"/>
              <a:buChar char="▹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■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r" rtl="0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r" rtl="0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r" rtl="0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r" rtl="0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r" rtl="0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r" rtl="0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r" rtl="0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r" rtl="0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"/>
          <p:cNvSpPr txBox="1">
            <a:spLocks noGrp="1"/>
          </p:cNvSpPr>
          <p:nvPr>
            <p:ph type="ctrTitle"/>
          </p:nvPr>
        </p:nvSpPr>
        <p:spPr>
          <a:xfrm>
            <a:off x="514800" y="2010200"/>
            <a:ext cx="7090856" cy="114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Behavioral Economic Factors and Covid-19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085678-DCB7-464E-AD66-4FC32ED32E4D}"/>
              </a:ext>
            </a:extLst>
          </p:cNvPr>
          <p:cNvSpPr txBox="1">
            <a:spLocks/>
          </p:cNvSpPr>
          <p:nvPr/>
        </p:nvSpPr>
        <p:spPr>
          <a:xfrm>
            <a:off x="514800" y="3623419"/>
            <a:ext cx="3523800" cy="747690"/>
          </a:xfrm>
          <a:prstGeom prst="rect">
            <a:avLst/>
          </a:prstGeom>
        </p:spPr>
        <p:txBody>
          <a:bodyPr numCol="2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Behrouz </a:t>
            </a:r>
            <a:r>
              <a:rPr lang="en-US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Zand</a:t>
            </a:r>
            <a:endParaRPr 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Germaine Johnson</a:t>
            </a:r>
          </a:p>
          <a:p>
            <a:r>
              <a:rPr lang="en-US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Javier </a:t>
            </a:r>
            <a:r>
              <a:rPr lang="en-US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Portocarrero</a:t>
            </a:r>
            <a:endParaRPr 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Shimsy</a:t>
            </a:r>
            <a:r>
              <a:rPr lang="en-US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Varkey</a:t>
            </a:r>
            <a:endParaRPr 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Kaylon Young</a:t>
            </a:r>
            <a:endParaRPr lang="en-US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"/>
          <p:cNvSpPr txBox="1">
            <a:spLocks noGrp="1"/>
          </p:cNvSpPr>
          <p:nvPr>
            <p:ph type="ctrTitle"/>
          </p:nvPr>
        </p:nvSpPr>
        <p:spPr>
          <a:xfrm>
            <a:off x="514800" y="2025549"/>
            <a:ext cx="8114400" cy="116099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Covid-19 Infection and Mortality Rates by Uninsured</a:t>
            </a:r>
            <a:endParaRPr dirty="0"/>
          </a:p>
        </p:txBody>
      </p:sp>
      <p:sp>
        <p:nvSpPr>
          <p:cNvPr id="184" name="Google Shape;184;p17"/>
          <p:cNvSpPr txBox="1">
            <a:spLocks noGrp="1"/>
          </p:cNvSpPr>
          <p:nvPr>
            <p:ph type="subTitle" idx="1"/>
          </p:nvPr>
        </p:nvSpPr>
        <p:spPr>
          <a:xfrm>
            <a:off x="514800" y="2702092"/>
            <a:ext cx="8114400" cy="41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2650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"/>
          <p:cNvSpPr txBox="1">
            <a:spLocks noGrp="1"/>
          </p:cNvSpPr>
          <p:nvPr>
            <p:ph type="title"/>
          </p:nvPr>
        </p:nvSpPr>
        <p:spPr>
          <a:xfrm>
            <a:off x="514799" y="130280"/>
            <a:ext cx="8177379" cy="66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Covid-19 Infection and Mortality Rates by Uninsured</a:t>
            </a:r>
            <a:endParaRPr sz="3200" dirty="0"/>
          </a:p>
        </p:txBody>
      </p:sp>
      <p:sp>
        <p:nvSpPr>
          <p:cNvPr id="197" name="Google Shape;197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D32217B0-A4D7-4BFC-8E83-02BC2647E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50" y="864653"/>
            <a:ext cx="4289514" cy="3063938"/>
          </a:xfrm>
          <a:prstGeom prst="rect">
            <a:avLst/>
          </a:prstGeom>
          <a:ln>
            <a:noFill/>
          </a:ln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1533647-1D33-450E-AB59-84BED0EF2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864653"/>
            <a:ext cx="4289514" cy="306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698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"/>
          <p:cNvSpPr txBox="1">
            <a:spLocks noGrp="1"/>
          </p:cNvSpPr>
          <p:nvPr>
            <p:ph type="ctrTitle"/>
          </p:nvPr>
        </p:nvSpPr>
        <p:spPr>
          <a:xfrm>
            <a:off x="514800" y="2025549"/>
            <a:ext cx="8114400" cy="116099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Covid-19 and Mask Use</a:t>
            </a:r>
            <a:endParaRPr dirty="0"/>
          </a:p>
        </p:txBody>
      </p:sp>
      <p:sp>
        <p:nvSpPr>
          <p:cNvPr id="184" name="Google Shape;184;p17"/>
          <p:cNvSpPr txBox="1">
            <a:spLocks noGrp="1"/>
          </p:cNvSpPr>
          <p:nvPr>
            <p:ph type="subTitle" idx="1"/>
          </p:nvPr>
        </p:nvSpPr>
        <p:spPr>
          <a:xfrm>
            <a:off x="514800" y="2702092"/>
            <a:ext cx="8114400" cy="41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6316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"/>
          <p:cNvSpPr txBox="1">
            <a:spLocks noGrp="1"/>
          </p:cNvSpPr>
          <p:nvPr>
            <p:ph type="title"/>
          </p:nvPr>
        </p:nvSpPr>
        <p:spPr>
          <a:xfrm>
            <a:off x="514799" y="130277"/>
            <a:ext cx="8177379" cy="66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Covid-19 Mask Usage Response ‘Always’ by State</a:t>
            </a:r>
            <a:endParaRPr sz="3200" dirty="0"/>
          </a:p>
        </p:txBody>
      </p:sp>
      <p:sp>
        <p:nvSpPr>
          <p:cNvPr id="197" name="Google Shape;197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13" name="Picture 12" descr="A picture containing clock&#10;&#10;Description automatically generated">
            <a:extLst>
              <a:ext uri="{FF2B5EF4-FFF2-40B4-BE49-F238E27FC236}">
                <a16:creationId xmlns:a16="http://schemas.microsoft.com/office/drawing/2014/main" id="{8553A9AB-1698-4C92-9BDF-23431D662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99" y="784197"/>
            <a:ext cx="5920637" cy="42290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86617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"/>
          <p:cNvSpPr txBox="1">
            <a:spLocks noGrp="1"/>
          </p:cNvSpPr>
          <p:nvPr>
            <p:ph type="title"/>
          </p:nvPr>
        </p:nvSpPr>
        <p:spPr>
          <a:xfrm>
            <a:off x="514799" y="130279"/>
            <a:ext cx="8177379" cy="66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Covid-19 Mask Usage Vs Percentage of Survey Responders</a:t>
            </a:r>
            <a:endParaRPr sz="2800" dirty="0"/>
          </a:p>
        </p:txBody>
      </p:sp>
      <p:sp>
        <p:nvSpPr>
          <p:cNvPr id="197" name="Google Shape;197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 useBgFill="1">
        <p:nvSpPr>
          <p:cNvPr id="7" name="Google Shape;196;p19">
            <a:extLst>
              <a:ext uri="{FF2B5EF4-FFF2-40B4-BE49-F238E27FC236}">
                <a16:creationId xmlns:a16="http://schemas.microsoft.com/office/drawing/2014/main" id="{404A48EE-C251-4D6F-B060-504F337169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361961" y="1207369"/>
            <a:ext cx="2692132" cy="109693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bel" panose="020B0604020202020204" charset="0"/>
              </a:rPr>
              <a:t>Never: Outlier is North Dakota</a:t>
            </a:r>
          </a:p>
          <a:p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bel" panose="020B0604020202020204" charset="0"/>
              </a:rPr>
              <a:t>Frequently: Outlier is Alaska</a:t>
            </a:r>
          </a:p>
          <a:p>
            <a:endParaRPr lang="en-US" sz="1400" b="1" dirty="0"/>
          </a:p>
        </p:txBody>
      </p:sp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50216ED1-6326-4A12-8910-6EB7BFC73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16" y="971024"/>
            <a:ext cx="6171045" cy="370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433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"/>
          <p:cNvSpPr txBox="1">
            <a:spLocks noGrp="1"/>
          </p:cNvSpPr>
          <p:nvPr>
            <p:ph type="title"/>
          </p:nvPr>
        </p:nvSpPr>
        <p:spPr>
          <a:xfrm>
            <a:off x="514799" y="130276"/>
            <a:ext cx="8177379" cy="66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Covid-19 Mask Usage vs Median Household Income</a:t>
            </a:r>
            <a:endParaRPr sz="3200" dirty="0"/>
          </a:p>
        </p:txBody>
      </p:sp>
      <p:sp>
        <p:nvSpPr>
          <p:cNvPr id="197" name="Google Shape;197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 useBgFill="1">
        <p:nvSpPr>
          <p:cNvPr id="7" name="Google Shape;196;p19">
            <a:extLst>
              <a:ext uri="{FF2B5EF4-FFF2-40B4-BE49-F238E27FC236}">
                <a16:creationId xmlns:a16="http://schemas.microsoft.com/office/drawing/2014/main" id="{404A48EE-C251-4D6F-B060-504F337169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59327" y="3730252"/>
            <a:ext cx="2980562" cy="133699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ALWAYS</a:t>
            </a:r>
          </a:p>
          <a:p>
            <a:pPr lvl="1"/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correlation coefficient (r) is 0.5</a:t>
            </a:r>
          </a:p>
          <a:p>
            <a:pPr lvl="1"/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p-value is 0.000166</a:t>
            </a:r>
          </a:p>
          <a:p>
            <a:pPr lvl="1"/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r-squared is 0.25</a:t>
            </a:r>
          </a:p>
          <a:p>
            <a:pPr>
              <a:spcBef>
                <a:spcPts val="0"/>
              </a:spcBef>
            </a:pPr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FREQUENTLY</a:t>
            </a:r>
          </a:p>
          <a:p>
            <a:pPr lvl="1"/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The correlation coefficient (r) is -0.33</a:t>
            </a:r>
          </a:p>
          <a:p>
            <a:pPr lvl="1"/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The p-value is 0.016612</a:t>
            </a:r>
          </a:p>
          <a:p>
            <a:pPr lvl="1"/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The r-squared is 0.11</a:t>
            </a:r>
          </a:p>
          <a:p>
            <a:endParaRPr kumimoji="0" lang="en-US" altLang="en-US" sz="9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 useBgFill="1">
        <p:nvSpPr>
          <p:cNvPr id="6" name="Google Shape;196;p19">
            <a:extLst>
              <a:ext uri="{FF2B5EF4-FFF2-40B4-BE49-F238E27FC236}">
                <a16:creationId xmlns:a16="http://schemas.microsoft.com/office/drawing/2014/main" id="{E7C0BAE9-8E46-45EF-846D-2132F707F104}"/>
              </a:ext>
            </a:extLst>
          </p:cNvPr>
          <p:cNvSpPr txBox="1">
            <a:spLocks/>
          </p:cNvSpPr>
          <p:nvPr/>
        </p:nvSpPr>
        <p:spPr>
          <a:xfrm>
            <a:off x="3139889" y="3730252"/>
            <a:ext cx="3428999" cy="1336999"/>
          </a:xfrm>
          <a:prstGeom prst="rect">
            <a:avLst/>
          </a:prstGeom>
          <a:ln>
            <a:noFill/>
          </a:ln>
          <a:effectLst>
            <a:outerShdw blurRad="42863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■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SOMETIMES</a:t>
            </a:r>
          </a:p>
          <a:p>
            <a:pPr lvl="1"/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The correlation coefficient (r) is -0.62</a:t>
            </a:r>
          </a:p>
          <a:p>
            <a:pPr lvl="1"/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The p-value is 1e-06</a:t>
            </a:r>
          </a:p>
          <a:p>
            <a:pPr lvl="1"/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The r-squared is 0.39</a:t>
            </a:r>
          </a:p>
          <a:p>
            <a:pPr>
              <a:spcBef>
                <a:spcPts val="0"/>
              </a:spcBef>
            </a:pPr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RARELY</a:t>
            </a:r>
          </a:p>
          <a:p>
            <a:pPr lvl="1"/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The correlation coefficient (r) is -0.45</a:t>
            </a:r>
          </a:p>
          <a:p>
            <a:pPr lvl="1"/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The p-value is 0.00099</a:t>
            </a:r>
          </a:p>
          <a:p>
            <a:pPr lvl="1"/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The r-squared is 0.2</a:t>
            </a:r>
          </a:p>
        </p:txBody>
      </p:sp>
      <p:sp useBgFill="1">
        <p:nvSpPr>
          <p:cNvPr id="2" name="Google Shape;196;p19">
            <a:extLst>
              <a:ext uri="{FF2B5EF4-FFF2-40B4-BE49-F238E27FC236}">
                <a16:creationId xmlns:a16="http://schemas.microsoft.com/office/drawing/2014/main" id="{93281BF2-E9B6-4E03-8DB7-4CD05765C8F6}"/>
              </a:ext>
            </a:extLst>
          </p:cNvPr>
          <p:cNvSpPr txBox="1">
            <a:spLocks/>
          </p:cNvSpPr>
          <p:nvPr/>
        </p:nvSpPr>
        <p:spPr>
          <a:xfrm>
            <a:off x="6080311" y="3672629"/>
            <a:ext cx="2980562" cy="920153"/>
          </a:xfrm>
          <a:prstGeom prst="rect">
            <a:avLst/>
          </a:prstGeom>
          <a:ln>
            <a:noFill/>
          </a:ln>
          <a:effectLst>
            <a:outerShdw blurRad="42863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■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NEVER</a:t>
            </a:r>
          </a:p>
          <a:p>
            <a:pPr lvl="1"/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The correlation coefficient (r) is -0.45</a:t>
            </a:r>
          </a:p>
          <a:p>
            <a:pPr lvl="1"/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The p-value is 0.000934</a:t>
            </a:r>
          </a:p>
          <a:p>
            <a:pPr lvl="1"/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The r-squared is 0.2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D8DBA9BE-D627-419F-BF68-41ABA9C01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04" y="795376"/>
            <a:ext cx="7081305" cy="28325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95D013F-4A7E-4A8E-A135-DEB4C8B0ED23}"/>
              </a:ext>
            </a:extLst>
          </p:cNvPr>
          <p:cNvSpPr txBox="1"/>
          <p:nvPr/>
        </p:nvSpPr>
        <p:spPr>
          <a:xfrm>
            <a:off x="2276285" y="1306587"/>
            <a:ext cx="863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ALWAYS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FC919B-151D-4AEC-8B17-1A741EF82D66}"/>
              </a:ext>
            </a:extLst>
          </p:cNvPr>
          <p:cNvSpPr txBox="1"/>
          <p:nvPr/>
        </p:nvSpPr>
        <p:spPr>
          <a:xfrm>
            <a:off x="4315455" y="1321976"/>
            <a:ext cx="1219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FREQUENTLY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198C91-A6F6-4369-817D-837CDFC70B6D}"/>
              </a:ext>
            </a:extLst>
          </p:cNvPr>
          <p:cNvSpPr txBox="1"/>
          <p:nvPr/>
        </p:nvSpPr>
        <p:spPr>
          <a:xfrm>
            <a:off x="6710222" y="1306586"/>
            <a:ext cx="11175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SOMETIMES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894649-16F7-4C51-B03E-B35F05BED1EB}"/>
              </a:ext>
            </a:extLst>
          </p:cNvPr>
          <p:cNvSpPr txBox="1"/>
          <p:nvPr/>
        </p:nvSpPr>
        <p:spPr>
          <a:xfrm>
            <a:off x="2276285" y="2571750"/>
            <a:ext cx="863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RARELY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B5ACBD-7ABF-49AE-9842-F7B804016DB0}"/>
              </a:ext>
            </a:extLst>
          </p:cNvPr>
          <p:cNvSpPr txBox="1"/>
          <p:nvPr/>
        </p:nvSpPr>
        <p:spPr>
          <a:xfrm>
            <a:off x="4335656" y="2545726"/>
            <a:ext cx="863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NEVER</a:t>
            </a:r>
          </a:p>
        </p:txBody>
      </p:sp>
    </p:spTree>
    <p:extLst>
      <p:ext uri="{BB962C8B-B14F-4D97-AF65-F5344CB8AC3E}">
        <p14:creationId xmlns:p14="http://schemas.microsoft.com/office/powerpoint/2010/main" val="2343060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EE3BF-5DD9-4874-841D-32E72B2EF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B2341-9650-4F34-BD3D-2AD897A28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4800" y="903900"/>
            <a:ext cx="6373800" cy="3557264"/>
          </a:xfrm>
        </p:spPr>
        <p:txBody>
          <a:bodyPr/>
          <a:lstStyle/>
          <a:p>
            <a:r>
              <a:rPr lang="en-US" sz="1600" dirty="0"/>
              <a:t>Although we found that Covid-19 infections and Covid-19 deaths to be strongly related and predictive, economic factors such as healthcare costs and uninsured rates were linked to Covid-19 infections, but not to mortality.</a:t>
            </a:r>
          </a:p>
          <a:p>
            <a:r>
              <a:rPr lang="en-US" sz="1600" dirty="0"/>
              <a:t>Economic factors such as median income to be predictive of always mask use wearers.</a:t>
            </a:r>
          </a:p>
          <a:p>
            <a:pPr lvl="1"/>
            <a:r>
              <a:rPr lang="en-US" sz="1600" dirty="0"/>
              <a:t>High median income and high mask use are clustered in the northeast states which interestingly is the region in the country with the lowest Covid-19 infections since July 2020.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5544F2-9051-4CE9-A080-0D9AC7C93B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77161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"/>
          <p:cNvSpPr txBox="1">
            <a:spLocks noGrp="1"/>
          </p:cNvSpPr>
          <p:nvPr>
            <p:ph type="title"/>
          </p:nvPr>
        </p:nvSpPr>
        <p:spPr>
          <a:xfrm>
            <a:off x="514800" y="130279"/>
            <a:ext cx="6373800" cy="66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Limitations of Datasets</a:t>
            </a:r>
            <a:endParaRPr dirty="0"/>
          </a:p>
        </p:txBody>
      </p:sp>
      <p:sp>
        <p:nvSpPr>
          <p:cNvPr id="196" name="Google Shape;196;p19"/>
          <p:cNvSpPr txBox="1">
            <a:spLocks noGrp="1"/>
          </p:cNvSpPr>
          <p:nvPr>
            <p:ph type="body" idx="1"/>
          </p:nvPr>
        </p:nvSpPr>
        <p:spPr>
          <a:xfrm>
            <a:off x="514800" y="903898"/>
            <a:ext cx="6373800" cy="386206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400" dirty="0"/>
              <a:t>New York Times Mask Usage Data</a:t>
            </a:r>
          </a:p>
          <a:p>
            <a:pPr lvl="1"/>
            <a:r>
              <a:rPr lang="en-US" sz="1400" dirty="0"/>
              <a:t>Taken during a poll from July 2-14, 2020.</a:t>
            </a:r>
          </a:p>
          <a:p>
            <a:pPr lvl="1"/>
            <a:r>
              <a:rPr lang="en-US" sz="1400" dirty="0"/>
              <a:t>250,000 surveyed.  No information on demographics for sample.</a:t>
            </a:r>
          </a:p>
          <a:p>
            <a:pPr lvl="1"/>
            <a:r>
              <a:rPr lang="en-US" sz="1400" dirty="0"/>
              <a:t>State percentages is a mean for county information</a:t>
            </a:r>
          </a:p>
          <a:p>
            <a:r>
              <a:rPr lang="en-US" sz="1400" dirty="0"/>
              <a:t>As stated, Total All Payers Per Capita State Estimates by State of Residence - Personal Health Care (Millions of Dollars) </a:t>
            </a:r>
          </a:p>
          <a:p>
            <a:pPr lvl="1"/>
            <a:r>
              <a:rPr lang="en-US" sz="1400" dirty="0"/>
              <a:t>2014 which is the last data set available</a:t>
            </a:r>
          </a:p>
          <a:p>
            <a:pPr lvl="1"/>
            <a:r>
              <a:rPr lang="en-US" sz="1400" dirty="0"/>
              <a:t>Did not District of Columbia which is included in other datasets.</a:t>
            </a:r>
          </a:p>
          <a:p>
            <a:pPr lvl="1"/>
            <a:r>
              <a:rPr lang="en-US" sz="1400" dirty="0"/>
              <a:t>Government Administration and Net Cost of Health Insurance and Government Public Health Activities not include in estimates</a:t>
            </a:r>
          </a:p>
          <a:p>
            <a:pPr lvl="1"/>
            <a:endParaRPr lang="en-US" sz="1400" dirty="0"/>
          </a:p>
          <a:p>
            <a:r>
              <a:rPr lang="en-US" sz="1400" dirty="0"/>
              <a:t>Census Data</a:t>
            </a:r>
          </a:p>
          <a:p>
            <a:pPr lvl="1"/>
            <a:r>
              <a:rPr lang="en-US" sz="1400" dirty="0"/>
              <a:t>All data for 2018 is listed as estimates.</a:t>
            </a:r>
          </a:p>
        </p:txBody>
      </p:sp>
      <p:sp>
        <p:nvSpPr>
          <p:cNvPr id="197" name="Google Shape;197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4858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3EF15-A4BA-4FCE-A8B7-2A6A61FB3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00" y="130278"/>
            <a:ext cx="7889584" cy="665100"/>
          </a:xfrm>
        </p:spPr>
        <p:txBody>
          <a:bodyPr/>
          <a:lstStyle/>
          <a:p>
            <a:r>
              <a:rPr lang="en-US" dirty="0"/>
              <a:t>Behavioral Economic Factors and Covid-19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6BEFF-0F4E-438D-9BDB-D36D4BDB69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Our team wanted to tell the story of covid-19 in the United States and the effects of mask use, income and healthcare cost on infections and deaths. </a:t>
            </a:r>
          </a:p>
          <a:p>
            <a:r>
              <a:rPr lang="en-US" sz="1200" dirty="0"/>
              <a:t>Questions:</a:t>
            </a:r>
          </a:p>
          <a:p>
            <a:pPr lvl="1"/>
            <a:r>
              <a:rPr lang="en-US" sz="1200" dirty="0"/>
              <a:t>How strong is the relationship between COVID19 infections and deaths?</a:t>
            </a:r>
          </a:p>
          <a:p>
            <a:pPr lvl="1"/>
            <a:r>
              <a:rPr lang="en-US" sz="1200" dirty="0"/>
              <a:t>Do states with higher healthcare costs per capita have higher covid-19 infections and/or mortality rates per capita?</a:t>
            </a:r>
          </a:p>
          <a:p>
            <a:pPr lvl="1"/>
            <a:r>
              <a:rPr lang="en-US" sz="1200" dirty="0"/>
              <a:t>Do states with higher uninsured healthcare rates have higher covid-19 infections and/or mortality rates? </a:t>
            </a:r>
          </a:p>
          <a:p>
            <a:pPr lvl="1"/>
            <a:r>
              <a:rPr lang="en-US" sz="1200" dirty="0"/>
              <a:t>Do states with low mask usage have higher rates of covid19 infections?</a:t>
            </a:r>
          </a:p>
          <a:p>
            <a:pPr lvl="1"/>
            <a:r>
              <a:rPr lang="en-US" sz="1200" dirty="0"/>
              <a:t>Does higher mask use correlate to income levels?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A0443-B79B-439E-8A2D-87D94745BF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0445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7DC82-593A-4BAA-86FD-F6DD9DC4B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05D6A-CC1F-4F68-B794-4FD1C0FD49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/>
              <a:t>Census 2018 ACS-5 </a:t>
            </a:r>
          </a:p>
          <a:p>
            <a:pPr lvl="1"/>
            <a:r>
              <a:rPr lang="en-US" sz="1400" dirty="0"/>
              <a:t>Total Population</a:t>
            </a:r>
          </a:p>
          <a:p>
            <a:pPr lvl="1"/>
            <a:r>
              <a:rPr lang="en-US" sz="1400" dirty="0"/>
              <a:t>Health Care Coverage by Sex by Age</a:t>
            </a:r>
          </a:p>
          <a:p>
            <a:pPr lvl="1"/>
            <a:r>
              <a:rPr lang="en-US" sz="1400" dirty="0"/>
              <a:t>Median Household Income</a:t>
            </a:r>
          </a:p>
          <a:p>
            <a:r>
              <a:rPr lang="en-US" sz="1400" dirty="0"/>
              <a:t>New York Times Mask Usage</a:t>
            </a:r>
          </a:p>
          <a:p>
            <a:r>
              <a:rPr lang="en-US" sz="1400" dirty="0" err="1"/>
              <a:t>Covid</a:t>
            </a:r>
            <a:r>
              <a:rPr lang="en-US" sz="1400" dirty="0"/>
              <a:t> Tracking Project</a:t>
            </a:r>
          </a:p>
          <a:p>
            <a:pPr lvl="1"/>
            <a:r>
              <a:rPr lang="en-US" sz="1400" dirty="0"/>
              <a:t>Current State Data</a:t>
            </a:r>
          </a:p>
          <a:p>
            <a:r>
              <a:rPr lang="en-US" sz="1400" dirty="0"/>
              <a:t>Center for Medicaid and Medicare Services</a:t>
            </a:r>
          </a:p>
          <a:p>
            <a:pPr lvl="1"/>
            <a:r>
              <a:rPr lang="en-US" sz="1400" dirty="0"/>
              <a:t> Total All Payers Per Capita State Estimates by State of Residence 2014 - Personal Health Care (Millions of Dollars)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36E33-88AA-4C14-B3F0-F10C06895A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17936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"/>
          <p:cNvSpPr txBox="1">
            <a:spLocks noGrp="1"/>
          </p:cNvSpPr>
          <p:nvPr>
            <p:ph type="ctrTitle"/>
          </p:nvPr>
        </p:nvSpPr>
        <p:spPr>
          <a:xfrm>
            <a:off x="514800" y="2025550"/>
            <a:ext cx="8114400" cy="655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Covid-19 Infections and Deaths</a:t>
            </a:r>
            <a:endParaRPr dirty="0"/>
          </a:p>
        </p:txBody>
      </p:sp>
      <p:sp>
        <p:nvSpPr>
          <p:cNvPr id="184" name="Google Shape;184;p17"/>
          <p:cNvSpPr txBox="1">
            <a:spLocks noGrp="1"/>
          </p:cNvSpPr>
          <p:nvPr>
            <p:ph type="subTitle" idx="1"/>
          </p:nvPr>
        </p:nvSpPr>
        <p:spPr>
          <a:xfrm>
            <a:off x="514800" y="2702092"/>
            <a:ext cx="8114400" cy="41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469E6-68A1-4A17-A0F1-F051E8157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Covid-19 Infections and Deaths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81421-3F9E-445A-AA53-2B49A624A9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25" name="Picture 24" descr="A screenshot of a video game&#10;&#10;Description automatically generated">
            <a:extLst>
              <a:ext uri="{FF2B5EF4-FFF2-40B4-BE49-F238E27FC236}">
                <a16:creationId xmlns:a16="http://schemas.microsoft.com/office/drawing/2014/main" id="{F29F71AC-8488-464A-9514-1A58B7CFD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08" y="795378"/>
            <a:ext cx="2743825" cy="2743825"/>
          </a:xfrm>
          <a:prstGeom prst="rect">
            <a:avLst/>
          </a:prstGeom>
        </p:spPr>
      </p:pic>
      <p:pic>
        <p:nvPicPr>
          <p:cNvPr id="27" name="Picture 26" descr="A screenshot of a video game&#10;&#10;Description automatically generated">
            <a:extLst>
              <a:ext uri="{FF2B5EF4-FFF2-40B4-BE49-F238E27FC236}">
                <a16:creationId xmlns:a16="http://schemas.microsoft.com/office/drawing/2014/main" id="{BCA952F2-1DF1-414D-A3E4-44B59209A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776" y="789449"/>
            <a:ext cx="2743825" cy="2743825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B0E3F00-C2A3-4210-9D11-AE4EF43B34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298467"/>
              </p:ext>
            </p:extLst>
          </p:nvPr>
        </p:nvGraphicFramePr>
        <p:xfrm>
          <a:off x="2928633" y="3031373"/>
          <a:ext cx="1546134" cy="1642278"/>
        </p:xfrm>
        <a:graphic>
          <a:graphicData uri="http://schemas.openxmlformats.org/drawingml/2006/table">
            <a:tbl>
              <a:tblPr firstRow="1" bandRow="1">
                <a:tableStyleId>{619AD61A-9508-4D46-872B-E9F5C00287B4}</a:tableStyleId>
              </a:tblPr>
              <a:tblGrid>
                <a:gridCol w="773067">
                  <a:extLst>
                    <a:ext uri="{9D8B030D-6E8A-4147-A177-3AD203B41FA5}">
                      <a16:colId xmlns:a16="http://schemas.microsoft.com/office/drawing/2014/main" val="2691075147"/>
                    </a:ext>
                  </a:extLst>
                </a:gridCol>
                <a:gridCol w="773067">
                  <a:extLst>
                    <a:ext uri="{9D8B030D-6E8A-4147-A177-3AD203B41FA5}">
                      <a16:colId xmlns:a16="http://schemas.microsoft.com/office/drawing/2014/main" val="2744312966"/>
                    </a:ext>
                  </a:extLst>
                </a:gridCol>
              </a:tblGrid>
              <a:tr h="7088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Covid-19 Infections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383231"/>
                  </a:ext>
                </a:extLst>
              </a:tr>
              <a:tr h="2333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769831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89348"/>
                  </a:ext>
                </a:extLst>
              </a:tr>
              <a:tr h="2333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677660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218002"/>
                  </a:ext>
                </a:extLst>
              </a:tr>
              <a:tr h="2333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448052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001976"/>
                  </a:ext>
                </a:extLst>
              </a:tr>
              <a:tr h="2333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682241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87451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8DE2A4B-A8B6-4ED7-B2BE-108D97D36E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841667"/>
              </p:ext>
            </p:extLst>
          </p:nvPr>
        </p:nvGraphicFramePr>
        <p:xfrm>
          <a:off x="7132601" y="2982138"/>
          <a:ext cx="1546133" cy="1888313"/>
        </p:xfrm>
        <a:graphic>
          <a:graphicData uri="http://schemas.openxmlformats.org/drawingml/2006/table">
            <a:tbl>
              <a:tblPr>
                <a:tableStyleId>{619AD61A-9508-4D46-872B-E9F5C00287B4}</a:tableStyleId>
              </a:tblPr>
              <a:tblGrid>
                <a:gridCol w="667260">
                  <a:extLst>
                    <a:ext uri="{9D8B030D-6E8A-4147-A177-3AD203B41FA5}">
                      <a16:colId xmlns:a16="http://schemas.microsoft.com/office/drawing/2014/main" val="1693417352"/>
                    </a:ext>
                  </a:extLst>
                </a:gridCol>
                <a:gridCol w="878873">
                  <a:extLst>
                    <a:ext uri="{9D8B030D-6E8A-4147-A177-3AD203B41FA5}">
                      <a16:colId xmlns:a16="http://schemas.microsoft.com/office/drawing/2014/main" val="3353681936"/>
                    </a:ext>
                  </a:extLst>
                </a:gridCol>
              </a:tblGrid>
              <a:tr h="7369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States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Covid-19</a:t>
                      </a:r>
                    </a:p>
                    <a:p>
                      <a:pPr algn="ctr" fontAlgn="ctr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Deaths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232919"/>
                  </a:ext>
                </a:extLst>
              </a:tr>
              <a:tr h="2302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CA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14812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984539"/>
                  </a:ext>
                </a:extLst>
              </a:tr>
              <a:tr h="2302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FL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13387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778046"/>
                  </a:ext>
                </a:extLst>
              </a:tr>
              <a:tr h="2302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NJ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16061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975053"/>
                  </a:ext>
                </a:extLst>
              </a:tr>
              <a:tr h="2302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NY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25423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284811"/>
                  </a:ext>
                </a:extLst>
              </a:tr>
              <a:tr h="2302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TX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14713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205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3054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3086B-74D6-4822-A6C5-416CFEA7B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Covid-19 Infections and Deaths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8B8C8-A1C9-4E1C-AD92-DD8F821BED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AF419F-71D8-4CC4-94E8-291475FC5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877" y="773623"/>
            <a:ext cx="5299499" cy="423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920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"/>
          <p:cNvSpPr txBox="1">
            <a:spLocks noGrp="1"/>
          </p:cNvSpPr>
          <p:nvPr>
            <p:ph type="ctrTitle"/>
          </p:nvPr>
        </p:nvSpPr>
        <p:spPr>
          <a:xfrm>
            <a:off x="514800" y="2025550"/>
            <a:ext cx="8114400" cy="655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Covid-19 and Healthcare Costs</a:t>
            </a:r>
            <a:endParaRPr dirty="0"/>
          </a:p>
        </p:txBody>
      </p:sp>
      <p:sp>
        <p:nvSpPr>
          <p:cNvPr id="184" name="Google Shape;184;p17"/>
          <p:cNvSpPr txBox="1">
            <a:spLocks noGrp="1"/>
          </p:cNvSpPr>
          <p:nvPr>
            <p:ph type="subTitle" idx="1"/>
          </p:nvPr>
        </p:nvSpPr>
        <p:spPr>
          <a:xfrm>
            <a:off x="514800" y="2702092"/>
            <a:ext cx="8114400" cy="41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8235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56F22-B0FE-4599-AE10-B14A97BDE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Healthcare Costs by State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64C06E-B357-4F0B-9F0A-86C4C1BA3D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14" name="Picture 13" descr="A picture containing building&#10;&#10;Description automatically generated">
            <a:extLst>
              <a:ext uri="{FF2B5EF4-FFF2-40B4-BE49-F238E27FC236}">
                <a16:creationId xmlns:a16="http://schemas.microsoft.com/office/drawing/2014/main" id="{ED34B831-6254-46FC-99BF-6F2AF5E24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63" y="795378"/>
            <a:ext cx="8301390" cy="415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04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AAEE0-3B4E-408B-9FAC-7BBF803AA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799" y="130280"/>
            <a:ext cx="8372891" cy="665100"/>
          </a:xfrm>
        </p:spPr>
        <p:txBody>
          <a:bodyPr/>
          <a:lstStyle/>
          <a:p>
            <a:r>
              <a:rPr lang="en-US" sz="3200" dirty="0"/>
              <a:t>Covid-19 Healthcare Costs vs Infection and Mortality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182E7-B6BC-4093-A283-0CFCD6D261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EE5BCC-9870-4544-83B1-B072562F2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63" y="911143"/>
            <a:ext cx="4161468" cy="2972477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3BC7A88-A606-45D5-8865-651B82CEC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564" y="911143"/>
            <a:ext cx="4161468" cy="297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767935"/>
      </p:ext>
    </p:extLst>
  </p:cSld>
  <p:clrMapOvr>
    <a:masterClrMapping/>
  </p:clrMapOvr>
</p:sld>
</file>

<file path=ppt/theme/theme1.xml><?xml version="1.0" encoding="utf-8"?>
<a:theme xmlns:a="http://schemas.openxmlformats.org/drawingml/2006/main" name="Pandarus template">
  <a:themeElements>
    <a:clrScheme name="Custom 347">
      <a:dk1>
        <a:srgbClr val="001033"/>
      </a:dk1>
      <a:lt1>
        <a:srgbClr val="FFFFFF"/>
      </a:lt1>
      <a:dk2>
        <a:srgbClr val="5E636F"/>
      </a:dk2>
      <a:lt2>
        <a:srgbClr val="DEE3EB"/>
      </a:lt2>
      <a:accent1>
        <a:srgbClr val="05356E"/>
      </a:accent1>
      <a:accent2>
        <a:srgbClr val="0455A4"/>
      </a:accent2>
      <a:accent3>
        <a:srgbClr val="0679D6"/>
      </a:accent3>
      <a:accent4>
        <a:srgbClr val="098CF2"/>
      </a:accent4>
      <a:accent5>
        <a:srgbClr val="50C0ED"/>
      </a:accent5>
      <a:accent6>
        <a:srgbClr val="7BE4F7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1787</TotalTime>
  <Words>584</Words>
  <Application>Microsoft Office PowerPoint</Application>
  <PresentationFormat>On-screen Show (16:9)</PresentationFormat>
  <Paragraphs>119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Encode Sans Semi Condensed Light</vt:lpstr>
      <vt:lpstr>Abel</vt:lpstr>
      <vt:lpstr>Segoe UI</vt:lpstr>
      <vt:lpstr>Arial</vt:lpstr>
      <vt:lpstr>Pandarus template</vt:lpstr>
      <vt:lpstr>Behavioral Economic Factors and Covid-19</vt:lpstr>
      <vt:lpstr>Behavioral Economic Factors and Covid-19</vt:lpstr>
      <vt:lpstr>Datasets</vt:lpstr>
      <vt:lpstr>Covid-19 Infections and Deaths</vt:lpstr>
      <vt:lpstr>Covid-19 Infections and Deaths</vt:lpstr>
      <vt:lpstr>Covid-19 Infections and Deaths</vt:lpstr>
      <vt:lpstr>Covid-19 and Healthcare Costs</vt:lpstr>
      <vt:lpstr>Healthcare Costs by State</vt:lpstr>
      <vt:lpstr>Covid-19 Healthcare Costs vs Infection and Mortality</vt:lpstr>
      <vt:lpstr>Covid-19 Infection and Mortality Rates by Uninsured</vt:lpstr>
      <vt:lpstr>Covid-19 Infection and Mortality Rates by Uninsured</vt:lpstr>
      <vt:lpstr>Covid-19 and Mask Use</vt:lpstr>
      <vt:lpstr>Covid-19 Mask Usage Response ‘Always’ by State</vt:lpstr>
      <vt:lpstr>Covid-19 Mask Usage Vs Percentage of Survey Responders</vt:lpstr>
      <vt:lpstr>Covid-19 Mask Usage vs Median Household Income</vt:lpstr>
      <vt:lpstr>Conclusion</vt:lpstr>
      <vt:lpstr>Limitations of Datasets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Kaylon Young</dc:creator>
  <cp:lastModifiedBy>Kaylon Young</cp:lastModifiedBy>
  <cp:revision>58</cp:revision>
  <dcterms:modified xsi:type="dcterms:W3CDTF">2020-09-22T01:17:17Z</dcterms:modified>
</cp:coreProperties>
</file>