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305" r:id="rId3"/>
    <p:sldId id="306" r:id="rId4"/>
    <p:sldId id="259" r:id="rId5"/>
    <p:sldId id="308" r:id="rId6"/>
    <p:sldId id="309" r:id="rId7"/>
    <p:sldId id="302" r:id="rId8"/>
    <p:sldId id="310" r:id="rId9"/>
    <p:sldId id="299" r:id="rId10"/>
    <p:sldId id="303" r:id="rId11"/>
    <p:sldId id="295" r:id="rId12"/>
    <p:sldId id="311" r:id="rId13"/>
    <p:sldId id="296" r:id="rId14"/>
    <p:sldId id="300" r:id="rId15"/>
    <p:sldId id="301" r:id="rId16"/>
    <p:sldId id="312" r:id="rId17"/>
    <p:sldId id="313" r:id="rId18"/>
    <p:sldId id="293" r:id="rId19"/>
    <p:sldId id="314" r:id="rId20"/>
  </p:sldIdLst>
  <p:sldSz cx="9144000" cy="5143500" type="screen16x9"/>
  <p:notesSz cx="6858000" cy="9144000"/>
  <p:embeddedFontLst>
    <p:embeddedFont>
      <p:font typeface="Abel" panose="020B0604020202020204" charset="0"/>
      <p:regular r:id="rId22"/>
    </p:embeddedFont>
    <p:embeddedFont>
      <p:font typeface="Encode Sans Semi Condensed Ligh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39"/>
    <a:srgbClr val="00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AD61A-9508-4D46-872B-E9F5C00287B4}">
  <a:tblStyle styleId="{619AD61A-9508-4D46-872B-E9F5C0028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63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5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2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76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4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34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9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71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740" y="3088850"/>
            <a:ext cx="868960" cy="8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4559800" y="0"/>
            <a:ext cx="2083749" cy="14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8100" y="1154949"/>
            <a:ext cx="868950" cy="85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2072900"/>
            <a:ext cx="501550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5">
            <a:alphaModFix/>
          </a:blip>
          <a:srcRect b="56829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561" y="4059551"/>
            <a:ext cx="725379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790" y="3138650"/>
            <a:ext cx="868960" cy="8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1370757"/>
            <a:ext cx="501550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43886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3629000" y="0"/>
            <a:ext cx="2083750" cy="14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130281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800" y="130278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14800" y="903900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5">
            <a:alphaModFix/>
          </a:blip>
          <a:srcRect t="24000"/>
          <a:stretch/>
        </p:blipFill>
        <p:spPr>
          <a:xfrm>
            <a:off x="5899875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5">
            <a:alphaModFix/>
          </a:blip>
          <a:srcRect r="24408"/>
          <a:stretch/>
        </p:blipFill>
        <p:spPr>
          <a:xfrm>
            <a:off x="7926475" y="2877225"/>
            <a:ext cx="1217525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500" y="36523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4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7090856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Behavioral Economic Factors and COVID-19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5678-DCB7-464E-AD66-4FC32ED32E4D}"/>
              </a:ext>
            </a:extLst>
          </p:cNvPr>
          <p:cNvSpPr txBox="1">
            <a:spLocks/>
          </p:cNvSpPr>
          <p:nvPr/>
        </p:nvSpPr>
        <p:spPr>
          <a:xfrm>
            <a:off x="514800" y="3623419"/>
            <a:ext cx="3523800" cy="747690"/>
          </a:xfrm>
          <a:prstGeom prst="rect">
            <a:avLst/>
          </a:prstGeom>
        </p:spPr>
        <p:txBody>
          <a:bodyPr numCol="2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Behrouz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Zand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Germaine Johnson</a:t>
            </a: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Portocarrero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Shimsy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Varkey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Kaylon Young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COVID-19</a:t>
            </a:r>
            <a:r>
              <a:rPr lang="en" sz="4800" dirty="0"/>
              <a:t> Infection and Mortality Rates by Uninsured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65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E024329-9D7F-481A-9296-3B90C5F28796}"/>
              </a:ext>
            </a:extLst>
          </p:cNvPr>
          <p:cNvSpPr/>
          <p:nvPr/>
        </p:nvSpPr>
        <p:spPr>
          <a:xfrm>
            <a:off x="159326" y="843869"/>
            <a:ext cx="8793758" cy="3133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80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Infection and Mortality Rates by Uninsured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2217B0-A4D7-4BFC-8E83-02BC2647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2" y="913142"/>
            <a:ext cx="4289514" cy="3063938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C73324-A788-4B8C-BDE2-8579DD340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562" y="913142"/>
            <a:ext cx="4289514" cy="30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COVID-19</a:t>
            </a:r>
            <a:r>
              <a:rPr lang="en" sz="4800" dirty="0"/>
              <a:t> and Mask Use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31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7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Mask Usage Response ‘Always’ by State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553A9AB-1698-4C92-9BDF-23431D66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9" y="784197"/>
            <a:ext cx="5920637" cy="4229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61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9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COVID-19</a:t>
            </a:r>
            <a:r>
              <a:rPr lang="en" sz="2800" dirty="0"/>
              <a:t> Mask Usage Vs Percentage of Survey Responders</a:t>
            </a:r>
            <a:endParaRPr sz="28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1961" y="1207369"/>
            <a:ext cx="2692132" cy="10969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Never: Outlier is North Dakota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Frequently: Outlier is Alaska</a:t>
            </a:r>
          </a:p>
          <a:p>
            <a:endParaRPr lang="en-US" sz="1400" b="1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216ED1-6326-4A12-8910-6EB7BFC7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971024"/>
            <a:ext cx="6171045" cy="3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D7B5BF-1ABE-4A88-BECB-05E879D7E061}"/>
              </a:ext>
            </a:extLst>
          </p:cNvPr>
          <p:cNvSpPr/>
          <p:nvPr/>
        </p:nvSpPr>
        <p:spPr>
          <a:xfrm>
            <a:off x="679076" y="699247"/>
            <a:ext cx="7335371" cy="3092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6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Mask Usage vs Median Household Income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9327" y="3730252"/>
            <a:ext cx="2980562" cy="1336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0.5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0.000166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0.25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-0.33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0.016612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0.11</a:t>
            </a:r>
          </a:p>
          <a:p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6" name="Google Shape;196;p19">
            <a:extLst>
              <a:ext uri="{FF2B5EF4-FFF2-40B4-BE49-F238E27FC236}">
                <a16:creationId xmlns:a16="http://schemas.microsoft.com/office/drawing/2014/main" id="{E7C0BAE9-8E46-45EF-846D-2132F707F104}"/>
              </a:ext>
            </a:extLst>
          </p:cNvPr>
          <p:cNvSpPr txBox="1">
            <a:spLocks/>
          </p:cNvSpPr>
          <p:nvPr/>
        </p:nvSpPr>
        <p:spPr>
          <a:xfrm>
            <a:off x="3139889" y="3730252"/>
            <a:ext cx="3428999" cy="1336999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-0.62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1e-06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0.39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0.00099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</a:p>
        </p:txBody>
      </p:sp>
      <p:sp useBgFill="1">
        <p:nvSpPr>
          <p:cNvPr id="2" name="Google Shape;196;p19">
            <a:extLst>
              <a:ext uri="{FF2B5EF4-FFF2-40B4-BE49-F238E27FC236}">
                <a16:creationId xmlns:a16="http://schemas.microsoft.com/office/drawing/2014/main" id="{93281BF2-E9B6-4E03-8DB7-4CD05765C8F6}"/>
              </a:ext>
            </a:extLst>
          </p:cNvPr>
          <p:cNvSpPr txBox="1">
            <a:spLocks/>
          </p:cNvSpPr>
          <p:nvPr/>
        </p:nvSpPr>
        <p:spPr>
          <a:xfrm>
            <a:off x="6080311" y="3672629"/>
            <a:ext cx="2980562" cy="920153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0.000934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DBA9BE-D627-419F-BF68-41ABA9C0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4" y="795376"/>
            <a:ext cx="7081305" cy="2832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D013F-4A7E-4A8E-A135-DEB4C8B0ED23}"/>
              </a:ext>
            </a:extLst>
          </p:cNvPr>
          <p:cNvSpPr txBox="1"/>
          <p:nvPr/>
        </p:nvSpPr>
        <p:spPr>
          <a:xfrm>
            <a:off x="2276285" y="1306587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ALWAYS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C919B-151D-4AEC-8B17-1A741EF82D66}"/>
              </a:ext>
            </a:extLst>
          </p:cNvPr>
          <p:cNvSpPr txBox="1"/>
          <p:nvPr/>
        </p:nvSpPr>
        <p:spPr>
          <a:xfrm>
            <a:off x="4315455" y="1321976"/>
            <a:ext cx="121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FREQUENTLY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98C91-A6F6-4369-817D-837CDFC70B6D}"/>
              </a:ext>
            </a:extLst>
          </p:cNvPr>
          <p:cNvSpPr txBox="1"/>
          <p:nvPr/>
        </p:nvSpPr>
        <p:spPr>
          <a:xfrm>
            <a:off x="6710222" y="1306586"/>
            <a:ext cx="111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SOMETIMES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94649-16F7-4C51-B03E-B35F05BED1EB}"/>
              </a:ext>
            </a:extLst>
          </p:cNvPr>
          <p:cNvSpPr txBox="1"/>
          <p:nvPr/>
        </p:nvSpPr>
        <p:spPr>
          <a:xfrm>
            <a:off x="2276285" y="2571750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RARELY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5ACBD-7ABF-49AE-9842-F7B804016DB0}"/>
              </a:ext>
            </a:extLst>
          </p:cNvPr>
          <p:cNvSpPr txBox="1"/>
          <p:nvPr/>
        </p:nvSpPr>
        <p:spPr>
          <a:xfrm>
            <a:off x="4335656" y="2545726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234306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E3BF-5DD9-4874-841D-32E72B2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2341-9650-4F34-BD3D-2AD897A2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800" y="903900"/>
            <a:ext cx="6373800" cy="3557264"/>
          </a:xfrm>
        </p:spPr>
        <p:txBody>
          <a:bodyPr/>
          <a:lstStyle/>
          <a:p>
            <a:r>
              <a:rPr lang="en-US" sz="1600" dirty="0"/>
              <a:t>COVID-19 infections and COVID-19 mortality to be strongly related and predictive</a:t>
            </a:r>
          </a:p>
          <a:p>
            <a:pPr lvl="1"/>
            <a:r>
              <a:rPr lang="en-US" sz="1600" dirty="0"/>
              <a:t>Economic factors of healthcare costs and uninsured rates were linked to COVID-19 infections only</a:t>
            </a:r>
          </a:p>
          <a:p>
            <a:pPr lvl="2"/>
            <a:r>
              <a:rPr lang="en-US" sz="1600" dirty="0"/>
              <a:t>No link to mortality</a:t>
            </a:r>
          </a:p>
          <a:p>
            <a:r>
              <a:rPr lang="en-US" sz="1600" dirty="0"/>
              <a:t>Economic factor of median household income partly predictive of “always” mask use</a:t>
            </a:r>
          </a:p>
          <a:p>
            <a:pPr lvl="1"/>
            <a:r>
              <a:rPr lang="en-US" sz="1600" dirty="0"/>
              <a:t>High median household income and “always” mask use are clustered in the northeast states</a:t>
            </a:r>
          </a:p>
          <a:p>
            <a:pPr lvl="2"/>
            <a:r>
              <a:rPr lang="en-US" sz="1600" dirty="0"/>
              <a:t>Interestingly this region in the country with the lowest COVID-19 infections since survey data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544F2-9051-4CE9-A080-0D9AC7C93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716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E3BF-5DD9-4874-841D-32E72B2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544F2-9051-4CE9-A080-0D9AC7C93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DF8B3B9-EC5E-4BFC-9973-ECFF937F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40" y="997084"/>
            <a:ext cx="6005513" cy="35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6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130279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of Datasets</a:t>
            </a:r>
            <a:endParaRPr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903898"/>
            <a:ext cx="6373800" cy="38620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New York Times Mask Usage Data</a:t>
            </a:r>
          </a:p>
          <a:p>
            <a:pPr lvl="1"/>
            <a:r>
              <a:rPr lang="en-US" sz="1400" dirty="0"/>
              <a:t>Taken during a poll from July 2-14, 2020.</a:t>
            </a:r>
          </a:p>
          <a:p>
            <a:pPr lvl="1"/>
            <a:r>
              <a:rPr lang="en-US" sz="1400" dirty="0"/>
              <a:t>250,000 surveyed.  No information on demographics for sample.</a:t>
            </a:r>
          </a:p>
          <a:p>
            <a:pPr lvl="1"/>
            <a:r>
              <a:rPr lang="en-US" sz="1400" dirty="0"/>
              <a:t>State percentages is a mean for county information</a:t>
            </a:r>
          </a:p>
          <a:p>
            <a:r>
              <a:rPr lang="en-US" sz="1400" dirty="0"/>
              <a:t>As stated, Center for Medicaid and Medicare Services - Total All Payers Per Capita State Estimates by State of Residence - Personal Health Care (Millions of Dollars) </a:t>
            </a:r>
          </a:p>
          <a:p>
            <a:pPr lvl="1"/>
            <a:r>
              <a:rPr lang="en-US" sz="1400" dirty="0"/>
              <a:t>2014 which is the last data set available</a:t>
            </a:r>
          </a:p>
          <a:p>
            <a:pPr lvl="1"/>
            <a:r>
              <a:rPr lang="en-US" sz="1400" dirty="0"/>
              <a:t>Government Administration and Net Cost of Health Insurance and Government Public Health Activities not include in estimates</a:t>
            </a:r>
          </a:p>
          <a:p>
            <a:pPr lvl="1"/>
            <a:endParaRPr lang="en-US" sz="1400" dirty="0"/>
          </a:p>
          <a:p>
            <a:r>
              <a:rPr lang="en-US" sz="1400" dirty="0"/>
              <a:t>Census Data</a:t>
            </a:r>
          </a:p>
          <a:p>
            <a:pPr lvl="1"/>
            <a:r>
              <a:rPr lang="en-US" sz="1400" dirty="0"/>
              <a:t>All data for 2018 is listed as estimates.</a:t>
            </a:r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858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1385100" y="19066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</a:t>
            </a:r>
            <a:endParaRPr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31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F15-A4BA-4FCE-A8B7-2A6A61FB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30278"/>
            <a:ext cx="7889584" cy="665100"/>
          </a:xfrm>
        </p:spPr>
        <p:txBody>
          <a:bodyPr/>
          <a:lstStyle/>
          <a:p>
            <a:r>
              <a:rPr lang="en-US" dirty="0"/>
              <a:t>Behavioral Economic Factors and COVID-19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BEFF-0F4E-438D-9BDB-D36D4BDB6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Our team wanted to tell the story of COVID-19 in the United States and the effects of mask use, income and healthcare cost on infections and mortalities. </a:t>
            </a:r>
          </a:p>
          <a:p>
            <a:r>
              <a:rPr lang="en-US" sz="1200" dirty="0"/>
              <a:t>Analysis:</a:t>
            </a:r>
          </a:p>
          <a:p>
            <a:pPr lvl="1"/>
            <a:r>
              <a:rPr lang="en-US" sz="1200" dirty="0"/>
              <a:t>How strong is the relationship between COVID19 infections and mortalities?</a:t>
            </a:r>
          </a:p>
          <a:p>
            <a:pPr lvl="1"/>
            <a:r>
              <a:rPr lang="en-US" sz="1200" dirty="0"/>
              <a:t>Do states with higher healthcare costs per capita have higher COVID-19 infections and/or mortality rates per capita?</a:t>
            </a:r>
          </a:p>
          <a:p>
            <a:pPr lvl="1"/>
            <a:r>
              <a:rPr lang="en-US" sz="1200" dirty="0"/>
              <a:t>Do states with higher uninsured healthcare rates have higher COVID-19 infections and/or mortality rates? </a:t>
            </a:r>
          </a:p>
          <a:p>
            <a:pPr lvl="1"/>
            <a:r>
              <a:rPr lang="en-US" sz="1200" dirty="0"/>
              <a:t>Do states with low mask usage have higher rates of covid19 infections?</a:t>
            </a:r>
          </a:p>
          <a:p>
            <a:pPr lvl="1"/>
            <a:r>
              <a:rPr lang="en-US" sz="1200" dirty="0"/>
              <a:t>Does higher mask use correlate to income levels?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0443-B79B-439E-8A2D-87D94745B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4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DC82-593A-4BAA-86FD-F6DD9DC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5D6A-CC1F-4F68-B794-4FD1C0FD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Census 2018 ACS-5 </a:t>
            </a:r>
          </a:p>
          <a:p>
            <a:pPr lvl="1"/>
            <a:r>
              <a:rPr lang="en-US" sz="1400" dirty="0"/>
              <a:t>Total Population</a:t>
            </a:r>
          </a:p>
          <a:p>
            <a:pPr lvl="1"/>
            <a:r>
              <a:rPr lang="en-US" sz="1400" dirty="0"/>
              <a:t>Health Care Coverage by Sex by Age</a:t>
            </a:r>
          </a:p>
          <a:p>
            <a:pPr lvl="1"/>
            <a:r>
              <a:rPr lang="en-US" sz="1400" dirty="0"/>
              <a:t>Median Household Income</a:t>
            </a:r>
          </a:p>
          <a:p>
            <a:r>
              <a:rPr lang="en-US" sz="1400" dirty="0"/>
              <a:t>New York Times Mask Usage</a:t>
            </a:r>
          </a:p>
          <a:p>
            <a:r>
              <a:rPr lang="en-US" sz="1400" dirty="0" err="1"/>
              <a:t>Covid</a:t>
            </a:r>
            <a:r>
              <a:rPr lang="en-US" sz="1400" dirty="0"/>
              <a:t> Tracking Project</a:t>
            </a:r>
          </a:p>
          <a:p>
            <a:pPr lvl="1"/>
            <a:r>
              <a:rPr lang="en-US" sz="1400" dirty="0"/>
              <a:t>Current State Data</a:t>
            </a:r>
          </a:p>
          <a:p>
            <a:r>
              <a:rPr lang="en-US" sz="1400" dirty="0"/>
              <a:t>Center for Medicaid and Medicare Services</a:t>
            </a:r>
          </a:p>
          <a:p>
            <a:pPr lvl="1"/>
            <a:r>
              <a:rPr lang="en-US" sz="1400" dirty="0"/>
              <a:t> Total All Payers Per Capita State Estimates by State of Residence 2014 - Personal Health Care (Millions of Dollars)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6E33-88AA-4C14-B3F0-F10C06895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9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799" y="2025550"/>
            <a:ext cx="8306471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</a:t>
            </a:r>
            <a:r>
              <a:rPr lang="en" dirty="0"/>
              <a:t> Infections and Mortalities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69E6-68A1-4A17-A0F1-F051E81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r>
              <a:rPr lang="en" dirty="0"/>
              <a:t> Infections and Mortalities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1421-3F9E-445A-AA53-2B49A624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9F71AC-8488-464A-9514-1A58B7CF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8" y="795378"/>
            <a:ext cx="2743825" cy="27438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0E3F00-C2A3-4210-9D11-AE4EF43B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6651"/>
              </p:ext>
            </p:extLst>
          </p:nvPr>
        </p:nvGraphicFramePr>
        <p:xfrm>
          <a:off x="2912534" y="2571750"/>
          <a:ext cx="1546134" cy="2042075"/>
        </p:xfrm>
        <a:graphic>
          <a:graphicData uri="http://schemas.openxmlformats.org/drawingml/2006/table">
            <a:tbl>
              <a:tblPr firstRow="1" bandRow="1">
                <a:tableStyleId>{619AD61A-9508-4D46-872B-E9F5C00287B4}</a:tableStyleId>
              </a:tblPr>
              <a:tblGrid>
                <a:gridCol w="773067">
                  <a:extLst>
                    <a:ext uri="{9D8B030D-6E8A-4147-A177-3AD203B41FA5}">
                      <a16:colId xmlns:a16="http://schemas.microsoft.com/office/drawing/2014/main" val="2691075147"/>
                    </a:ext>
                  </a:extLst>
                </a:gridCol>
                <a:gridCol w="773067">
                  <a:extLst>
                    <a:ext uri="{9D8B030D-6E8A-4147-A177-3AD203B41FA5}">
                      <a16:colId xmlns:a16="http://schemas.microsoft.com/office/drawing/2014/main" val="2744312966"/>
                    </a:ext>
                  </a:extLst>
                </a:gridCol>
              </a:tblGrid>
              <a:tr h="3997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24200"/>
                  </a:ext>
                </a:extLst>
              </a:tr>
              <a:tr h="708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Infections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83231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769831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89348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18002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448052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01976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682241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745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DE2A4B-A8B6-4ED7-B2BE-108D97D3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446"/>
              </p:ext>
            </p:extLst>
          </p:nvPr>
        </p:nvGraphicFramePr>
        <p:xfrm>
          <a:off x="7246907" y="2579231"/>
          <a:ext cx="1546133" cy="2294834"/>
        </p:xfrm>
        <a:graphic>
          <a:graphicData uri="http://schemas.openxmlformats.org/drawingml/2006/table">
            <a:tbl>
              <a:tblPr>
                <a:tableStyleId>{619AD61A-9508-4D46-872B-E9F5C00287B4}</a:tableStyleId>
              </a:tblPr>
              <a:tblGrid>
                <a:gridCol w="667260">
                  <a:extLst>
                    <a:ext uri="{9D8B030D-6E8A-4147-A177-3AD203B41FA5}">
                      <a16:colId xmlns:a16="http://schemas.microsoft.com/office/drawing/2014/main" val="1693417352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3353681936"/>
                    </a:ext>
                  </a:extLst>
                </a:gridCol>
              </a:tblGrid>
              <a:tr h="4065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03842"/>
                  </a:ext>
                </a:extLst>
              </a:tr>
              <a:tr h="7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Mortalities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3291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14812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8453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13387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78046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NJ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16061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75053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25423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84811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14713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05925"/>
                  </a:ext>
                </a:extLst>
              </a:tr>
            </a:tbl>
          </a:graphicData>
        </a:graphic>
      </p:graphicFrame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8BF1F85-EE3F-403F-A9A2-CF61C6CF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875" y="848962"/>
            <a:ext cx="274382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5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6B-74D6-4822-A6C5-416CFEA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r>
              <a:rPr lang="en" dirty="0"/>
              <a:t> Infections and </a:t>
            </a:r>
            <a:r>
              <a:rPr lang="en-US" dirty="0"/>
              <a:t>Mortalities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B8C8-A1C9-4E1C-AD92-DD8F821BE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267AD3-3897-4EC5-9D04-8F84221C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71" y="769439"/>
            <a:ext cx="5304729" cy="424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</a:t>
            </a:r>
            <a:r>
              <a:rPr lang="en" dirty="0"/>
              <a:t> and Healthcare Costs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23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F22-B0FE-4599-AE10-B14A97BD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Healthcare Costs by 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C06E-B357-4F0B-9F0A-86C4C1BA3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4" name="Picture 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D34B831-6254-46FC-99BF-6F2AF5E2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795378"/>
            <a:ext cx="8301390" cy="41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3617A5F7-0391-4D74-AF40-818B359F6268}"/>
              </a:ext>
            </a:extLst>
          </p:cNvPr>
          <p:cNvSpPr/>
          <p:nvPr/>
        </p:nvSpPr>
        <p:spPr>
          <a:xfrm>
            <a:off x="159326" y="843869"/>
            <a:ext cx="8793758" cy="3133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AEE0-3B4E-408B-9FAC-7BBF803A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130280"/>
            <a:ext cx="8372891" cy="665100"/>
          </a:xfrm>
        </p:spPr>
        <p:txBody>
          <a:bodyPr/>
          <a:lstStyle/>
          <a:p>
            <a:r>
              <a:rPr lang="en-US" sz="3200" dirty="0"/>
              <a:t>COVID-19 Healthcare Costs vs Infection and Mortality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82E7-B6BC-4093-A283-0CFCD6D26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B9E0D6-E8F1-46E8-B6D2-BB766771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2" y="911142"/>
            <a:ext cx="4161468" cy="297247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233B8-B6BC-4BC1-93F6-A09B1C3B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66" y="911142"/>
            <a:ext cx="4161468" cy="2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7935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579</Words>
  <Application>Microsoft Office PowerPoint</Application>
  <PresentationFormat>On-screen Show (16:9)</PresentationFormat>
  <Paragraphs>127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Abel</vt:lpstr>
      <vt:lpstr>Arial</vt:lpstr>
      <vt:lpstr>Encode Sans Semi Condensed Light</vt:lpstr>
      <vt:lpstr>Pandarus template</vt:lpstr>
      <vt:lpstr>Behavioral Economic Factors and COVID-19</vt:lpstr>
      <vt:lpstr>Behavioral Economic Factors and COVID-19</vt:lpstr>
      <vt:lpstr>Datasets</vt:lpstr>
      <vt:lpstr>COVID-19 Infections and Mortalities</vt:lpstr>
      <vt:lpstr>COVID-19 Infections and Mortalities</vt:lpstr>
      <vt:lpstr>COVID-19 Infections and Mortalities</vt:lpstr>
      <vt:lpstr>COVID-19 and Healthcare Costs</vt:lpstr>
      <vt:lpstr>Healthcare Costs by State</vt:lpstr>
      <vt:lpstr>COVID-19 Healthcare Costs vs Infection and Mortality</vt:lpstr>
      <vt:lpstr>COVID-19 Infection and Mortality Rates by Uninsured</vt:lpstr>
      <vt:lpstr>COVID-19 Infection and Mortality Rates by Uninsured</vt:lpstr>
      <vt:lpstr>COVID-19 and Mask Use</vt:lpstr>
      <vt:lpstr>COVID-19 Mask Usage Response ‘Always’ by State</vt:lpstr>
      <vt:lpstr>COVID-19 Mask Usage Vs Percentage of Survey Responders</vt:lpstr>
      <vt:lpstr>COVID-19 Mask Usage vs Median Household Income</vt:lpstr>
      <vt:lpstr>Conclusion</vt:lpstr>
      <vt:lpstr>Conclusion</vt:lpstr>
      <vt:lpstr>Limitations of Datasets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Kaylon Young</dc:creator>
  <cp:lastModifiedBy>Kaylon Young</cp:lastModifiedBy>
  <cp:revision>72</cp:revision>
  <dcterms:modified xsi:type="dcterms:W3CDTF">2020-09-23T01:50:21Z</dcterms:modified>
</cp:coreProperties>
</file>