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306" r:id="rId4"/>
    <p:sldId id="259" r:id="rId5"/>
    <p:sldId id="308" r:id="rId6"/>
    <p:sldId id="309" r:id="rId7"/>
    <p:sldId id="302" r:id="rId8"/>
    <p:sldId id="310" r:id="rId9"/>
    <p:sldId id="299" r:id="rId10"/>
    <p:sldId id="303" r:id="rId11"/>
    <p:sldId id="295" r:id="rId12"/>
    <p:sldId id="311" r:id="rId13"/>
    <p:sldId id="296" r:id="rId14"/>
    <p:sldId id="300" r:id="rId15"/>
    <p:sldId id="301" r:id="rId16"/>
    <p:sldId id="312" r:id="rId17"/>
    <p:sldId id="293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Encode Sans Semi Condensed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024329-9D7F-481A-9296-3B90C5F28796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2" y="913142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73324-A788-4B8C-BDE2-8579DD34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2" y="913142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and Mask Use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COVID-19</a:t>
            </a:r>
            <a:r>
              <a:rPr lang="en" sz="2800" dirty="0"/>
              <a:t>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7B5BF-1ABE-4A88-BECB-05E879D7E061}"/>
              </a:ext>
            </a:extLst>
          </p:cNvPr>
          <p:cNvSpPr/>
          <p:nvPr/>
        </p:nvSpPr>
        <p:spPr>
          <a:xfrm>
            <a:off x="679076" y="699247"/>
            <a:ext cx="7335371" cy="3092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7" y="3730252"/>
            <a:ext cx="2980562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39889" y="3730252"/>
            <a:ext cx="3428999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80311" y="3672629"/>
            <a:ext cx="2980562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013F-4A7E-4A8E-A135-DEB4C8B0ED23}"/>
              </a:ext>
            </a:extLst>
          </p:cNvPr>
          <p:cNvSpPr txBox="1"/>
          <p:nvPr/>
        </p:nvSpPr>
        <p:spPr>
          <a:xfrm>
            <a:off x="2276285" y="1306587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C919B-151D-4AEC-8B17-1A741EF82D66}"/>
              </a:ext>
            </a:extLst>
          </p:cNvPr>
          <p:cNvSpPr txBox="1"/>
          <p:nvPr/>
        </p:nvSpPr>
        <p:spPr>
          <a:xfrm>
            <a:off x="4315455" y="1321976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FREQUENTLY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8C91-A6F6-4369-817D-837CDFC70B6D}"/>
              </a:ext>
            </a:extLst>
          </p:cNvPr>
          <p:cNvSpPr txBox="1"/>
          <p:nvPr/>
        </p:nvSpPr>
        <p:spPr>
          <a:xfrm>
            <a:off x="6710222" y="1306586"/>
            <a:ext cx="111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SOMETIMES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94649-16F7-4C51-B03E-B35F05BED1EB}"/>
              </a:ext>
            </a:extLst>
          </p:cNvPr>
          <p:cNvSpPr txBox="1"/>
          <p:nvPr/>
        </p:nvSpPr>
        <p:spPr>
          <a:xfrm>
            <a:off x="2276285" y="2571750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RARELY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5ACBD-7ABF-49AE-9842-F7B804016DB0}"/>
              </a:ext>
            </a:extLst>
          </p:cNvPr>
          <p:cNvSpPr txBox="1"/>
          <p:nvPr/>
        </p:nvSpPr>
        <p:spPr>
          <a:xfrm>
            <a:off x="4335656" y="2545726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2341-9650-4F34-BD3D-2AD897A2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800" y="903900"/>
            <a:ext cx="6373800" cy="3557264"/>
          </a:xfrm>
        </p:spPr>
        <p:txBody>
          <a:bodyPr/>
          <a:lstStyle/>
          <a:p>
            <a:r>
              <a:rPr lang="en-US" sz="1600" dirty="0"/>
              <a:t>Although we found that COVID-19 infections and COVID-19 mortality to be strongly related and predictive, economic factors such as healthcare costs and uninsured rates were linked to COVID-19 infections, but not to mortality.</a:t>
            </a:r>
          </a:p>
          <a:p>
            <a:r>
              <a:rPr lang="en-US" sz="1600" dirty="0"/>
              <a:t>Economic factors such as median income to be predictive of always mask use wearers.</a:t>
            </a:r>
          </a:p>
          <a:p>
            <a:pPr lvl="1"/>
            <a:r>
              <a:rPr lang="en-US" sz="1600" dirty="0"/>
              <a:t>High median income and high mask use are clustered in the northeast states which interestingly is the region in the country with the lowest COVID-19 infections since July 2020.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16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in the United States and the effects of mask use, income and healthcare cost on infections and mortalities.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How strong is the relationship between COVID19 infections and mortalities?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Does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799" y="2025550"/>
            <a:ext cx="8306471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Infections and Mortalities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Mortalities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6651"/>
              </p:ext>
            </p:extLst>
          </p:nvPr>
        </p:nvGraphicFramePr>
        <p:xfrm>
          <a:off x="2912534" y="2571750"/>
          <a:ext cx="1546134" cy="2042075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3997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24200"/>
                  </a:ext>
                </a:extLst>
              </a:tr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446"/>
              </p:ext>
            </p:extLst>
          </p:nvPr>
        </p:nvGraphicFramePr>
        <p:xfrm>
          <a:off x="7246907" y="2579231"/>
          <a:ext cx="1546133" cy="2294834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4065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03842"/>
                  </a:ext>
                </a:extLst>
              </a:tr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BF1F85-EE3F-403F-A9A2-CF61C6CF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75" y="848962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</a:t>
            </a:r>
            <a:r>
              <a:rPr lang="en-US" dirty="0"/>
              <a:t>Mortalities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F419F-71D8-4CC4-94E8-291475FC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7" y="773623"/>
            <a:ext cx="5299499" cy="42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and Healthcare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617A5F7-0391-4D74-AF40-818B359F6268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9E0D6-E8F1-46E8-B6D2-BB766771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2" y="911142"/>
            <a:ext cx="4161468" cy="297247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233B8-B6BC-4BC1-93F6-A09B1C3B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66" y="911142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586</Words>
  <Application>Microsoft Office PowerPoint</Application>
  <PresentationFormat>On-screen Show (16:9)</PresentationFormat>
  <Paragraphs>121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Abel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Mortalities</vt:lpstr>
      <vt:lpstr>COVID-19 Infections and Mortalities</vt:lpstr>
      <vt:lpstr>COVID-19 Infections and Mortalities</vt:lpstr>
      <vt:lpstr>COVID-19 and Healthcare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and Mask Use</vt:lpstr>
      <vt:lpstr>COVID-19 Mask Usage Response ‘Always’ by State</vt:lpstr>
      <vt:lpstr>COVID-19 Mask Usage Vs Percentage of Survey Responders</vt:lpstr>
      <vt:lpstr>COVID-19 Mask Usage vs Median Household Income</vt:lpstr>
      <vt:lpstr>Conclusion</vt:lpstr>
      <vt:lpstr>Limitations of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66</cp:revision>
  <dcterms:modified xsi:type="dcterms:W3CDTF">2020-09-22T17:41:04Z</dcterms:modified>
</cp:coreProperties>
</file>