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8"/>
  </p:notesMasterIdLst>
  <p:sldIdLst>
    <p:sldId id="257" r:id="rId2"/>
    <p:sldId id="261" r:id="rId3"/>
    <p:sldId id="267" r:id="rId4"/>
    <p:sldId id="2443" r:id="rId5"/>
    <p:sldId id="2444" r:id="rId6"/>
    <p:sldId id="244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60"/>
    <p:restoredTop sz="87211"/>
  </p:normalViewPr>
  <p:slideViewPr>
    <p:cSldViewPr snapToGrid="0" snapToObjects="1">
      <p:cViewPr varScale="1">
        <p:scale>
          <a:sx n="137" d="100"/>
          <a:sy n="137" d="100"/>
        </p:scale>
        <p:origin x="82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907CEC-2217-AC43-B817-3592D55B72A4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B1D245-E490-3D46-857A-E6280C218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792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B1D245-E490-3D46-857A-E6280C218B2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5571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B1D245-E490-3D46-857A-E6280C218B2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0463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0B1D245-E490-3D46-857A-E6280C218B2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71427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0B1D245-E490-3D46-857A-E6280C218B2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20941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9FD09C-8CDE-EC44-8006-13D124DBA38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8376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94E89-34AE-2B46-87E9-8728CC8B5E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36B63E-A73E-DE49-89C7-455F599179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17D76C-CDA8-C241-B517-40E5AFB46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12/11/2020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8818BE-26B8-F94B-B6C8-20DEC0B68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23A5E2-364F-2443-9654-84E475949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834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D4DE5-EEA1-9C4A-A41D-4723A7F66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7C3E17-351F-754E-906B-3DB7247E73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008414-460C-B741-9C92-86C9A0226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20A7E5-6068-6A46-90EA-136C9B7C4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FB3944-9E7F-3540-890D-4BF16846F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117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A54E73-3648-4B49-BA9D-C1D7658B4A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201955-2BA5-BB4A-B511-CB932BE7C1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671A4D-02FF-2046-B390-135C3C458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56EDFA-0CB2-C44F-8319-03E0BAB21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D4D284-F975-1641-A5CF-57F99E75A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7219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3">
            <a:extLst>
              <a:ext uri="{FF2B5EF4-FFF2-40B4-BE49-F238E27FC236}">
                <a16:creationId xmlns:a16="http://schemas.microsoft.com/office/drawing/2014/main" id="{9FB41AE7-07AD-43D7-9418-6D32BE5E319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71015" y="0"/>
            <a:ext cx="12263015" cy="6858000"/>
          </a:xfrm>
          <a:solidFill>
            <a:schemeClr val="bg1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46D6A0C-E2C3-43CB-83D0-B5F6221079CA}"/>
              </a:ext>
            </a:extLst>
          </p:cNvPr>
          <p:cNvGrpSpPr/>
          <p:nvPr userDrawn="1"/>
        </p:nvGrpSpPr>
        <p:grpSpPr>
          <a:xfrm flipH="1">
            <a:off x="2076202" y="1374276"/>
            <a:ext cx="7324426" cy="3883523"/>
            <a:chOff x="252031" y="-22763"/>
            <a:chExt cx="7324426" cy="726996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997D03F-0BE2-458F-92A2-4FE73B0FBF51}"/>
                </a:ext>
              </a:extLst>
            </p:cNvPr>
            <p:cNvSpPr/>
            <p:nvPr userDrawn="1"/>
          </p:nvSpPr>
          <p:spPr>
            <a:xfrm>
              <a:off x="500743" y="-22763"/>
              <a:ext cx="7075714" cy="5878284"/>
            </a:xfrm>
            <a:prstGeom prst="rect">
              <a:avLst/>
            </a:prstGeom>
            <a:noFill/>
            <a:ln w="127000">
              <a:solidFill>
                <a:srgbClr val="2F33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DC96296-0FBF-47A5-9D6A-5D9BB647A4D7}"/>
                </a:ext>
              </a:extLst>
            </p:cNvPr>
            <p:cNvSpPr/>
            <p:nvPr userDrawn="1"/>
          </p:nvSpPr>
          <p:spPr>
            <a:xfrm>
              <a:off x="979714" y="1181211"/>
              <a:ext cx="6117771" cy="6065990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+</a:t>
              </a:r>
            </a:p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3F17719-10FE-433E-9CCC-4509DE17F22A}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DE73F1A-AAF0-4EB4-8DF0-C152BD93C69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91372" y="2238426"/>
            <a:ext cx="6609256" cy="1508126"/>
          </a:xfrm>
        </p:spPr>
        <p:txBody>
          <a:bodyPr anchor="b">
            <a:normAutofit/>
          </a:bodyPr>
          <a:lstStyle>
            <a:lvl1pPr algn="ctr">
              <a:defRPr sz="4800" b="1">
                <a:solidFill>
                  <a:srgbClr val="2F3342"/>
                </a:solidFill>
                <a:latin typeface="+mj-lt"/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075AE6-92D3-4205-B268-E1AD6C5901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91372" y="3838627"/>
            <a:ext cx="6609256" cy="450503"/>
          </a:xfrm>
        </p:spPr>
        <p:txBody>
          <a:bodyPr/>
          <a:lstStyle>
            <a:lvl1pPr marL="0" indent="0" algn="ctr">
              <a:buNone/>
              <a:defRPr sz="2400" spc="300">
                <a:solidFill>
                  <a:srgbClr val="2F3342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256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B6A1C-7A91-F046-9094-50E8C6EC5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8ED8EA-D856-164E-9025-4F66496150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C9C4A3-F6AE-E642-9B17-DA6A59E6D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D63958-29A7-A045-9973-C83A0AE90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27DE14-0DD3-E24F-84DE-1CB7589C8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645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0B900-ECAD-7148-9028-CBF0CBC55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C5A712-B175-A54E-A686-92BDF424D7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EEDFA9-14D3-E54C-8139-E4EA6FD43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DDACAC-7EC4-1142-A250-D31F67E28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9087B7-4EB2-5646-9941-E394BA9D6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290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DF674-DA01-FE47-AFFF-159304604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3C70B1-D55A-904B-92DB-EAF1D7C652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5C7725-719D-5F43-B081-C32955E373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CA168B-2AE7-2F42-A521-AC14BCDE8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DA98AB-A131-A64D-AA96-D43E73401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2656AB-63B6-3D4D-8EF2-4453E39FA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48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5102F-AEF3-C248-8B03-F8B6DEDA2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6D1F24-9674-5F44-9FDD-A07EFB2781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FA43EA-C472-884B-94E9-89C5E70D79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3770E3-533D-AE45-A4E0-6F4702C4F1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427D9B-139B-8D47-8AD1-4258D06F2C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DB5B73-EBBF-544C-88A0-43D4F8A5B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251116-F1D3-5244-B2B5-4CA6CFF3C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82D4B1-2108-1F48-A453-96DFF79B4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434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A0D9E-1694-FC40-8654-B9EC64689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6B78D0-D044-6248-8C2A-734B7C67D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9878B3-AEFA-FA4F-81AD-E6A41CB56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C48A8-E476-384E-AAC8-C0DE6C64F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349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9E09A8-9CDD-F140-AEE9-362FFEE24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4993AD-E33C-4540-A59B-44185D9DA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A608EF-100B-2C4F-8B51-61F0E624E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708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92E8E-D134-F645-8663-10AAF64C9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35F3F-1C6C-F54D-9102-DA8FA9E9AE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C64C20-3625-8042-BFC8-4484B27434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B203E9-2D88-924E-B306-AD4EE5432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12/11/2020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0D1A67-B268-CE48-9F2C-460C22B25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AF869D-2B30-2745-A2D8-2FD3D6015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21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4F442-045E-604E-92A9-AA816E57A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4E03EB-438F-C944-B3B1-2674FFB382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8F7435-E455-9444-B43C-F257040FE0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EEFD57-7770-3F4F-A142-AC645BCF0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9878B9-CE3D-6442-B80C-3C40170CF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11516A-32B8-6846-B047-DAF863182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787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73907D-EC8E-CB4F-86C9-082F0AF4C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9A4524-030A-0C4B-AAE9-229B8AF50A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0CDE95-C07C-4845-A42F-F4E4EEF24D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28DF7A-B957-B249-8C51-827E090E3B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2E0B84-82A0-2941-BDBF-80370F0B07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895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healthdata.gov/dataset/vsrr-provisional-drug-overdose-death-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drug-study.herokuapp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2DDEA-F9CB-3B49-95B5-FCB773FE4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0519" y="1751401"/>
            <a:ext cx="4087306" cy="3355198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DRUG OVERDOSE TRENDS IN THE UNITED STATES</a:t>
            </a:r>
            <a:br>
              <a:rPr lang="en-US" dirty="0"/>
            </a:br>
            <a:endParaRPr lang="en-US" sz="540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Content Placeholder 4" descr="A picture containing text, indoor, sitting, beverage&#10;&#10;Description automatically generated">
            <a:extLst>
              <a:ext uri="{FF2B5EF4-FFF2-40B4-BE49-F238E27FC236}">
                <a16:creationId xmlns:a16="http://schemas.microsoft.com/office/drawing/2014/main" id="{E5890FF2-1412-7A4B-B628-9686EDC4AA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6186" r="21042" b="1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8CB9C92-A53E-BC4B-91A7-0A80D418C0C0}"/>
              </a:ext>
            </a:extLst>
          </p:cNvPr>
          <p:cNvSpPr txBox="1"/>
          <p:nvPr/>
        </p:nvSpPr>
        <p:spPr>
          <a:xfrm>
            <a:off x="9114183" y="248478"/>
            <a:ext cx="1347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GROUP 12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A49BD2-69FC-2940-8FC6-9C6F4669157B}"/>
              </a:ext>
            </a:extLst>
          </p:cNvPr>
          <p:cNvSpPr/>
          <p:nvPr/>
        </p:nvSpPr>
        <p:spPr>
          <a:xfrm>
            <a:off x="5663147" y="6344266"/>
            <a:ext cx="6391878" cy="313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600" dirty="0"/>
              <a:t>Prepared by </a:t>
            </a:r>
            <a:r>
              <a:rPr lang="en-US" sz="1600" dirty="0" err="1"/>
              <a:t>Shimsy</a:t>
            </a:r>
            <a:r>
              <a:rPr lang="en-US" sz="1600" dirty="0"/>
              <a:t> </a:t>
            </a:r>
            <a:r>
              <a:rPr lang="en-US" sz="1600" dirty="0" err="1"/>
              <a:t>Varkey</a:t>
            </a:r>
            <a:r>
              <a:rPr lang="en-US" sz="1600" dirty="0"/>
              <a:t>, Sam </a:t>
            </a:r>
            <a:r>
              <a:rPr lang="en-US" sz="1600" dirty="0" err="1"/>
              <a:t>Jebreen</a:t>
            </a:r>
            <a:r>
              <a:rPr lang="en-US" sz="1600" dirty="0"/>
              <a:t>, Justin Chow, Zhanna Kirbakayeva</a:t>
            </a:r>
          </a:p>
        </p:txBody>
      </p:sp>
    </p:spTree>
    <p:extLst>
      <p:ext uri="{BB962C8B-B14F-4D97-AF65-F5344CB8AC3E}">
        <p14:creationId xmlns:p14="http://schemas.microsoft.com/office/powerpoint/2010/main" val="12704367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picture containing text, indoor, sitting, beverage&#10;&#10;Description automatically generated">
            <a:extLst>
              <a:ext uri="{FF2B5EF4-FFF2-40B4-BE49-F238E27FC236}">
                <a16:creationId xmlns:a16="http://schemas.microsoft.com/office/drawing/2014/main" id="{E5890FF2-1412-7A4B-B628-9686EDC4AA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alphaModFix amt="35000"/>
          </a:blip>
          <a:srcRect t="8163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F62DDEA-F9CB-3B49-95B5-FCB773FE4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065862"/>
            <a:ext cx="3313164" cy="47262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DESCRIPTION</a:t>
            </a:r>
            <a:br>
              <a:rPr lang="en-US" sz="4000" dirty="0">
                <a:solidFill>
                  <a:srgbClr val="FFFFFF"/>
                </a:solidFill>
              </a:rPr>
            </a:br>
            <a:endParaRPr lang="en-US" sz="4000" dirty="0">
              <a:solidFill>
                <a:srgbClr val="FFFFFF"/>
              </a:solidFill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69E5D2A-FB80-4645-B4F7-A9405ACD6B59}"/>
              </a:ext>
            </a:extLst>
          </p:cNvPr>
          <p:cNvSpPr txBox="1"/>
          <p:nvPr/>
        </p:nvSpPr>
        <p:spPr>
          <a:xfrm>
            <a:off x="5155379" y="1065862"/>
            <a:ext cx="6198419" cy="47262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rgbClr val="FFFFFF"/>
                </a:solidFill>
              </a:rPr>
              <a:t>This project is intended to analyze the drug overdose death rate in the United States.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CB9C92-A53E-BC4B-91A7-0A80D418C0C0}"/>
              </a:ext>
            </a:extLst>
          </p:cNvPr>
          <p:cNvSpPr txBox="1"/>
          <p:nvPr/>
        </p:nvSpPr>
        <p:spPr>
          <a:xfrm>
            <a:off x="5155379" y="1065862"/>
            <a:ext cx="5744685" cy="47262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A49BD2-69FC-2940-8FC6-9C6F4669157B}"/>
              </a:ext>
            </a:extLst>
          </p:cNvPr>
          <p:cNvSpPr/>
          <p:nvPr/>
        </p:nvSpPr>
        <p:spPr>
          <a:xfrm>
            <a:off x="20" y="6172201"/>
            <a:ext cx="12191980" cy="685799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>
            <a:no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endParaRPr lang="en-US" sz="1300" dirty="0">
              <a:solidFill>
                <a:srgbClr val="FFFFFF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9775D9-D4D4-1B4A-A48A-15F77117E144}"/>
              </a:ext>
            </a:extLst>
          </p:cNvPr>
          <p:cNvSpPr txBox="1"/>
          <p:nvPr/>
        </p:nvSpPr>
        <p:spPr>
          <a:xfrm>
            <a:off x="8656998" y="6172200"/>
            <a:ext cx="2894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THE CDC | HEALTHDATA.GOV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5952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18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0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39F1D38B-1758-ED45-9172-F382822ED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151" y="503506"/>
            <a:ext cx="3438144" cy="112471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</a:p>
        </p:txBody>
      </p:sp>
      <p:sp>
        <p:nvSpPr>
          <p:cNvPr id="28" name="Rectangle 22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5EC61EC-82B8-DF44-981F-8162D8BFBD5B}"/>
              </a:ext>
            </a:extLst>
          </p:cNvPr>
          <p:cNvSpPr/>
          <p:nvPr/>
        </p:nvSpPr>
        <p:spPr>
          <a:xfrm>
            <a:off x="373609" y="2451995"/>
            <a:ext cx="9563540" cy="434328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VSRR Provisional Drug Overdose Death Counts:</a:t>
            </a: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dirty="0">
                <a:hlinkClick r:id="rId3"/>
              </a:rPr>
              <a:t>https://healthdata.gov/dataset/vsrr-provisional-drug-overdose-death</a:t>
            </a:r>
            <a:r>
              <a:rPr lang="en-US" sz="1600" b="1" dirty="0"/>
              <a:t> </a:t>
            </a:r>
            <a:endParaRPr lang="en-US" sz="1600" dirty="0"/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OUTLINE: </a:t>
            </a:r>
          </a:p>
          <a:p>
            <a:pPr marL="800100" lvl="1" indent="-3429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The VSRR (National Vital Statistics System) on Drug Overdose is an aggregation of data from the CDC regarding drug overdoses across the United States. </a:t>
            </a:r>
          </a:p>
          <a:p>
            <a:pPr marL="800100" lvl="1" indent="-3429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Ostensibly, this is stratified by 2 key categories:</a:t>
            </a:r>
          </a:p>
          <a:p>
            <a:pPr marL="1028700" lvl="2" indent="-3429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Month and Year (available from January 2016 thru December 2019).</a:t>
            </a:r>
          </a:p>
          <a:p>
            <a:pPr marL="1028700" lvl="2" indent="-3429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Drug types (Cocaine, Heroin, Meth, prescription opioids, psychostimulants).</a:t>
            </a:r>
            <a:endParaRPr lang="en-US" sz="1600" b="0" i="0" dirty="0">
              <a:effectLst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CB9C92-A53E-BC4B-91A7-0A80D418C0C0}"/>
              </a:ext>
            </a:extLst>
          </p:cNvPr>
          <p:cNvSpPr txBox="1"/>
          <p:nvPr/>
        </p:nvSpPr>
        <p:spPr>
          <a:xfrm>
            <a:off x="5155379" y="1065862"/>
            <a:ext cx="5744685" cy="47262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26616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18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angle 20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39F1D38B-1758-ED45-9172-F382822ED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151" y="503506"/>
            <a:ext cx="8310238" cy="112471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HOW DID WE ACHIVE THIS?</a:t>
            </a:r>
          </a:p>
        </p:txBody>
      </p:sp>
      <p:sp>
        <p:nvSpPr>
          <p:cNvPr id="28" name="Rectangle 22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5EC61EC-82B8-DF44-981F-8162D8BFBD5B}"/>
              </a:ext>
            </a:extLst>
          </p:cNvPr>
          <p:cNvSpPr/>
          <p:nvPr/>
        </p:nvSpPr>
        <p:spPr>
          <a:xfrm>
            <a:off x="345151" y="2554221"/>
            <a:ext cx="10123977" cy="418860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25000" lnSpcReduction="20000"/>
          </a:bodyPr>
          <a:lstStyle/>
          <a:p>
            <a:pPr marL="171450" marR="0" lvl="0" indent="-171450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lvl="0" indent="-342900">
              <a:lnSpc>
                <a:spcPct val="17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7200" dirty="0">
                <a:solidFill>
                  <a:prstClr val="white"/>
                </a:solidFill>
              </a:rPr>
              <a:t>Data munching and cleaning in python. Unnecessary columns and rows were removed or renamed. Applicable data was grouped together if need.</a:t>
            </a:r>
          </a:p>
          <a:p>
            <a:pPr marL="342900" lvl="0" indent="-342900">
              <a:lnSpc>
                <a:spcPct val="17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7200" dirty="0">
                <a:solidFill>
                  <a:prstClr val="white"/>
                </a:solidFill>
              </a:rPr>
              <a:t>The database  “</a:t>
            </a:r>
            <a:r>
              <a:rPr lang="en-US" sz="7200" dirty="0" err="1">
                <a:solidFill>
                  <a:prstClr val="white"/>
                </a:solidFill>
              </a:rPr>
              <a:t>drugstudy_db</a:t>
            </a:r>
            <a:r>
              <a:rPr lang="en-US" sz="7200" dirty="0">
                <a:solidFill>
                  <a:prstClr val="white"/>
                </a:solidFill>
              </a:rPr>
              <a:t>” was created in </a:t>
            </a:r>
            <a:r>
              <a:rPr lang="en-US" sz="7200" dirty="0" err="1">
                <a:solidFill>
                  <a:prstClr val="white"/>
                </a:solidFill>
              </a:rPr>
              <a:t>PostgresSQL</a:t>
            </a:r>
            <a:r>
              <a:rPr lang="en-US" sz="7200" dirty="0">
                <a:solidFill>
                  <a:prstClr val="white"/>
                </a:solidFill>
              </a:rPr>
              <a:t> then connected and deployed in Heroku.</a:t>
            </a:r>
          </a:p>
          <a:p>
            <a:pPr marL="342900" lvl="0" indent="-342900">
              <a:lnSpc>
                <a:spcPct val="17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7200" dirty="0">
                <a:solidFill>
                  <a:prstClr val="white"/>
                </a:solidFill>
              </a:rPr>
              <a:t>Heroku app was created and remotely deployed using the following link- </a:t>
            </a:r>
            <a:r>
              <a:rPr lang="en-US" sz="7200" dirty="0">
                <a:solidFill>
                  <a:prstClr val="white"/>
                </a:solidFill>
                <a:hlinkClick r:id="rId3"/>
              </a:rPr>
              <a:t>http://drug-study.herokuapp.com</a:t>
            </a:r>
            <a:endParaRPr lang="en-US" sz="7200" dirty="0">
              <a:solidFill>
                <a:prstClr val="white"/>
              </a:solidFill>
            </a:endParaRPr>
          </a:p>
          <a:p>
            <a:pPr marL="342900" lvl="0" indent="-342900">
              <a:lnSpc>
                <a:spcPct val="17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7200" dirty="0">
                <a:solidFill>
                  <a:prstClr val="white"/>
                </a:solidFill>
              </a:rPr>
              <a:t>The flask application was created and linked to Heroku Postgres database </a:t>
            </a:r>
            <a:r>
              <a:rPr lang="en-US" sz="7200" dirty="0" err="1">
                <a:solidFill>
                  <a:prstClr val="white"/>
                </a:solidFill>
              </a:rPr>
              <a:t>url</a:t>
            </a:r>
            <a:r>
              <a:rPr lang="en-US" sz="7200" dirty="0">
                <a:solidFill>
                  <a:prstClr val="white"/>
                </a:solidFill>
              </a:rPr>
              <a:t> where all the processed data was routed and </a:t>
            </a:r>
            <a:r>
              <a:rPr lang="en-US" sz="7200" dirty="0" err="1">
                <a:solidFill>
                  <a:prstClr val="white"/>
                </a:solidFill>
              </a:rPr>
              <a:t>jsonified</a:t>
            </a:r>
            <a:r>
              <a:rPr lang="en-US" sz="7200" dirty="0">
                <a:solidFill>
                  <a:prstClr val="white"/>
                </a:solidFill>
              </a:rPr>
              <a:t> appropriately. </a:t>
            </a:r>
          </a:p>
          <a:p>
            <a:pPr marL="342900" lvl="0" indent="-342900">
              <a:lnSpc>
                <a:spcPct val="17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7200" dirty="0">
                <a:solidFill>
                  <a:prstClr val="white"/>
                </a:solidFill>
              </a:rPr>
              <a:t>HTML/CSS/JS were used to create and design our homepage.</a:t>
            </a:r>
          </a:p>
          <a:p>
            <a:pPr marL="342900" lvl="0" indent="-342900">
              <a:lnSpc>
                <a:spcPct val="17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7200" dirty="0">
                <a:solidFill>
                  <a:prstClr val="white"/>
                </a:solidFill>
              </a:rPr>
              <a:t>API JSON format was linked in our homepage for users to access the raw data from the flask server.</a:t>
            </a:r>
          </a:p>
          <a:p>
            <a:pPr marL="457200" marR="0" lvl="1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CB9C92-A53E-BC4B-91A7-0A80D418C0C0}"/>
              </a:ext>
            </a:extLst>
          </p:cNvPr>
          <p:cNvSpPr txBox="1"/>
          <p:nvPr/>
        </p:nvSpPr>
        <p:spPr>
          <a:xfrm>
            <a:off x="5155379" y="1065862"/>
            <a:ext cx="5744685" cy="47262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08333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18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angle 20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39F1D38B-1758-ED45-9172-F382822ED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151" y="503506"/>
            <a:ext cx="8310238" cy="112471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LIMITATIONS</a:t>
            </a:r>
          </a:p>
        </p:txBody>
      </p:sp>
      <p:sp>
        <p:nvSpPr>
          <p:cNvPr id="28" name="Rectangle 22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5EC61EC-82B8-DF44-981F-8162D8BFBD5B}"/>
              </a:ext>
            </a:extLst>
          </p:cNvPr>
          <p:cNvSpPr/>
          <p:nvPr/>
        </p:nvSpPr>
        <p:spPr>
          <a:xfrm>
            <a:off x="20" y="2321756"/>
            <a:ext cx="10123977" cy="366041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457200" marR="0" lvl="1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A49BD2-69FC-2940-8FC6-9C6F4669157B}"/>
              </a:ext>
            </a:extLst>
          </p:cNvPr>
          <p:cNvSpPr/>
          <p:nvPr/>
        </p:nvSpPr>
        <p:spPr>
          <a:xfrm>
            <a:off x="20" y="6142776"/>
            <a:ext cx="12191980" cy="685799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AC6289-90D9-434E-8867-1C52E62D0C6F}"/>
              </a:ext>
            </a:extLst>
          </p:cNvPr>
          <p:cNvSpPr txBox="1"/>
          <p:nvPr/>
        </p:nvSpPr>
        <p:spPr>
          <a:xfrm>
            <a:off x="345151" y="2568738"/>
            <a:ext cx="10254819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27,380 /34,945 rows with null data. This left a gap in our dataset which reflected on our webpage visualizations. All null value columns/rows were dropped. </a:t>
            </a:r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prstClr val="white"/>
                </a:solidFill>
              </a:rPr>
              <a:t>Heroku free subscription plan limit each user to 10000 rows for each database. This forced our dataset to be concatenated from +15000 rows to +7000 rows.</a:t>
            </a:r>
          </a:p>
          <a:p>
            <a:endParaRPr lang="en-US" sz="1600" dirty="0">
              <a:solidFill>
                <a:prstClr val="white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prstClr val="white"/>
                </a:solidFill>
              </a:rPr>
              <a:t>Due to Heroku data limits, psychostimulants were removed from the dataset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prstClr val="white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prstClr val="white"/>
                </a:solidFill>
              </a:rPr>
              <a:t>The quality of data reported by medical examiners varies by state. The CDC has noted that some states have a tendency to report drug poisoning deaths without listing a specific drug. The analysis incorporates this research to identify states that have higher death rates as a result of overdose in the United States from 2016-2019.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prstClr val="white"/>
              </a:solidFill>
            </a:endParaRPr>
          </a:p>
          <a:p>
            <a:endParaRPr lang="en-US" sz="1600" dirty="0">
              <a:solidFill>
                <a:prstClr val="white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prstClr val="white"/>
                </a:solidFill>
              </a:rPr>
              <a:t>Plotly</a:t>
            </a:r>
            <a:r>
              <a:rPr lang="en-US" sz="1600" dirty="0">
                <a:solidFill>
                  <a:prstClr val="white"/>
                </a:solidFill>
              </a:rPr>
              <a:t> graphing library contained a number of limitations to our webpage visualizations and how the data was represented on each graph.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prstClr val="white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1876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abstract image" title="abstract image">
            <a:extLst>
              <a:ext uri="{FF2B5EF4-FFF2-40B4-BE49-F238E27FC236}">
                <a16:creationId xmlns:a16="http://schemas.microsoft.com/office/drawing/2014/main" id="{BCF9593D-B6BD-4208-A4FF-8CFFE503475A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4273BD65-CFF3-40DD-939C-97A942BD80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35507" y="6701"/>
            <a:ext cx="12263014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+</a:t>
            </a:r>
          </a:p>
          <a:p>
            <a:pPr algn="ctr"/>
            <a:endParaRPr lang="en-US" dirty="0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1BEC607-8474-408E-A7AC-48A065F31B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flipH="1">
            <a:off x="2076202" y="1374276"/>
            <a:ext cx="7324426" cy="3883523"/>
            <a:chOff x="252031" y="-22763"/>
            <a:chExt cx="7324426" cy="7269964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B601E3FC-2016-4085-9A4B-A172702EAAE1}"/>
                </a:ext>
              </a:extLst>
            </p:cNvPr>
            <p:cNvSpPr/>
            <p:nvPr userDrawn="1"/>
          </p:nvSpPr>
          <p:spPr>
            <a:xfrm>
              <a:off x="979714" y="1181211"/>
              <a:ext cx="6117771" cy="606599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+</a:t>
              </a:r>
            </a:p>
            <a:p>
              <a:pPr algn="ctr"/>
              <a:endParaRPr lang="en-US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CBF662F-A198-4AD3-8EBC-0EC9A52B2994}"/>
                </a:ext>
              </a:extLst>
            </p:cNvPr>
            <p:cNvSpPr/>
            <p:nvPr userDrawn="1"/>
          </p:nvSpPr>
          <p:spPr>
            <a:xfrm>
              <a:off x="500743" y="-22763"/>
              <a:ext cx="7075714" cy="5878284"/>
            </a:xfrm>
            <a:prstGeom prst="rect">
              <a:avLst/>
            </a:prstGeom>
            <a:noFill/>
            <a:ln w="127000">
              <a:solidFill>
                <a:srgbClr val="2F33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142E86C5-8E5F-4620-A4FB-D1F926179D18}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" name="Title 5">
            <a:extLst>
              <a:ext uri="{FF2B5EF4-FFF2-40B4-BE49-F238E27FC236}">
                <a16:creationId xmlns:a16="http://schemas.microsoft.com/office/drawing/2014/main" id="{7E0E8055-17FA-43CE-9F03-E712F496B7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US" dirty="0"/>
              <a:t>THANK YOU</a:t>
            </a:r>
          </a:p>
        </p:txBody>
      </p:sp>
      <p:sp>
        <p:nvSpPr>
          <p:cNvPr id="29" name="Rectangle: Single Corner Snipped 28">
            <a:extLst>
              <a:ext uri="{FF2B5EF4-FFF2-40B4-BE49-F238E27FC236}">
                <a16:creationId xmlns:a16="http://schemas.microsoft.com/office/drawing/2014/main" id="{E01195D9-1845-4282-BE5B-F6B840BE4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11549269" y="6356350"/>
            <a:ext cx="642731" cy="501650"/>
          </a:xfrm>
          <a:prstGeom prst="snip1Rect">
            <a:avLst/>
          </a:prstGeom>
          <a:solidFill>
            <a:srgbClr val="2F3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Slide Number Placeholder 5">
            <a:extLst>
              <a:ext uri="{FF2B5EF4-FFF2-40B4-BE49-F238E27FC236}">
                <a16:creationId xmlns:a16="http://schemas.microsoft.com/office/drawing/2014/main" id="{056A6478-CD2B-4077-910A-3D006C82EB9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549268" y="6413649"/>
            <a:ext cx="642731" cy="4078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8C2E478F-E849-4A8C-AF1F-CBCC78A7CBFA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678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419</Words>
  <Application>Microsoft Office PowerPoint</Application>
  <PresentationFormat>Widescreen</PresentationFormat>
  <Paragraphs>174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DRUG OVERDOSE TRENDS IN THE UNITED STATES </vt:lpstr>
      <vt:lpstr>PROJECT DESCRIPTION </vt:lpstr>
      <vt:lpstr>DATASET</vt:lpstr>
      <vt:lpstr>HOW DID WE ACHIVE THIS?</vt:lpstr>
      <vt:lpstr>LIMITATIONS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TRENDS IN DRUG OVERDOSES IN THE UNITED STATES </dc:title>
  <dc:creator>Zhanna Kirbakayeva</dc:creator>
  <cp:lastModifiedBy>Sam Jebreen</cp:lastModifiedBy>
  <cp:revision>15</cp:revision>
  <dcterms:created xsi:type="dcterms:W3CDTF">2020-12-12T02:52:01Z</dcterms:created>
  <dcterms:modified xsi:type="dcterms:W3CDTF">2020-12-12T03:58:57Z</dcterms:modified>
</cp:coreProperties>
</file>