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Nourd" charset="1" panose="00000500000000000000"/>
      <p:regular r:id="rId18"/>
    </p:embeddedFont>
    <p:embeddedFont>
      <p:font typeface="Luktao Bold" charset="1" panose="00000000000000000000"/>
      <p:regular r:id="rId19"/>
    </p:embeddedFont>
    <p:embeddedFont>
      <p:font typeface="Poppins Bold"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7"/>
                </a:lnTo>
                <a:lnTo>
                  <a:pt x="0" y="13454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1378314" y="5568913"/>
            <a:ext cx="15531373" cy="902458"/>
          </a:xfrm>
          <a:prstGeom prst="rect">
            <a:avLst/>
          </a:prstGeom>
        </p:spPr>
        <p:txBody>
          <a:bodyPr anchor="t" rtlCol="false" tIns="0" lIns="0" bIns="0" rIns="0">
            <a:spAutoFit/>
          </a:bodyPr>
          <a:lstStyle/>
          <a:p>
            <a:pPr algn="ctr">
              <a:lnSpc>
                <a:spcPts val="7483"/>
              </a:lnSpc>
            </a:pPr>
            <a:r>
              <a:rPr lang="en-US" sz="5345">
                <a:solidFill>
                  <a:srgbClr val="0166C2"/>
                </a:solidFill>
                <a:latin typeface="Nourd"/>
                <a:ea typeface="Nourd"/>
                <a:cs typeface="Nourd"/>
                <a:sym typeface="Nourd"/>
              </a:rPr>
              <a:t>Security Gate with Online Key, QR Code &amp; RFID</a:t>
            </a:r>
          </a:p>
        </p:txBody>
      </p:sp>
      <p:sp>
        <p:nvSpPr>
          <p:cNvPr name="TextBox 9" id="9"/>
          <p:cNvSpPr txBox="true"/>
          <p:nvPr/>
        </p:nvSpPr>
        <p:spPr>
          <a:xfrm rot="0">
            <a:off x="2914790" y="6809862"/>
            <a:ext cx="12458420" cy="1949389"/>
          </a:xfrm>
          <a:prstGeom prst="rect">
            <a:avLst/>
          </a:prstGeom>
        </p:spPr>
        <p:txBody>
          <a:bodyPr anchor="t" rtlCol="false" tIns="0" lIns="0" bIns="0" rIns="0">
            <a:spAutoFit/>
          </a:bodyPr>
          <a:lstStyle/>
          <a:p>
            <a:pPr algn="ctr">
              <a:lnSpc>
                <a:spcPts val="15942"/>
              </a:lnSpc>
            </a:pPr>
            <a:r>
              <a:rPr lang="en-US" b="true" sz="11387">
                <a:solidFill>
                  <a:srgbClr val="0166C2"/>
                </a:solidFill>
                <a:latin typeface="Luktao Bold"/>
                <a:ea typeface="Luktao Bold"/>
                <a:cs typeface="Luktao Bold"/>
                <a:sym typeface="Luktao Bold"/>
              </a:rPr>
              <a:t>SMARTGATE</a:t>
            </a:r>
          </a:p>
        </p:txBody>
      </p:sp>
      <p:sp>
        <p:nvSpPr>
          <p:cNvPr name="TextBox 10" id="10"/>
          <p:cNvSpPr txBox="true"/>
          <p:nvPr/>
        </p:nvSpPr>
        <p:spPr>
          <a:xfrm rot="0">
            <a:off x="1378314" y="6776207"/>
            <a:ext cx="15531373" cy="448310"/>
          </a:xfrm>
          <a:prstGeom prst="rect">
            <a:avLst/>
          </a:prstGeom>
        </p:spPr>
        <p:txBody>
          <a:bodyPr anchor="t" rtlCol="false" tIns="0" lIns="0" bIns="0" rIns="0">
            <a:spAutoFit/>
          </a:bodyPr>
          <a:lstStyle/>
          <a:p>
            <a:pPr algn="ctr">
              <a:lnSpc>
                <a:spcPts val="3639"/>
              </a:lnSpc>
            </a:pPr>
            <a:r>
              <a:rPr lang="en-US" sz="2599">
                <a:solidFill>
                  <a:srgbClr val="A9A9A9"/>
                </a:solidFill>
                <a:latin typeface="Nourd"/>
                <a:ea typeface="Nourd"/>
                <a:cs typeface="Nourd"/>
                <a:sym typeface="Nourd"/>
              </a:rPr>
              <a:t>Smart IoT-Based Ticketing &amp; Access Control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378996" y="4380113"/>
            <a:ext cx="9530008" cy="37147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166C2"/>
                </a:solidFill>
                <a:latin typeface="Nourd"/>
                <a:ea typeface="Nourd"/>
                <a:cs typeface="Nourd"/>
                <a:sym typeface="Nourd"/>
              </a:rPr>
              <a:t>Connected a 2.4” TFT display to the server ESP32.</a:t>
            </a:r>
          </a:p>
          <a:p>
            <a:pPr algn="l" marL="647700" indent="-323850" lvl="1">
              <a:lnSpc>
                <a:spcPts val="4200"/>
              </a:lnSpc>
              <a:buFont typeface="Arial"/>
              <a:buChar char="•"/>
            </a:pPr>
            <a:r>
              <a:rPr lang="en-US" sz="3000">
                <a:solidFill>
                  <a:srgbClr val="0166C2"/>
                </a:solidFill>
                <a:latin typeface="Nourd"/>
                <a:ea typeface="Nourd"/>
                <a:cs typeface="Nourd"/>
                <a:sym typeface="Nourd"/>
              </a:rPr>
              <a:t>Display shows QR codes directly for scanning.</a:t>
            </a:r>
          </a:p>
          <a:p>
            <a:pPr algn="l" marL="647700" indent="-323850" lvl="1">
              <a:lnSpc>
                <a:spcPts val="4200"/>
              </a:lnSpc>
              <a:buFont typeface="Arial"/>
              <a:buChar char="•"/>
            </a:pPr>
            <a:r>
              <a:rPr lang="en-US" sz="3000">
                <a:solidFill>
                  <a:srgbClr val="0166C2"/>
                </a:solidFill>
                <a:latin typeface="Nourd"/>
                <a:ea typeface="Nourd"/>
                <a:cs typeface="Nourd"/>
                <a:sym typeface="Nourd"/>
              </a:rPr>
              <a:t>Integrated all modules: Server + Gate + ESP32-CAM + RFID + TFT.</a:t>
            </a:r>
          </a:p>
          <a:p>
            <a:pPr algn="l" marL="647700" indent="-323850" lvl="1">
              <a:lnSpc>
                <a:spcPts val="4200"/>
              </a:lnSpc>
              <a:buFont typeface="Arial"/>
              <a:buChar char="•"/>
            </a:pPr>
            <a:r>
              <a:rPr lang="en-US" sz="3000">
                <a:solidFill>
                  <a:srgbClr val="0166C2"/>
                </a:solidFill>
                <a:latin typeface="Nourd"/>
                <a:ea typeface="Nourd"/>
                <a:cs typeface="Nourd"/>
                <a:sym typeface="Nourd"/>
              </a:rPr>
              <a:t>Completed a working prototype of a smart, standalone metro gate.</a:t>
            </a:r>
          </a:p>
          <a:p>
            <a:pPr algn="l">
              <a:lnSpc>
                <a:spcPts val="4200"/>
              </a:lnSpc>
            </a:pPr>
          </a:p>
        </p:txBody>
      </p:sp>
      <p:sp>
        <p:nvSpPr>
          <p:cNvPr name="TextBox 6" id="6"/>
          <p:cNvSpPr txBox="true"/>
          <p:nvPr/>
        </p:nvSpPr>
        <p:spPr>
          <a:xfrm rot="0">
            <a:off x="4150159" y="1367870"/>
            <a:ext cx="9987683" cy="1558610"/>
          </a:xfrm>
          <a:prstGeom prst="rect">
            <a:avLst/>
          </a:prstGeom>
        </p:spPr>
        <p:txBody>
          <a:bodyPr anchor="t" rtlCol="false" tIns="0" lIns="0" bIns="0" rIns="0">
            <a:spAutoFit/>
          </a:bodyPr>
          <a:lstStyle/>
          <a:p>
            <a:pPr algn="ctr">
              <a:lnSpc>
                <a:spcPts val="12780"/>
              </a:lnSpc>
            </a:pPr>
            <a:r>
              <a:rPr lang="en-US" b="true" sz="9129">
                <a:solidFill>
                  <a:srgbClr val="0166C2"/>
                </a:solidFill>
                <a:latin typeface="Luktao Bold"/>
                <a:ea typeface="Luktao Bold"/>
                <a:cs typeface="Luktao Bold"/>
                <a:sym typeface="Luktao Bold"/>
              </a:rPr>
              <a:t>UPDATE 4</a:t>
            </a:r>
          </a:p>
        </p:txBody>
      </p:sp>
      <p:sp>
        <p:nvSpPr>
          <p:cNvPr name="Freeform 7" id="7"/>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6107678" y="3088115"/>
            <a:ext cx="6072643" cy="854075"/>
          </a:xfrm>
          <a:prstGeom prst="rect">
            <a:avLst/>
          </a:prstGeom>
        </p:spPr>
        <p:txBody>
          <a:bodyPr anchor="t" rtlCol="false" tIns="0" lIns="0" bIns="0" rIns="0">
            <a:spAutoFit/>
          </a:bodyPr>
          <a:lstStyle/>
          <a:p>
            <a:pPr algn="l">
              <a:lnSpc>
                <a:spcPts val="7000"/>
              </a:lnSpc>
            </a:pPr>
            <a:r>
              <a:rPr lang="en-US" b="true" sz="5000">
                <a:solidFill>
                  <a:srgbClr val="0166C2"/>
                </a:solidFill>
                <a:latin typeface="Luktao Bold"/>
                <a:ea typeface="Luktao Bold"/>
                <a:cs typeface="Luktao Bold"/>
                <a:sym typeface="Luktao Bold"/>
              </a:rPr>
              <a:t>FINAL INTEGRATION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113493" y="1941683"/>
            <a:ext cx="9987683" cy="1558610"/>
          </a:xfrm>
          <a:prstGeom prst="rect">
            <a:avLst/>
          </a:prstGeom>
        </p:spPr>
        <p:txBody>
          <a:bodyPr anchor="t" rtlCol="false" tIns="0" lIns="0" bIns="0" rIns="0">
            <a:spAutoFit/>
          </a:bodyPr>
          <a:lstStyle/>
          <a:p>
            <a:pPr algn="ctr">
              <a:lnSpc>
                <a:spcPts val="12780"/>
              </a:lnSpc>
            </a:pPr>
            <a:r>
              <a:rPr lang="en-US" b="true" sz="9129">
                <a:solidFill>
                  <a:srgbClr val="0166C2"/>
                </a:solidFill>
                <a:latin typeface="Luktao Bold"/>
                <a:ea typeface="Luktao Bold"/>
                <a:cs typeface="Luktao Bold"/>
                <a:sym typeface="Luktao Bold"/>
              </a:rPr>
              <a:t>IMPACT</a:t>
            </a:r>
          </a:p>
        </p:txBody>
      </p:sp>
      <p:sp>
        <p:nvSpPr>
          <p:cNvPr name="TextBox 7" id="7"/>
          <p:cNvSpPr txBox="true"/>
          <p:nvPr/>
        </p:nvSpPr>
        <p:spPr>
          <a:xfrm rot="0">
            <a:off x="3924314" y="3443143"/>
            <a:ext cx="10439373" cy="3181350"/>
          </a:xfrm>
          <a:prstGeom prst="rect">
            <a:avLst/>
          </a:prstGeom>
        </p:spPr>
        <p:txBody>
          <a:bodyPr anchor="t" rtlCol="false" tIns="0" lIns="0" bIns="0" rIns="0">
            <a:spAutoFit/>
          </a:bodyPr>
          <a:lstStyle/>
          <a:p>
            <a:pPr algn="l">
              <a:lnSpc>
                <a:spcPts val="4200"/>
              </a:lnSpc>
            </a:pPr>
          </a:p>
          <a:p>
            <a:pPr algn="l" marL="647700" indent="-323850" lvl="1">
              <a:lnSpc>
                <a:spcPts val="4200"/>
              </a:lnSpc>
              <a:buFont typeface="Arial"/>
              <a:buChar char="•"/>
            </a:pPr>
            <a:r>
              <a:rPr lang="en-US" sz="3000">
                <a:solidFill>
                  <a:srgbClr val="0166C2"/>
                </a:solidFill>
                <a:latin typeface="Nourd"/>
                <a:ea typeface="Nourd"/>
                <a:cs typeface="Nourd"/>
                <a:sym typeface="Nourd"/>
              </a:rPr>
              <a:t>Faster &amp; crowd-free access during peak hours.</a:t>
            </a:r>
          </a:p>
          <a:p>
            <a:pPr algn="l" marL="647700" indent="-323850" lvl="1">
              <a:lnSpc>
                <a:spcPts val="4200"/>
              </a:lnSpc>
              <a:buFont typeface="Arial"/>
              <a:buChar char="•"/>
            </a:pPr>
            <a:r>
              <a:rPr lang="en-US" sz="3000">
                <a:solidFill>
                  <a:srgbClr val="0166C2"/>
                </a:solidFill>
                <a:latin typeface="Nourd"/>
                <a:ea typeface="Nourd"/>
                <a:cs typeface="Nourd"/>
                <a:sym typeface="Nourd"/>
              </a:rPr>
              <a:t>Works even in crisis situations (protests, strikes).</a:t>
            </a:r>
          </a:p>
          <a:p>
            <a:pPr algn="l" marL="647700" indent="-323850" lvl="1">
              <a:lnSpc>
                <a:spcPts val="4200"/>
              </a:lnSpc>
              <a:buFont typeface="Arial"/>
              <a:buChar char="•"/>
            </a:pPr>
            <a:r>
              <a:rPr lang="en-US" sz="3000">
                <a:solidFill>
                  <a:srgbClr val="0166C2"/>
                </a:solidFill>
                <a:latin typeface="Nourd"/>
                <a:ea typeface="Nourd"/>
                <a:cs typeface="Nourd"/>
                <a:sym typeface="Nourd"/>
              </a:rPr>
              <a:t>Low-cost, scalable IoT solution.</a:t>
            </a:r>
          </a:p>
          <a:p>
            <a:pPr algn="l" marL="647700" indent="-323850" lvl="1">
              <a:lnSpc>
                <a:spcPts val="4200"/>
              </a:lnSpc>
              <a:buFont typeface="Arial"/>
              <a:buChar char="•"/>
            </a:pPr>
            <a:r>
              <a:rPr lang="en-US" sz="3000">
                <a:solidFill>
                  <a:srgbClr val="0166C2"/>
                </a:solidFill>
                <a:latin typeface="Nourd"/>
                <a:ea typeface="Nourd"/>
                <a:cs typeface="Nourd"/>
                <a:sym typeface="Nourd"/>
              </a:rPr>
              <a:t>Improves resilience of public transport in Bangladesh.</a:t>
            </a:r>
          </a:p>
          <a:p>
            <a:pPr algn="l">
              <a:lnSpc>
                <a:spcPts val="4200"/>
              </a:lnSpc>
            </a:pPr>
          </a:p>
        </p:txBody>
      </p:sp>
      <p:sp>
        <p:nvSpPr>
          <p:cNvPr name="Freeform 8" id="8"/>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914790" y="4059268"/>
            <a:ext cx="12458420" cy="1949389"/>
          </a:xfrm>
          <a:prstGeom prst="rect">
            <a:avLst/>
          </a:prstGeom>
        </p:spPr>
        <p:txBody>
          <a:bodyPr anchor="t" rtlCol="false" tIns="0" lIns="0" bIns="0" rIns="0">
            <a:spAutoFit/>
          </a:bodyPr>
          <a:lstStyle/>
          <a:p>
            <a:pPr algn="ctr">
              <a:lnSpc>
                <a:spcPts val="15942"/>
              </a:lnSpc>
            </a:pPr>
            <a:r>
              <a:rPr lang="en-US" b="true" sz="11387">
                <a:solidFill>
                  <a:srgbClr val="0166C2"/>
                </a:solidFill>
                <a:latin typeface="Luktao Bold"/>
                <a:ea typeface="Luktao Bold"/>
                <a:cs typeface="Luktao Bold"/>
                <a:sym typeface="Luktao Bold"/>
              </a:rPr>
              <a:t>THANK YOU</a:t>
            </a:r>
          </a:p>
        </p:txBody>
      </p:sp>
      <p:sp>
        <p:nvSpPr>
          <p:cNvPr name="Freeform 8" id="8"/>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150159" y="2337539"/>
            <a:ext cx="9987683" cy="1558610"/>
          </a:xfrm>
          <a:prstGeom prst="rect">
            <a:avLst/>
          </a:prstGeom>
        </p:spPr>
        <p:txBody>
          <a:bodyPr anchor="t" rtlCol="false" tIns="0" lIns="0" bIns="0" rIns="0">
            <a:spAutoFit/>
          </a:bodyPr>
          <a:lstStyle/>
          <a:p>
            <a:pPr algn="ctr">
              <a:lnSpc>
                <a:spcPts val="12780"/>
              </a:lnSpc>
            </a:pPr>
            <a:r>
              <a:rPr lang="en-US" b="true" sz="9129">
                <a:solidFill>
                  <a:srgbClr val="0166C2"/>
                </a:solidFill>
                <a:latin typeface="Luktao Bold"/>
                <a:ea typeface="Luktao Bold"/>
                <a:cs typeface="Luktao Bold"/>
                <a:sym typeface="Luktao Bold"/>
              </a:rPr>
              <a:t> INTRODUCTION</a:t>
            </a:r>
          </a:p>
        </p:txBody>
      </p:sp>
      <p:sp>
        <p:nvSpPr>
          <p:cNvPr name="TextBox 6" id="6"/>
          <p:cNvSpPr txBox="true"/>
          <p:nvPr/>
        </p:nvSpPr>
        <p:spPr>
          <a:xfrm rot="0">
            <a:off x="3184219" y="4543326"/>
            <a:ext cx="11919562" cy="2647950"/>
          </a:xfrm>
          <a:prstGeom prst="rect">
            <a:avLst/>
          </a:prstGeom>
        </p:spPr>
        <p:txBody>
          <a:bodyPr anchor="t" rtlCol="false" tIns="0" lIns="0" bIns="0" rIns="0">
            <a:spAutoFit/>
          </a:bodyPr>
          <a:lstStyle/>
          <a:p>
            <a:pPr algn="l">
              <a:lnSpc>
                <a:spcPts val="4200"/>
              </a:lnSpc>
            </a:pPr>
            <a:r>
              <a:rPr lang="en-US" sz="3000">
                <a:solidFill>
                  <a:srgbClr val="0166C2"/>
                </a:solidFill>
                <a:latin typeface="Nourd"/>
                <a:ea typeface="Nourd"/>
                <a:cs typeface="Nourd"/>
                <a:sym typeface="Nourd"/>
              </a:rPr>
              <a:t>SmartGate is an IoT-powered security gate system that combines QR code scanning, RFID cards, and automated gate control. Built with ESP32 microcontrollers, it generates secure digital tickets and ensures quick, reliable, and contactless passenger access in public transport.</a:t>
            </a:r>
          </a:p>
        </p:txBody>
      </p:sp>
      <p:sp>
        <p:nvSpPr>
          <p:cNvPr name="Freeform 7" id="7"/>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915232" y="2161489"/>
            <a:ext cx="12457535" cy="1558610"/>
          </a:xfrm>
          <a:prstGeom prst="rect">
            <a:avLst/>
          </a:prstGeom>
        </p:spPr>
        <p:txBody>
          <a:bodyPr anchor="t" rtlCol="false" tIns="0" lIns="0" bIns="0" rIns="0">
            <a:spAutoFit/>
          </a:bodyPr>
          <a:lstStyle/>
          <a:p>
            <a:pPr algn="ctr">
              <a:lnSpc>
                <a:spcPts val="12780"/>
              </a:lnSpc>
            </a:pPr>
            <a:r>
              <a:rPr lang="en-US" b="true" sz="9129">
                <a:solidFill>
                  <a:srgbClr val="0166C2"/>
                </a:solidFill>
                <a:latin typeface="Luktao Bold"/>
                <a:ea typeface="Luktao Bold"/>
                <a:cs typeface="Luktao Bold"/>
                <a:sym typeface="Luktao Bold"/>
              </a:rPr>
              <a:t>REAL-LIFE PROBLEM</a:t>
            </a:r>
          </a:p>
        </p:txBody>
      </p:sp>
      <p:sp>
        <p:nvSpPr>
          <p:cNvPr name="TextBox 6" id="6"/>
          <p:cNvSpPr txBox="true"/>
          <p:nvPr/>
        </p:nvSpPr>
        <p:spPr>
          <a:xfrm rot="0">
            <a:off x="3132080" y="4000401"/>
            <a:ext cx="12359548" cy="3181350"/>
          </a:xfrm>
          <a:prstGeom prst="rect">
            <a:avLst/>
          </a:prstGeom>
        </p:spPr>
        <p:txBody>
          <a:bodyPr anchor="t" rtlCol="false" tIns="0" lIns="0" bIns="0" rIns="0">
            <a:spAutoFit/>
          </a:bodyPr>
          <a:lstStyle/>
          <a:p>
            <a:pPr algn="l">
              <a:lnSpc>
                <a:spcPts val="4200"/>
              </a:lnSpc>
            </a:pPr>
          </a:p>
          <a:p>
            <a:pPr algn="l" marL="647700" indent="-323850" lvl="1">
              <a:lnSpc>
                <a:spcPts val="4200"/>
              </a:lnSpc>
              <a:buFont typeface="Arial"/>
              <a:buChar char="•"/>
            </a:pPr>
            <a:r>
              <a:rPr lang="en-US" sz="3000">
                <a:solidFill>
                  <a:srgbClr val="0166C2"/>
                </a:solidFill>
                <a:latin typeface="Nourd"/>
                <a:ea typeface="Nourd"/>
                <a:cs typeface="Nourd"/>
                <a:sym typeface="Nourd"/>
              </a:rPr>
              <a:t>2024 student protests in Bangladesh disrupted metro operations.</a:t>
            </a:r>
          </a:p>
          <a:p>
            <a:pPr algn="l" marL="647700" indent="-323850" lvl="1">
              <a:lnSpc>
                <a:spcPts val="4200"/>
              </a:lnSpc>
              <a:buFont typeface="Arial"/>
              <a:buChar char="•"/>
            </a:pPr>
            <a:r>
              <a:rPr lang="en-US" sz="3000">
                <a:solidFill>
                  <a:srgbClr val="0166C2"/>
                </a:solidFill>
                <a:latin typeface="Nourd"/>
                <a:ea typeface="Nourd"/>
                <a:cs typeface="Nourd"/>
                <a:sym typeface="Nourd"/>
              </a:rPr>
              <a:t>Manual ticketing caused long queues &amp; mismanagement.</a:t>
            </a:r>
          </a:p>
          <a:p>
            <a:pPr algn="l" marL="647700" indent="-323850" lvl="1">
              <a:lnSpc>
                <a:spcPts val="4200"/>
              </a:lnSpc>
              <a:buFont typeface="Arial"/>
              <a:buChar char="•"/>
            </a:pPr>
            <a:r>
              <a:rPr lang="en-US" sz="3000">
                <a:solidFill>
                  <a:srgbClr val="0166C2"/>
                </a:solidFill>
                <a:latin typeface="Nourd"/>
                <a:ea typeface="Nourd"/>
                <a:cs typeface="Nourd"/>
                <a:sym typeface="Nourd"/>
              </a:rPr>
              <a:t>Lack of resilience during high-stress situations.</a:t>
            </a:r>
          </a:p>
          <a:p>
            <a:pPr algn="l" marL="647700" indent="-323850" lvl="1">
              <a:lnSpc>
                <a:spcPts val="4200"/>
              </a:lnSpc>
              <a:buFont typeface="Arial"/>
              <a:buChar char="•"/>
            </a:pPr>
            <a:r>
              <a:rPr lang="en-US" sz="3000">
                <a:solidFill>
                  <a:srgbClr val="0166C2"/>
                </a:solidFill>
                <a:latin typeface="Nourd"/>
                <a:ea typeface="Nourd"/>
                <a:cs typeface="Nourd"/>
                <a:sym typeface="Nourd"/>
              </a:rPr>
              <a:t>Passengers, especially students, faced delays &amp; unfair access.</a:t>
            </a:r>
          </a:p>
          <a:p>
            <a:pPr algn="l">
              <a:lnSpc>
                <a:spcPts val="4200"/>
              </a:lnSpc>
            </a:pPr>
          </a:p>
        </p:txBody>
      </p:sp>
      <p:sp>
        <p:nvSpPr>
          <p:cNvPr name="Freeform 7" id="7"/>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056276" y="2233522"/>
            <a:ext cx="12175448" cy="1558610"/>
          </a:xfrm>
          <a:prstGeom prst="rect">
            <a:avLst/>
          </a:prstGeom>
        </p:spPr>
        <p:txBody>
          <a:bodyPr anchor="t" rtlCol="false" tIns="0" lIns="0" bIns="0" rIns="0">
            <a:spAutoFit/>
          </a:bodyPr>
          <a:lstStyle/>
          <a:p>
            <a:pPr algn="ctr">
              <a:lnSpc>
                <a:spcPts val="12780"/>
              </a:lnSpc>
            </a:pPr>
            <a:r>
              <a:rPr lang="en-US" b="true" sz="9129">
                <a:solidFill>
                  <a:srgbClr val="0166C2"/>
                </a:solidFill>
                <a:latin typeface="Luktao Bold"/>
                <a:ea typeface="Luktao Bold"/>
                <a:cs typeface="Luktao Bold"/>
                <a:sym typeface="Luktao Bold"/>
              </a:rPr>
              <a:t>PROJECT PURPOSE</a:t>
            </a:r>
          </a:p>
        </p:txBody>
      </p:sp>
      <p:sp>
        <p:nvSpPr>
          <p:cNvPr name="TextBox 6" id="6"/>
          <p:cNvSpPr txBox="true"/>
          <p:nvPr/>
        </p:nvSpPr>
        <p:spPr>
          <a:xfrm rot="0">
            <a:off x="3312162" y="4134942"/>
            <a:ext cx="11919562" cy="2693635"/>
          </a:xfrm>
          <a:prstGeom prst="rect">
            <a:avLst/>
          </a:prstGeom>
        </p:spPr>
        <p:txBody>
          <a:bodyPr anchor="t" rtlCol="false" tIns="0" lIns="0" bIns="0" rIns="0">
            <a:spAutoFit/>
          </a:bodyPr>
          <a:lstStyle/>
          <a:p>
            <a:pPr algn="l" marL="664192" indent="-332096" lvl="1">
              <a:lnSpc>
                <a:spcPts val="4306"/>
              </a:lnSpc>
              <a:buFont typeface="Arial"/>
              <a:buChar char="•"/>
            </a:pPr>
            <a:r>
              <a:rPr lang="en-US" sz="3076">
                <a:solidFill>
                  <a:srgbClr val="0166C2"/>
                </a:solidFill>
                <a:latin typeface="Nourd"/>
                <a:ea typeface="Nourd"/>
                <a:cs typeface="Nourd"/>
                <a:sym typeface="Nourd"/>
              </a:rPr>
              <a:t>Create a smart ticketing solution with ESP32 IoT devices.</a:t>
            </a:r>
          </a:p>
          <a:p>
            <a:pPr algn="l" marL="647700" indent="-323850" lvl="1">
              <a:lnSpc>
                <a:spcPts val="4200"/>
              </a:lnSpc>
              <a:buFont typeface="Arial"/>
              <a:buChar char="•"/>
            </a:pPr>
            <a:r>
              <a:rPr lang="en-US" sz="3000">
                <a:solidFill>
                  <a:srgbClr val="0166C2"/>
                </a:solidFill>
                <a:latin typeface="Nourd"/>
                <a:ea typeface="Nourd"/>
                <a:cs typeface="Nourd"/>
                <a:sym typeface="Nourd"/>
              </a:rPr>
              <a:t>Enable secure, time-limited digital tickets (QR/RFID).</a:t>
            </a:r>
          </a:p>
          <a:p>
            <a:pPr algn="l" marL="664192" indent="-332096" lvl="1">
              <a:lnSpc>
                <a:spcPts val="4306"/>
              </a:lnSpc>
              <a:buFont typeface="Arial"/>
              <a:buChar char="•"/>
            </a:pPr>
            <a:r>
              <a:rPr lang="en-US" sz="3076">
                <a:solidFill>
                  <a:srgbClr val="0166C2"/>
                </a:solidFill>
                <a:latin typeface="Nourd"/>
                <a:ea typeface="Nourd"/>
                <a:cs typeface="Nourd"/>
                <a:sym typeface="Nourd"/>
              </a:rPr>
              <a:t>Ensure faster passenger flow &amp; fraud prevention.</a:t>
            </a:r>
          </a:p>
          <a:p>
            <a:pPr algn="l" marL="664192" indent="-332096" lvl="1">
              <a:lnSpc>
                <a:spcPts val="4306"/>
              </a:lnSpc>
              <a:buFont typeface="Arial"/>
              <a:buChar char="•"/>
            </a:pPr>
            <a:r>
              <a:rPr lang="en-US" sz="3076">
                <a:solidFill>
                  <a:srgbClr val="0166C2"/>
                </a:solidFill>
                <a:latin typeface="Nourd"/>
                <a:ea typeface="Nourd"/>
                <a:cs typeface="Nourd"/>
                <a:sym typeface="Nourd"/>
              </a:rPr>
              <a:t>Reduce dependence on manual operators.</a:t>
            </a:r>
          </a:p>
          <a:p>
            <a:pPr algn="l">
              <a:lnSpc>
                <a:spcPts val="4306"/>
              </a:lnSpc>
            </a:pPr>
          </a:p>
        </p:txBody>
      </p:sp>
      <p:sp>
        <p:nvSpPr>
          <p:cNvPr name="Freeform 7" id="7"/>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113493" y="1941683"/>
            <a:ext cx="9987683" cy="1558610"/>
          </a:xfrm>
          <a:prstGeom prst="rect">
            <a:avLst/>
          </a:prstGeom>
        </p:spPr>
        <p:txBody>
          <a:bodyPr anchor="t" rtlCol="false" tIns="0" lIns="0" bIns="0" rIns="0">
            <a:spAutoFit/>
          </a:bodyPr>
          <a:lstStyle/>
          <a:p>
            <a:pPr algn="ctr">
              <a:lnSpc>
                <a:spcPts val="12780"/>
              </a:lnSpc>
            </a:pPr>
            <a:r>
              <a:rPr lang="en-US" b="true" sz="9129">
                <a:solidFill>
                  <a:srgbClr val="0166C2"/>
                </a:solidFill>
                <a:latin typeface="Luktao Bold"/>
                <a:ea typeface="Luktao Bold"/>
                <a:cs typeface="Luktao Bold"/>
                <a:sym typeface="Luktao Bold"/>
              </a:rPr>
              <a:t>CORE FEATURES</a:t>
            </a:r>
          </a:p>
        </p:txBody>
      </p:sp>
      <p:sp>
        <p:nvSpPr>
          <p:cNvPr name="TextBox 6" id="6"/>
          <p:cNvSpPr txBox="true"/>
          <p:nvPr/>
        </p:nvSpPr>
        <p:spPr>
          <a:xfrm rot="0">
            <a:off x="2830240" y="3798590"/>
            <a:ext cx="12627521" cy="3073400"/>
          </a:xfrm>
          <a:prstGeom prst="rect">
            <a:avLst/>
          </a:prstGeom>
        </p:spPr>
        <p:txBody>
          <a:bodyPr anchor="t" rtlCol="false" tIns="0" lIns="0" bIns="0" rIns="0">
            <a:spAutoFit/>
          </a:bodyPr>
          <a:lstStyle/>
          <a:p>
            <a:pPr algn="l">
              <a:lnSpc>
                <a:spcPts val="4900"/>
              </a:lnSpc>
            </a:pPr>
            <a:r>
              <a:rPr lang="en-US" sz="3500">
                <a:solidFill>
                  <a:srgbClr val="0166C2"/>
                </a:solidFill>
                <a:latin typeface="Nourd"/>
                <a:ea typeface="Nourd"/>
                <a:cs typeface="Nourd"/>
                <a:sym typeface="Nourd"/>
              </a:rPr>
              <a:t>🔐 Secure One-Time Tickets (QR/RFID, 10-min validity).</a:t>
            </a:r>
          </a:p>
          <a:p>
            <a:pPr algn="l">
              <a:lnSpc>
                <a:spcPts val="4900"/>
              </a:lnSpc>
            </a:pPr>
            <a:r>
              <a:rPr lang="en-US" sz="3500">
                <a:solidFill>
                  <a:srgbClr val="0166C2"/>
                </a:solidFill>
                <a:latin typeface="Nourd"/>
                <a:ea typeface="Nourd"/>
                <a:cs typeface="Nourd"/>
                <a:sym typeface="Nourd"/>
              </a:rPr>
              <a:t>🌐 Local Admin Panel (Web interface, no internet needed).</a:t>
            </a:r>
          </a:p>
          <a:p>
            <a:pPr algn="l">
              <a:lnSpc>
                <a:spcPts val="4900"/>
              </a:lnSpc>
            </a:pPr>
            <a:r>
              <a:rPr lang="en-US" sz="3500">
                <a:solidFill>
                  <a:srgbClr val="0166C2"/>
                </a:solidFill>
                <a:latin typeface="Nourd"/>
                <a:ea typeface="Nourd"/>
                <a:cs typeface="Nourd"/>
                <a:sym typeface="Nourd"/>
              </a:rPr>
              <a:t>🚪 Automated Gate Control (Servo + real-time validation).</a:t>
            </a:r>
          </a:p>
          <a:p>
            <a:pPr algn="l">
              <a:lnSpc>
                <a:spcPts val="4900"/>
              </a:lnSpc>
            </a:pPr>
            <a:r>
              <a:rPr lang="en-US" sz="3500">
                <a:solidFill>
                  <a:srgbClr val="0166C2"/>
                </a:solidFill>
                <a:latin typeface="Nourd"/>
                <a:ea typeface="Nourd"/>
                <a:cs typeface="Nourd"/>
                <a:sym typeface="Nourd"/>
              </a:rPr>
              <a:t>🧹 Smart Ticket Cleanup (auto-remove expired tickets).</a:t>
            </a:r>
          </a:p>
          <a:p>
            <a:pPr algn="l">
              <a:lnSpc>
                <a:spcPts val="4900"/>
              </a:lnSpc>
            </a:pPr>
          </a:p>
        </p:txBody>
      </p:sp>
      <p:sp>
        <p:nvSpPr>
          <p:cNvPr name="Freeform 7" id="7"/>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61728" y="6154262"/>
            <a:ext cx="3067843" cy="675640"/>
          </a:xfrm>
          <a:prstGeom prst="rect">
            <a:avLst/>
          </a:prstGeom>
        </p:spPr>
        <p:txBody>
          <a:bodyPr anchor="t" rtlCol="false" tIns="0" lIns="0" bIns="0" rIns="0">
            <a:spAutoFit/>
          </a:bodyPr>
          <a:lstStyle/>
          <a:p>
            <a:pPr algn="ctr">
              <a:lnSpc>
                <a:spcPts val="2599"/>
              </a:lnSpc>
            </a:pPr>
            <a:r>
              <a:rPr lang="en-US" sz="2599" b="true">
                <a:solidFill>
                  <a:srgbClr val="231F20"/>
                </a:solidFill>
                <a:latin typeface="Poppins Bold"/>
                <a:ea typeface="Poppins Bold"/>
                <a:cs typeface="Poppins Bold"/>
                <a:sym typeface="Poppins Bold"/>
              </a:rPr>
              <a:t>Server Integration</a:t>
            </a:r>
          </a:p>
        </p:txBody>
      </p:sp>
      <p:sp>
        <p:nvSpPr>
          <p:cNvPr name="TextBox 3" id="3"/>
          <p:cNvSpPr txBox="true"/>
          <p:nvPr/>
        </p:nvSpPr>
        <p:spPr>
          <a:xfrm rot="0">
            <a:off x="5314434" y="6154262"/>
            <a:ext cx="3067843" cy="675640"/>
          </a:xfrm>
          <a:prstGeom prst="rect">
            <a:avLst/>
          </a:prstGeom>
        </p:spPr>
        <p:txBody>
          <a:bodyPr anchor="t" rtlCol="false" tIns="0" lIns="0" bIns="0" rIns="0">
            <a:spAutoFit/>
          </a:bodyPr>
          <a:lstStyle/>
          <a:p>
            <a:pPr algn="ctr">
              <a:lnSpc>
                <a:spcPts val="2599"/>
              </a:lnSpc>
            </a:pPr>
            <a:r>
              <a:rPr lang="en-US" sz="2599" b="true">
                <a:solidFill>
                  <a:srgbClr val="231F20"/>
                </a:solidFill>
                <a:latin typeface="Poppins Bold"/>
                <a:ea typeface="Poppins Bold"/>
                <a:cs typeface="Poppins Bold"/>
                <a:sym typeface="Poppins Bold"/>
              </a:rPr>
              <a:t>Gate Development</a:t>
            </a:r>
          </a:p>
        </p:txBody>
      </p:sp>
      <p:sp>
        <p:nvSpPr>
          <p:cNvPr name="TextBox 4" id="4"/>
          <p:cNvSpPr txBox="true"/>
          <p:nvPr/>
        </p:nvSpPr>
        <p:spPr>
          <a:xfrm rot="0">
            <a:off x="12421671" y="6154262"/>
            <a:ext cx="3067843" cy="351790"/>
          </a:xfrm>
          <a:prstGeom prst="rect">
            <a:avLst/>
          </a:prstGeom>
        </p:spPr>
        <p:txBody>
          <a:bodyPr anchor="t" rtlCol="false" tIns="0" lIns="0" bIns="0" rIns="0">
            <a:spAutoFit/>
          </a:bodyPr>
          <a:lstStyle/>
          <a:p>
            <a:pPr algn="ctr">
              <a:lnSpc>
                <a:spcPts val="2599"/>
              </a:lnSpc>
            </a:pPr>
            <a:r>
              <a:rPr lang="en-US" sz="2599" b="true">
                <a:solidFill>
                  <a:srgbClr val="231F20"/>
                </a:solidFill>
                <a:latin typeface="Poppins Bold"/>
                <a:ea typeface="Poppins Bold"/>
                <a:cs typeface="Poppins Bold"/>
                <a:sym typeface="Poppins Bold"/>
              </a:rPr>
              <a:t>Final Integration</a:t>
            </a:r>
          </a:p>
        </p:txBody>
      </p:sp>
      <p:sp>
        <p:nvSpPr>
          <p:cNvPr name="Freeform 5" id="5"/>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571097" y="595712"/>
            <a:ext cx="13145807" cy="1558610"/>
          </a:xfrm>
          <a:prstGeom prst="rect">
            <a:avLst/>
          </a:prstGeom>
        </p:spPr>
        <p:txBody>
          <a:bodyPr anchor="t" rtlCol="false" tIns="0" lIns="0" bIns="0" rIns="0">
            <a:spAutoFit/>
          </a:bodyPr>
          <a:lstStyle/>
          <a:p>
            <a:pPr algn="ctr">
              <a:lnSpc>
                <a:spcPts val="12780"/>
              </a:lnSpc>
            </a:pPr>
            <a:r>
              <a:rPr lang="en-US" b="true" sz="9129">
                <a:solidFill>
                  <a:srgbClr val="0166C2"/>
                </a:solidFill>
                <a:latin typeface="Luktao Bold"/>
                <a:ea typeface="Luktao Bold"/>
                <a:cs typeface="Luktao Bold"/>
                <a:sym typeface="Luktao Bold"/>
              </a:rPr>
              <a:t>DEVELOPMENT STEPS</a:t>
            </a:r>
          </a:p>
        </p:txBody>
      </p:sp>
      <p:sp>
        <p:nvSpPr>
          <p:cNvPr name="Freeform 9" id="9"/>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7819965" y="1928812"/>
            <a:ext cx="2648069" cy="596900"/>
          </a:xfrm>
          <a:prstGeom prst="rect">
            <a:avLst/>
          </a:prstGeom>
        </p:spPr>
        <p:txBody>
          <a:bodyPr anchor="t" rtlCol="false" tIns="0" lIns="0" bIns="0" rIns="0">
            <a:spAutoFit/>
          </a:bodyPr>
          <a:lstStyle/>
          <a:p>
            <a:pPr algn="l" marL="0" indent="0" lvl="1">
              <a:lnSpc>
                <a:spcPts val="4900"/>
              </a:lnSpc>
              <a:spcBef>
                <a:spcPct val="0"/>
              </a:spcBef>
            </a:pPr>
            <a:r>
              <a:rPr lang="en-US" sz="3500" strike="noStrike" u="none">
                <a:solidFill>
                  <a:srgbClr val="737373"/>
                </a:solidFill>
                <a:latin typeface="Nourd"/>
                <a:ea typeface="Nourd"/>
                <a:cs typeface="Nourd"/>
                <a:sym typeface="Nourd"/>
              </a:rPr>
              <a:t>(Conceptual)</a:t>
            </a:r>
          </a:p>
        </p:txBody>
      </p:sp>
      <p:grpSp>
        <p:nvGrpSpPr>
          <p:cNvPr name="Group 13" id="13"/>
          <p:cNvGrpSpPr/>
          <p:nvPr/>
        </p:nvGrpSpPr>
        <p:grpSpPr>
          <a:xfrm rot="0">
            <a:off x="28106" y="3103999"/>
            <a:ext cx="18231788" cy="2718794"/>
            <a:chOff x="0" y="0"/>
            <a:chExt cx="24309050" cy="3625058"/>
          </a:xfrm>
        </p:grpSpPr>
        <p:sp>
          <p:nvSpPr>
            <p:cNvPr name="Freeform 14" id="14"/>
            <p:cNvSpPr/>
            <p:nvPr/>
          </p:nvSpPr>
          <p:spPr>
            <a:xfrm flipH="false" flipV="false" rot="5400000">
              <a:off x="2571404" y="100462"/>
              <a:ext cx="953193" cy="6096000"/>
            </a:xfrm>
            <a:custGeom>
              <a:avLst/>
              <a:gdLst/>
              <a:ahLst/>
              <a:cxnLst/>
              <a:rect r="r" b="b" t="t" l="l"/>
              <a:pathLst>
                <a:path h="6096000" w="953193">
                  <a:moveTo>
                    <a:pt x="0" y="0"/>
                  </a:moveTo>
                  <a:lnTo>
                    <a:pt x="953192" y="0"/>
                  </a:lnTo>
                  <a:lnTo>
                    <a:pt x="953192" y="6096000"/>
                  </a:lnTo>
                  <a:lnTo>
                    <a:pt x="0" y="6096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5400000">
              <a:off x="8642004" y="100462"/>
              <a:ext cx="953193" cy="6096000"/>
            </a:xfrm>
            <a:custGeom>
              <a:avLst/>
              <a:gdLst/>
              <a:ahLst/>
              <a:cxnLst/>
              <a:rect r="r" b="b" t="t" l="l"/>
              <a:pathLst>
                <a:path h="6096000" w="953193">
                  <a:moveTo>
                    <a:pt x="0" y="0"/>
                  </a:moveTo>
                  <a:lnTo>
                    <a:pt x="953192" y="0"/>
                  </a:lnTo>
                  <a:lnTo>
                    <a:pt x="953192" y="6096000"/>
                  </a:lnTo>
                  <a:lnTo>
                    <a:pt x="0" y="6096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5400000">
              <a:off x="14715929" y="100384"/>
              <a:ext cx="953193" cy="6096000"/>
            </a:xfrm>
            <a:custGeom>
              <a:avLst/>
              <a:gdLst/>
              <a:ahLst/>
              <a:cxnLst/>
              <a:rect r="r" b="b" t="t" l="l"/>
              <a:pathLst>
                <a:path h="6096000" w="953193">
                  <a:moveTo>
                    <a:pt x="0" y="0"/>
                  </a:moveTo>
                  <a:lnTo>
                    <a:pt x="953193" y="0"/>
                  </a:lnTo>
                  <a:lnTo>
                    <a:pt x="953193" y="6096000"/>
                  </a:lnTo>
                  <a:lnTo>
                    <a:pt x="0" y="6096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5400000">
              <a:off x="20784454" y="100384"/>
              <a:ext cx="953193" cy="6096000"/>
            </a:xfrm>
            <a:custGeom>
              <a:avLst/>
              <a:gdLst/>
              <a:ahLst/>
              <a:cxnLst/>
              <a:rect r="r" b="b" t="t" l="l"/>
              <a:pathLst>
                <a:path h="6096000" w="953193">
                  <a:moveTo>
                    <a:pt x="0" y="0"/>
                  </a:moveTo>
                  <a:lnTo>
                    <a:pt x="953193" y="0"/>
                  </a:lnTo>
                  <a:lnTo>
                    <a:pt x="953193" y="6096000"/>
                  </a:lnTo>
                  <a:lnTo>
                    <a:pt x="0" y="6096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8" id="18"/>
            <p:cNvGrpSpPr/>
            <p:nvPr/>
          </p:nvGrpSpPr>
          <p:grpSpPr>
            <a:xfrm rot="0">
              <a:off x="3586606" y="0"/>
              <a:ext cx="1875839" cy="1875839"/>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3803442" y="216836"/>
              <a:ext cx="1442166" cy="1442166"/>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BF6"/>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2730606" y="102692"/>
              <a:ext cx="1875839" cy="1875839"/>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987E6"/>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2947442" y="319528"/>
              <a:ext cx="1442166" cy="1442166"/>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BF6"/>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17298845" y="54954"/>
              <a:ext cx="1875839" cy="1875839"/>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7515681" y="271790"/>
              <a:ext cx="1442166" cy="1442166"/>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BF6"/>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AutoShape 36" id="36"/>
            <p:cNvSpPr/>
            <p:nvPr/>
          </p:nvSpPr>
          <p:spPr>
            <a:xfrm flipH="true">
              <a:off x="4519389" y="1875839"/>
              <a:ext cx="5136" cy="940270"/>
            </a:xfrm>
            <a:prstGeom prst="line">
              <a:avLst/>
            </a:prstGeom>
            <a:ln cap="flat" w="50800">
              <a:solidFill>
                <a:srgbClr val="A6A6A6"/>
              </a:solidFill>
              <a:prstDash val="solid"/>
              <a:headEnd type="none" len="sm" w="sm"/>
              <a:tailEnd type="none" len="sm" w="sm"/>
            </a:ln>
          </p:spPr>
        </p:sp>
        <p:sp>
          <p:nvSpPr>
            <p:cNvPr name="AutoShape 37" id="37"/>
            <p:cNvSpPr/>
            <p:nvPr/>
          </p:nvSpPr>
          <p:spPr>
            <a:xfrm>
              <a:off x="13668525" y="1978531"/>
              <a:ext cx="0" cy="940266"/>
            </a:xfrm>
            <a:prstGeom prst="line">
              <a:avLst/>
            </a:prstGeom>
            <a:ln cap="flat" w="50800">
              <a:solidFill>
                <a:srgbClr val="A6A6A6"/>
              </a:solidFill>
              <a:prstDash val="solid"/>
              <a:headEnd type="none" len="sm" w="sm"/>
              <a:tailEnd type="none" len="sm" w="sm"/>
            </a:ln>
          </p:spPr>
        </p:sp>
        <p:sp>
          <p:nvSpPr>
            <p:cNvPr name="AutoShape 38" id="38"/>
            <p:cNvSpPr/>
            <p:nvPr/>
          </p:nvSpPr>
          <p:spPr>
            <a:xfrm>
              <a:off x="18236764" y="1930793"/>
              <a:ext cx="3761" cy="1217591"/>
            </a:xfrm>
            <a:prstGeom prst="line">
              <a:avLst/>
            </a:prstGeom>
            <a:ln cap="flat" w="50800">
              <a:solidFill>
                <a:srgbClr val="A6A6A6"/>
              </a:solidFill>
              <a:prstDash val="solid"/>
              <a:headEnd type="none" len="sm" w="sm"/>
              <a:tailEnd type="none" len="sm" w="sm"/>
            </a:ln>
          </p:spPr>
        </p:sp>
        <p:grpSp>
          <p:nvGrpSpPr>
            <p:cNvPr name="Group 39" id="39"/>
            <p:cNvGrpSpPr/>
            <p:nvPr/>
          </p:nvGrpSpPr>
          <p:grpSpPr>
            <a:xfrm rot="0">
              <a:off x="4240550" y="2816105"/>
              <a:ext cx="554650" cy="554650"/>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66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3391200" y="2918796"/>
              <a:ext cx="554650" cy="554650"/>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7959050" y="2871058"/>
              <a:ext cx="554650" cy="554650"/>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48" id="48"/>
            <p:cNvGrpSpPr/>
            <p:nvPr/>
          </p:nvGrpSpPr>
          <p:grpSpPr>
            <a:xfrm rot="0">
              <a:off x="8158606" y="0"/>
              <a:ext cx="1875839" cy="1875839"/>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66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51" id="51"/>
            <p:cNvGrpSpPr/>
            <p:nvPr/>
          </p:nvGrpSpPr>
          <p:grpSpPr>
            <a:xfrm rot="0">
              <a:off x="8375442" y="216836"/>
              <a:ext cx="1442166" cy="1442166"/>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BF6"/>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AutoShape 54" id="54"/>
            <p:cNvSpPr/>
            <p:nvPr/>
          </p:nvSpPr>
          <p:spPr>
            <a:xfrm flipH="true">
              <a:off x="9096525" y="1875839"/>
              <a:ext cx="0" cy="1217591"/>
            </a:xfrm>
            <a:prstGeom prst="line">
              <a:avLst/>
            </a:prstGeom>
            <a:ln cap="flat" w="50800">
              <a:solidFill>
                <a:srgbClr val="A6A6A6"/>
              </a:solidFill>
              <a:prstDash val="solid"/>
              <a:headEnd type="none" len="sm" w="sm"/>
              <a:tailEnd type="none" len="sm" w="sm"/>
            </a:ln>
          </p:spPr>
        </p:sp>
        <p:grpSp>
          <p:nvGrpSpPr>
            <p:cNvPr name="Group 55" id="55"/>
            <p:cNvGrpSpPr/>
            <p:nvPr/>
          </p:nvGrpSpPr>
          <p:grpSpPr>
            <a:xfrm rot="0">
              <a:off x="8819200" y="2816105"/>
              <a:ext cx="554650" cy="554650"/>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66FF"/>
              </a:solidFill>
            </p:spPr>
          </p:sp>
          <p:sp>
            <p:nvSpPr>
              <p:cNvPr name="TextBox 57" id="5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sp>
        <p:nvSpPr>
          <p:cNvPr name="TextBox 58" id="58"/>
          <p:cNvSpPr txBox="true"/>
          <p:nvPr/>
        </p:nvSpPr>
        <p:spPr>
          <a:xfrm rot="0">
            <a:off x="8868052" y="6154262"/>
            <a:ext cx="3067843" cy="999490"/>
          </a:xfrm>
          <a:prstGeom prst="rect">
            <a:avLst/>
          </a:prstGeom>
        </p:spPr>
        <p:txBody>
          <a:bodyPr anchor="t" rtlCol="false" tIns="0" lIns="0" bIns="0" rIns="0">
            <a:spAutoFit/>
          </a:bodyPr>
          <a:lstStyle/>
          <a:p>
            <a:pPr algn="ctr">
              <a:lnSpc>
                <a:spcPts val="2599"/>
              </a:lnSpc>
            </a:pPr>
            <a:r>
              <a:rPr lang="en-US" sz="2599" b="true">
                <a:solidFill>
                  <a:srgbClr val="231F20"/>
                </a:solidFill>
                <a:latin typeface="Poppins Bold"/>
                <a:ea typeface="Poppins Bold"/>
                <a:cs typeface="Poppins Bold"/>
                <a:sym typeface="Poppins Bold"/>
              </a:rPr>
              <a:t>Ticket Authentication Integration</a:t>
            </a:r>
          </a:p>
        </p:txBody>
      </p:sp>
      <p:sp>
        <p:nvSpPr>
          <p:cNvPr name="TextBox 59" id="59"/>
          <p:cNvSpPr txBox="true"/>
          <p:nvPr/>
        </p:nvSpPr>
        <p:spPr>
          <a:xfrm rot="0">
            <a:off x="3286125" y="3395821"/>
            <a:ext cx="497384" cy="800102"/>
          </a:xfrm>
          <a:prstGeom prst="rect">
            <a:avLst/>
          </a:prstGeom>
        </p:spPr>
        <p:txBody>
          <a:bodyPr anchor="t" rtlCol="false" tIns="0" lIns="0" bIns="0" rIns="0">
            <a:spAutoFit/>
          </a:bodyPr>
          <a:lstStyle/>
          <a:p>
            <a:pPr algn="l">
              <a:lnSpc>
                <a:spcPts val="6299"/>
              </a:lnSpc>
              <a:spcBef>
                <a:spcPct val="0"/>
              </a:spcBef>
            </a:pPr>
            <a:r>
              <a:rPr lang="en-US" b="true" sz="4499">
                <a:solidFill>
                  <a:srgbClr val="000000"/>
                </a:solidFill>
                <a:latin typeface="Poppins Bold"/>
                <a:ea typeface="Poppins Bold"/>
                <a:cs typeface="Poppins Bold"/>
                <a:sym typeface="Poppins Bold"/>
              </a:rPr>
              <a:t>1</a:t>
            </a:r>
          </a:p>
        </p:txBody>
      </p:sp>
      <p:sp>
        <p:nvSpPr>
          <p:cNvPr name="TextBox 60" id="60"/>
          <p:cNvSpPr txBox="true"/>
          <p:nvPr/>
        </p:nvSpPr>
        <p:spPr>
          <a:xfrm rot="0">
            <a:off x="6672079" y="3395821"/>
            <a:ext cx="497384" cy="800102"/>
          </a:xfrm>
          <a:prstGeom prst="rect">
            <a:avLst/>
          </a:prstGeom>
        </p:spPr>
        <p:txBody>
          <a:bodyPr anchor="t" rtlCol="false" tIns="0" lIns="0" bIns="0" rIns="0">
            <a:spAutoFit/>
          </a:bodyPr>
          <a:lstStyle/>
          <a:p>
            <a:pPr algn="l">
              <a:lnSpc>
                <a:spcPts val="6299"/>
              </a:lnSpc>
              <a:spcBef>
                <a:spcPct val="0"/>
              </a:spcBef>
            </a:pPr>
            <a:r>
              <a:rPr lang="en-US" b="true" sz="4499">
                <a:solidFill>
                  <a:srgbClr val="000000"/>
                </a:solidFill>
                <a:latin typeface="Poppins Bold"/>
                <a:ea typeface="Poppins Bold"/>
                <a:cs typeface="Poppins Bold"/>
                <a:sym typeface="Poppins Bold"/>
              </a:rPr>
              <a:t>2</a:t>
            </a:r>
          </a:p>
        </p:txBody>
      </p:sp>
      <p:sp>
        <p:nvSpPr>
          <p:cNvPr name="TextBox 61" id="61"/>
          <p:cNvSpPr txBox="true"/>
          <p:nvPr/>
        </p:nvSpPr>
        <p:spPr>
          <a:xfrm rot="0">
            <a:off x="10099647" y="3405346"/>
            <a:ext cx="497384" cy="800102"/>
          </a:xfrm>
          <a:prstGeom prst="rect">
            <a:avLst/>
          </a:prstGeom>
        </p:spPr>
        <p:txBody>
          <a:bodyPr anchor="t" rtlCol="false" tIns="0" lIns="0" bIns="0" rIns="0">
            <a:spAutoFit/>
          </a:bodyPr>
          <a:lstStyle/>
          <a:p>
            <a:pPr algn="l">
              <a:lnSpc>
                <a:spcPts val="6299"/>
              </a:lnSpc>
              <a:spcBef>
                <a:spcPct val="0"/>
              </a:spcBef>
            </a:pPr>
            <a:r>
              <a:rPr lang="en-US" b="true" sz="4499">
                <a:solidFill>
                  <a:srgbClr val="000000"/>
                </a:solidFill>
                <a:latin typeface="Poppins Bold"/>
                <a:ea typeface="Poppins Bold"/>
                <a:cs typeface="Poppins Bold"/>
                <a:sym typeface="Poppins Bold"/>
              </a:rPr>
              <a:t>3</a:t>
            </a:r>
          </a:p>
        </p:txBody>
      </p:sp>
      <p:sp>
        <p:nvSpPr>
          <p:cNvPr name="TextBox 62" id="62"/>
          <p:cNvSpPr txBox="true"/>
          <p:nvPr/>
        </p:nvSpPr>
        <p:spPr>
          <a:xfrm rot="0">
            <a:off x="13530731" y="3395821"/>
            <a:ext cx="497384" cy="800102"/>
          </a:xfrm>
          <a:prstGeom prst="rect">
            <a:avLst/>
          </a:prstGeom>
        </p:spPr>
        <p:txBody>
          <a:bodyPr anchor="t" rtlCol="false" tIns="0" lIns="0" bIns="0" rIns="0">
            <a:spAutoFit/>
          </a:bodyPr>
          <a:lstStyle/>
          <a:p>
            <a:pPr algn="l">
              <a:lnSpc>
                <a:spcPts val="6299"/>
              </a:lnSpc>
              <a:spcBef>
                <a:spcPct val="0"/>
              </a:spcBef>
            </a:pPr>
            <a:r>
              <a:rPr lang="en-US" b="true" sz="4499">
                <a:solidFill>
                  <a:srgbClr val="000000"/>
                </a:solidFill>
                <a:latin typeface="Poppins Bold"/>
                <a:ea typeface="Poppins Bold"/>
                <a:cs typeface="Poppins Bold"/>
                <a:sym typeface="Poppins Bold"/>
              </a:rPr>
              <a:t>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378996" y="4589011"/>
            <a:ext cx="9530008" cy="31813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166C2"/>
                </a:solidFill>
                <a:latin typeface="Nourd"/>
                <a:ea typeface="Nourd"/>
                <a:cs typeface="Nourd"/>
                <a:sym typeface="Nourd"/>
              </a:rPr>
              <a:t>Set up the ESP32 server in AP mode.</a:t>
            </a:r>
          </a:p>
          <a:p>
            <a:pPr algn="l" marL="647700" indent="-323850" lvl="1">
              <a:lnSpc>
                <a:spcPts val="4200"/>
              </a:lnSpc>
              <a:buFont typeface="Arial"/>
              <a:buChar char="•"/>
            </a:pPr>
            <a:r>
              <a:rPr lang="en-US" sz="3000">
                <a:solidFill>
                  <a:srgbClr val="0166C2"/>
                </a:solidFill>
                <a:latin typeface="Nourd"/>
                <a:ea typeface="Nourd"/>
                <a:cs typeface="Nourd"/>
                <a:sym typeface="Nourd"/>
              </a:rPr>
              <a:t>Create a webpage interface with buttons to generate tickets.</a:t>
            </a:r>
          </a:p>
          <a:p>
            <a:pPr algn="l" marL="647700" indent="-323850" lvl="1">
              <a:lnSpc>
                <a:spcPts val="4200"/>
              </a:lnSpc>
              <a:buFont typeface="Arial"/>
              <a:buChar char="•"/>
            </a:pPr>
            <a:r>
              <a:rPr lang="en-US" sz="3000">
                <a:solidFill>
                  <a:srgbClr val="0166C2"/>
                </a:solidFill>
                <a:latin typeface="Nourd"/>
                <a:ea typeface="Nourd"/>
                <a:cs typeface="Nourd"/>
                <a:sym typeface="Nourd"/>
              </a:rPr>
              <a:t>Add logic to produce secure, time-bound tickets </a:t>
            </a:r>
          </a:p>
          <a:p>
            <a:pPr algn="l" marL="647700" indent="-323850" lvl="1">
              <a:lnSpc>
                <a:spcPts val="4200"/>
              </a:lnSpc>
              <a:buFont typeface="Arial"/>
              <a:buChar char="•"/>
            </a:pPr>
            <a:r>
              <a:rPr lang="en-US" sz="3000">
                <a:solidFill>
                  <a:srgbClr val="0166C2"/>
                </a:solidFill>
                <a:latin typeface="Nourd"/>
                <a:ea typeface="Nourd"/>
                <a:cs typeface="Nourd"/>
                <a:sym typeface="Nourd"/>
              </a:rPr>
              <a:t>Establish the server as the central ticket database.</a:t>
            </a:r>
          </a:p>
          <a:p>
            <a:pPr algn="l">
              <a:lnSpc>
                <a:spcPts val="4200"/>
              </a:lnSpc>
            </a:pPr>
          </a:p>
        </p:txBody>
      </p:sp>
      <p:sp>
        <p:nvSpPr>
          <p:cNvPr name="TextBox 6" id="6"/>
          <p:cNvSpPr txBox="true"/>
          <p:nvPr/>
        </p:nvSpPr>
        <p:spPr>
          <a:xfrm rot="0">
            <a:off x="4150159" y="1824037"/>
            <a:ext cx="9987683" cy="1558610"/>
          </a:xfrm>
          <a:prstGeom prst="rect">
            <a:avLst/>
          </a:prstGeom>
        </p:spPr>
        <p:txBody>
          <a:bodyPr anchor="t" rtlCol="false" tIns="0" lIns="0" bIns="0" rIns="0">
            <a:spAutoFit/>
          </a:bodyPr>
          <a:lstStyle/>
          <a:p>
            <a:pPr algn="ctr">
              <a:lnSpc>
                <a:spcPts val="12780"/>
              </a:lnSpc>
            </a:pPr>
            <a:r>
              <a:rPr lang="en-US" b="true" sz="9129">
                <a:solidFill>
                  <a:srgbClr val="0166C2"/>
                </a:solidFill>
                <a:latin typeface="Luktao Bold"/>
                <a:ea typeface="Luktao Bold"/>
                <a:cs typeface="Luktao Bold"/>
                <a:sym typeface="Luktao Bold"/>
              </a:rPr>
              <a:t>UPDATE – 1</a:t>
            </a:r>
          </a:p>
        </p:txBody>
      </p:sp>
      <p:sp>
        <p:nvSpPr>
          <p:cNvPr name="Freeform 7" id="7"/>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4341992" y="3467527"/>
            <a:ext cx="10121747" cy="854075"/>
          </a:xfrm>
          <a:prstGeom prst="rect">
            <a:avLst/>
          </a:prstGeom>
        </p:spPr>
        <p:txBody>
          <a:bodyPr anchor="t" rtlCol="false" tIns="0" lIns="0" bIns="0" rIns="0">
            <a:spAutoFit/>
          </a:bodyPr>
          <a:lstStyle/>
          <a:p>
            <a:pPr algn="l">
              <a:lnSpc>
                <a:spcPts val="7000"/>
              </a:lnSpc>
            </a:pPr>
            <a:r>
              <a:rPr lang="en-US" b="true" sz="5000">
                <a:solidFill>
                  <a:srgbClr val="0166C2"/>
                </a:solidFill>
                <a:latin typeface="Luktao Bold"/>
                <a:ea typeface="Luktao Bold"/>
                <a:cs typeface="Luktao Bold"/>
                <a:sym typeface="Luktao Bold"/>
              </a:rPr>
              <a:t>SERVER INTEGRATION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402865" y="-2042957"/>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341992" y="4445427"/>
            <a:ext cx="9530008" cy="42481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166C2"/>
                </a:solidFill>
                <a:latin typeface="Nourd"/>
                <a:ea typeface="Nourd"/>
                <a:cs typeface="Nourd"/>
                <a:sym typeface="Nourd"/>
              </a:rPr>
              <a:t>Connect a servo motor to act as the gate barrier.</a:t>
            </a:r>
          </a:p>
          <a:p>
            <a:pPr algn="l" marL="647700" indent="-323850" lvl="1">
              <a:lnSpc>
                <a:spcPts val="4200"/>
              </a:lnSpc>
              <a:buFont typeface="Arial"/>
              <a:buChar char="•"/>
            </a:pPr>
            <a:r>
              <a:rPr lang="en-US" sz="3000">
                <a:solidFill>
                  <a:srgbClr val="0166C2"/>
                </a:solidFill>
                <a:latin typeface="Nourd"/>
                <a:ea typeface="Nourd"/>
                <a:cs typeface="Nourd"/>
                <a:sym typeface="Nourd"/>
              </a:rPr>
              <a:t>Install two IR sensors to detect approaching passengers.</a:t>
            </a:r>
          </a:p>
          <a:p>
            <a:pPr algn="l" marL="647700" indent="-323850" lvl="1">
              <a:lnSpc>
                <a:spcPts val="4200"/>
              </a:lnSpc>
              <a:buFont typeface="Arial"/>
              <a:buChar char="•"/>
            </a:pPr>
            <a:r>
              <a:rPr lang="en-US" sz="3000">
                <a:solidFill>
                  <a:srgbClr val="0166C2"/>
                </a:solidFill>
                <a:latin typeface="Nourd"/>
                <a:ea typeface="Nourd"/>
                <a:cs typeface="Nourd"/>
                <a:sym typeface="Nourd"/>
              </a:rPr>
              <a:t>Programm the ESP32-S3 to control gate opening/closing.</a:t>
            </a:r>
          </a:p>
          <a:p>
            <a:pPr algn="l" marL="647700" indent="-323850" lvl="1">
              <a:lnSpc>
                <a:spcPts val="4200"/>
              </a:lnSpc>
              <a:buFont typeface="Arial"/>
              <a:buChar char="•"/>
            </a:pPr>
            <a:r>
              <a:rPr lang="en-US" sz="3000">
                <a:solidFill>
                  <a:srgbClr val="0166C2"/>
                </a:solidFill>
                <a:latin typeface="Nourd"/>
                <a:ea typeface="Nourd"/>
                <a:cs typeface="Nourd"/>
                <a:sym typeface="Nourd"/>
              </a:rPr>
              <a:t>Gate logic linked with server: only valid tickets trigger servo movement.</a:t>
            </a:r>
          </a:p>
          <a:p>
            <a:pPr algn="l">
              <a:lnSpc>
                <a:spcPts val="4200"/>
              </a:lnSpc>
            </a:pPr>
          </a:p>
        </p:txBody>
      </p:sp>
      <p:sp>
        <p:nvSpPr>
          <p:cNvPr name="TextBox 6" id="6"/>
          <p:cNvSpPr txBox="true"/>
          <p:nvPr/>
        </p:nvSpPr>
        <p:spPr>
          <a:xfrm rot="0">
            <a:off x="4150159" y="1824037"/>
            <a:ext cx="9987683" cy="1558610"/>
          </a:xfrm>
          <a:prstGeom prst="rect">
            <a:avLst/>
          </a:prstGeom>
        </p:spPr>
        <p:txBody>
          <a:bodyPr anchor="t" rtlCol="false" tIns="0" lIns="0" bIns="0" rIns="0">
            <a:spAutoFit/>
          </a:bodyPr>
          <a:lstStyle/>
          <a:p>
            <a:pPr algn="ctr">
              <a:lnSpc>
                <a:spcPts val="12780"/>
              </a:lnSpc>
            </a:pPr>
            <a:r>
              <a:rPr lang="en-US" b="true" sz="9129">
                <a:solidFill>
                  <a:srgbClr val="0166C2"/>
                </a:solidFill>
                <a:latin typeface="Luktao Bold"/>
                <a:ea typeface="Luktao Bold"/>
                <a:cs typeface="Luktao Bold"/>
                <a:sym typeface="Luktao Bold"/>
              </a:rPr>
              <a:t>UPDATE – 2</a:t>
            </a:r>
          </a:p>
        </p:txBody>
      </p:sp>
      <p:sp>
        <p:nvSpPr>
          <p:cNvPr name="Freeform 7" id="7"/>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4341992" y="3467527"/>
            <a:ext cx="10121747" cy="854075"/>
          </a:xfrm>
          <a:prstGeom prst="rect">
            <a:avLst/>
          </a:prstGeom>
        </p:spPr>
        <p:txBody>
          <a:bodyPr anchor="t" rtlCol="false" tIns="0" lIns="0" bIns="0" rIns="0">
            <a:spAutoFit/>
          </a:bodyPr>
          <a:lstStyle/>
          <a:p>
            <a:pPr algn="ctr">
              <a:lnSpc>
                <a:spcPts val="7000"/>
              </a:lnSpc>
            </a:pPr>
            <a:r>
              <a:rPr lang="en-US" b="true" sz="5000">
                <a:solidFill>
                  <a:srgbClr val="0166C2"/>
                </a:solidFill>
                <a:latin typeface="Luktao Bold"/>
                <a:ea typeface="Luktao Bold"/>
                <a:cs typeface="Luktao Bold"/>
                <a:sym typeface="Luktao Bold"/>
              </a:rPr>
              <a:t>GATE DEVELOPMENT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378996" y="4380113"/>
            <a:ext cx="9530008" cy="42481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166C2"/>
                </a:solidFill>
                <a:latin typeface="Nourd"/>
                <a:ea typeface="Nourd"/>
                <a:cs typeface="Nourd"/>
                <a:sym typeface="Nourd"/>
              </a:rPr>
              <a:t>Add ESP32-CAM to scan QR codes from tickets.</a:t>
            </a:r>
          </a:p>
          <a:p>
            <a:pPr algn="l" marL="647700" indent="-323850" lvl="1">
              <a:lnSpc>
                <a:spcPts val="4200"/>
              </a:lnSpc>
              <a:buFont typeface="Arial"/>
              <a:buChar char="•"/>
            </a:pPr>
            <a:r>
              <a:rPr lang="en-US" sz="3000">
                <a:solidFill>
                  <a:srgbClr val="0166C2"/>
                </a:solidFill>
                <a:latin typeface="Nourd"/>
                <a:ea typeface="Nourd"/>
                <a:cs typeface="Nourd"/>
                <a:sym typeface="Nourd"/>
              </a:rPr>
              <a:t>Integrate the PN532 RFID module to read smartcards.</a:t>
            </a:r>
          </a:p>
          <a:p>
            <a:pPr algn="l" marL="647700" indent="-323850" lvl="1">
              <a:lnSpc>
                <a:spcPts val="4200"/>
              </a:lnSpc>
              <a:buFont typeface="Arial"/>
              <a:buChar char="•"/>
            </a:pPr>
            <a:r>
              <a:rPr lang="en-US" sz="3000">
                <a:solidFill>
                  <a:srgbClr val="0166C2"/>
                </a:solidFill>
                <a:latin typeface="Nourd"/>
                <a:ea typeface="Nourd"/>
                <a:cs typeface="Nourd"/>
                <a:sym typeface="Nourd"/>
              </a:rPr>
              <a:t>Give passengers two options for entry: QR scan or RFID tap.</a:t>
            </a:r>
          </a:p>
          <a:p>
            <a:pPr algn="l" marL="647700" indent="-323850" lvl="1">
              <a:lnSpc>
                <a:spcPts val="4200"/>
              </a:lnSpc>
              <a:buFont typeface="Arial"/>
              <a:buChar char="•"/>
            </a:pPr>
            <a:r>
              <a:rPr lang="en-US" sz="3000">
                <a:solidFill>
                  <a:srgbClr val="0166C2"/>
                </a:solidFill>
                <a:latin typeface="Nourd"/>
                <a:ea typeface="Nourd"/>
                <a:cs typeface="Nourd"/>
                <a:sym typeface="Nourd"/>
              </a:rPr>
              <a:t>Enhance gate verification by checking tickets against the server.</a:t>
            </a:r>
          </a:p>
          <a:p>
            <a:pPr algn="l">
              <a:lnSpc>
                <a:spcPts val="4200"/>
              </a:lnSpc>
            </a:pPr>
          </a:p>
        </p:txBody>
      </p:sp>
      <p:sp>
        <p:nvSpPr>
          <p:cNvPr name="TextBox 6" id="6"/>
          <p:cNvSpPr txBox="true"/>
          <p:nvPr/>
        </p:nvSpPr>
        <p:spPr>
          <a:xfrm rot="0">
            <a:off x="3781989" y="1394860"/>
            <a:ext cx="9987683" cy="1558610"/>
          </a:xfrm>
          <a:prstGeom prst="rect">
            <a:avLst/>
          </a:prstGeom>
        </p:spPr>
        <p:txBody>
          <a:bodyPr anchor="t" rtlCol="false" tIns="0" lIns="0" bIns="0" rIns="0">
            <a:spAutoFit/>
          </a:bodyPr>
          <a:lstStyle/>
          <a:p>
            <a:pPr algn="ctr">
              <a:lnSpc>
                <a:spcPts val="12780"/>
              </a:lnSpc>
            </a:pPr>
            <a:r>
              <a:rPr lang="en-US" b="true" sz="9129">
                <a:solidFill>
                  <a:srgbClr val="0166C2"/>
                </a:solidFill>
                <a:latin typeface="Luktao Bold"/>
                <a:ea typeface="Luktao Bold"/>
                <a:cs typeface="Luktao Bold"/>
                <a:sym typeface="Luktao Bold"/>
              </a:rPr>
              <a:t>UPDATE – 3</a:t>
            </a:r>
          </a:p>
        </p:txBody>
      </p:sp>
      <p:sp>
        <p:nvSpPr>
          <p:cNvPr name="Freeform 7" id="7"/>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3236178" y="3220704"/>
            <a:ext cx="13052763" cy="854075"/>
          </a:xfrm>
          <a:prstGeom prst="rect">
            <a:avLst/>
          </a:prstGeom>
        </p:spPr>
        <p:txBody>
          <a:bodyPr anchor="t" rtlCol="false" tIns="0" lIns="0" bIns="0" rIns="0">
            <a:spAutoFit/>
          </a:bodyPr>
          <a:lstStyle/>
          <a:p>
            <a:pPr algn="ctr">
              <a:lnSpc>
                <a:spcPts val="7000"/>
              </a:lnSpc>
            </a:pPr>
            <a:r>
              <a:rPr lang="en-US" b="true" sz="5000">
                <a:solidFill>
                  <a:srgbClr val="0166C2"/>
                </a:solidFill>
                <a:latin typeface="Luktao Bold"/>
                <a:ea typeface="Luktao Bold"/>
                <a:cs typeface="Luktao Bold"/>
                <a:sym typeface="Luktao Bold"/>
              </a:rPr>
              <a:t>TICKET AUTHENTICATION INTEGRATION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DAGxvjW1ttA</dc:identifier>
  <dcterms:modified xsi:type="dcterms:W3CDTF">2011-08-01T06:04:30Z</dcterms:modified>
  <cp:revision>1</cp:revision>
  <dc:title>SmartGate</dc:title>
</cp:coreProperties>
</file>