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81" r:id="rId6"/>
    <p:sldId id="258" r:id="rId7"/>
    <p:sldId id="284" r:id="rId8"/>
    <p:sldId id="282" r:id="rId9"/>
    <p:sldId id="283"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0655" autoAdjust="0"/>
  </p:normalViewPr>
  <p:slideViewPr>
    <p:cSldViewPr snapToGrid="0">
      <p:cViewPr varScale="1">
        <p:scale>
          <a:sx n="100" d="100"/>
          <a:sy n="100" d="100"/>
        </p:scale>
        <p:origin x="990" y="10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6/19/2025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C8100-8852-665F-57C8-63B56DBD70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420F8-D879-2C04-E71B-125138F49D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41239C-A6C6-0A7F-1FAE-983CE5E8B9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399772-BBA0-E607-8B31-B76109D26785}"/>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7395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C527D-2989-9C3C-93AA-C5522772A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FF4AF6-BF76-1F95-F578-F3A63F4527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CD7CAC-608C-3981-1081-33A7C16907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7C532-9517-086F-2B29-DAF51F9EED46}"/>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05216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5B61C-3221-AC44-5881-40990DE985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051F65-A3D4-C39E-CE50-47AB762D50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758793-AD23-3DD9-DBAA-662B1ACF5A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98804B-B354-2677-D55A-C2F8D9191B76}"/>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83219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FFC5C-268C-8A5F-B857-AFE8F68FAF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B96DA-D0F4-B8BD-D644-96BB53721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3561-7C78-E967-7956-69F8C2670E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F2A9F0-7136-B1E7-AC65-AE33590BC36A}"/>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939120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D1D0A-C97E-D27F-70E4-92E70C9B5F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B879FA-0053-745E-E976-154EC704C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A691E-0E41-D58C-8CEB-D617AE098B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8618C1-ED0F-54B9-54AD-5A649320B01A}"/>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934505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F2E85-3F68-BF93-F21B-4DD377CA9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E2056-623F-3AC5-D126-1D1EB3E63F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2AAC0-6C8E-7FC8-54B2-A21461E13A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6A4460-BEB1-E91E-6649-71191B71A8E2}"/>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62527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B6B2B-4E52-D2F2-BBA6-6EA694006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8D5548-DC1F-5682-B6FC-12B4FC503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BC73E4-A98A-CF73-979B-D6F4867025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CA9907-F468-4AED-9EB0-C39A241BE95C}"/>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584256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C856-F3D6-9A85-109E-BF51180FD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ADE9F1-9DE4-19B8-BEF5-F9DEB759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0D9E0B-46D5-C568-031C-95ABD20A73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29FD2-84E9-6BD1-CEF8-C6A8F07E8099}"/>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2942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91414-7CAB-8AE1-3D89-80D1A4CBF8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68DC33-7648-F9DA-D7F6-A58882530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943E8C-18DC-BAB5-0B56-9017BB6110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2CD2B4-30AD-96D3-0B6D-3D644E5D4762}"/>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65885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C708D-4A17-1940-6FF5-17B5B5CAB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4680A-2076-5C4A-9B1E-47030103A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018433-8489-1737-A73C-A1AABD7583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DE7A99-6086-B7E5-D182-6D26CDA04605}"/>
              </a:ext>
            </a:extLst>
          </p:cNvPr>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4179717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3B822-0DA9-E67B-407A-81E2FD45AB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A609BE-602A-DBD8-5991-A19359581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2CDDB9-8F50-3E6B-F2AA-5260EB547B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680243-BB38-4991-22B8-B01AFCFBE4F6}"/>
              </a:ext>
            </a:extLst>
          </p:cNvPr>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779509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5DDAF-343E-C420-F729-999C981E8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163A6-6899-0DE4-E158-4889F3038C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FEF0BC-1629-7037-8CDC-175453CABD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C25A4E-A829-260A-8A11-3C638D981E5A}"/>
              </a:ext>
            </a:extLst>
          </p:cNvPr>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992331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7319B-627A-F455-2AE7-DE176E49E7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A4373E-4B45-2AD8-D620-38E4BA4F59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4B4520-620B-85C5-E0D1-CC1DF1B167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1C1AAF-AC4C-1258-4EA1-05BAF9F4F785}"/>
              </a:ext>
            </a:extLst>
          </p:cNvPr>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2665693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979ED-8C7E-4DE9-1187-719864BB0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B59D7-3172-B39E-4924-CC436C0811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6ABBAC-89A0-C964-FCE0-A55BCB2F09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D5EF96-5EE0-A595-DE8A-775BAB629E67}"/>
              </a:ext>
            </a:extLst>
          </p:cNvPr>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18206273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0CA08-8D60-3C79-42C4-9CAB0BADA6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A53B10-4C27-4D7A-6B83-D2E1F246ED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B1C9F4-071D-E9B7-75F9-635F69EA33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40F4BB-2D97-50FF-40CC-04DDF01E03F6}"/>
              </a:ext>
            </a:extLst>
          </p:cNvPr>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311580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D2BDA-4239-95E4-BE2E-2538E3DEFD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9399D6-9FB4-64E3-B049-08E33F960F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69195B-057C-F4B6-E69B-A4F6230800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8C7513-A0C0-EC82-6994-6D32E16D5AFC}"/>
              </a:ext>
            </a:extLst>
          </p:cNvPr>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623242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DB824-C244-87D7-9BDA-4CEED5A35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C884E2-E5BC-2FAB-4237-14A67849B5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33A48D-2286-942D-EDFA-C398DB645B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301F2A-F5F6-665E-5AC9-3AEF668B212E}"/>
              </a:ext>
            </a:extLst>
          </p:cNvPr>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1334647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8FEB2-2748-7E75-0E6B-D5457A0F1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03178-F440-8D3C-08BA-5BB67E02F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3097A-0AD9-74A5-6ACC-FF352F1656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7B5FAC-A372-50B1-03F7-ACD965F7DE05}"/>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219773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F164B-FC09-7C68-1296-DAE0DDD1B9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CCE709-A6D9-E27B-F8DA-78E70E16F6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2B5BA-2682-2310-EACD-C89671B178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2E69B8-809A-31B7-BCDC-CAF8ACE5F9FF}"/>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08519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77A7-2FC3-6E2B-B958-73E1A6016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EAD47-A2E2-78AE-B7F7-1443A88CA9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025741-6730-B513-ED07-4D6D16CF2E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BFD7A2-2A8B-B4A4-259E-A547769815C9}"/>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28732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564554" y="3048000"/>
            <a:ext cx="4941771" cy="3200400"/>
          </a:xfrm>
        </p:spPr>
        <p:txBody>
          <a:bodyPr anchor="ctr"/>
          <a:lstStyle/>
          <a:p>
            <a:r>
              <a:rPr lang="en-US" b="1" dirty="0" err="1">
                <a:latin typeface="Times New Roman" panose="02020603050405020304" pitchFamily="18" charset="0"/>
                <a:cs typeface="Times New Roman" panose="02020603050405020304" pitchFamily="18" charset="0"/>
              </a:rPr>
              <a:t>Bİtİrme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projesİ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sunumu</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tr-TR" sz="3200" dirty="0">
                <a:latin typeface="Times New Roman" panose="02020603050405020304" pitchFamily="18" charset="0"/>
                <a:cs typeface="Times New Roman" panose="02020603050405020304" pitchFamily="18" charset="0"/>
              </a:rPr>
              <a:t>Kubernetes Cluster Y</a:t>
            </a:r>
            <a:r>
              <a:rPr lang="en-US" sz="3200" dirty="0">
                <a:latin typeface="Times New Roman" panose="02020603050405020304" pitchFamily="18" charset="0"/>
                <a:cs typeface="Times New Roman" panose="02020603050405020304" pitchFamily="18" charset="0"/>
              </a:rPr>
              <a:t>Ö</a:t>
            </a:r>
            <a:r>
              <a:rPr lang="tr-TR" sz="3200" dirty="0">
                <a:latin typeface="Times New Roman" panose="02020603050405020304" pitchFamily="18" charset="0"/>
                <a:cs typeface="Times New Roman" panose="02020603050405020304" pitchFamily="18" charset="0"/>
              </a:rPr>
              <a:t>net</a:t>
            </a:r>
            <a:r>
              <a:rPr lang="en-US" sz="3200" dirty="0">
                <a:latin typeface="Times New Roman" panose="02020603050405020304" pitchFamily="18" charset="0"/>
                <a:cs typeface="Times New Roman" panose="02020603050405020304" pitchFamily="18" charset="0"/>
              </a:rPr>
              <a:t>İ</a:t>
            </a:r>
            <a:r>
              <a:rPr lang="tr-TR" sz="3200" dirty="0">
                <a:latin typeface="Times New Roman" panose="02020603050405020304" pitchFamily="18" charset="0"/>
                <a:cs typeface="Times New Roman" panose="02020603050405020304" pitchFamily="18" charset="0"/>
              </a:rPr>
              <a:t>m Aracı</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dontfınısh</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Tarık </a:t>
            </a:r>
            <a:r>
              <a:rPr lang="en-US" sz="1100" dirty="0" err="1">
                <a:latin typeface="Times New Roman" panose="02020603050405020304" pitchFamily="18" charset="0"/>
                <a:cs typeface="Times New Roman" panose="02020603050405020304" pitchFamily="18" charset="0"/>
              </a:rPr>
              <a:t>uçar</a:t>
            </a:r>
            <a:r>
              <a:rPr lang="en-US" sz="1100" dirty="0">
                <a:latin typeface="Times New Roman" panose="02020603050405020304" pitchFamily="18" charset="0"/>
                <a:cs typeface="Times New Roman" panose="02020603050405020304" pitchFamily="18" charset="0"/>
              </a:rPr>
              <a:t> – </a:t>
            </a:r>
            <a:br>
              <a:rPr lang="en-US" sz="1100" dirty="0">
                <a:latin typeface="Times New Roman" panose="02020603050405020304" pitchFamily="18" charset="0"/>
                <a:cs typeface="Times New Roman" panose="02020603050405020304" pitchFamily="18" charset="0"/>
              </a:rPr>
            </a:br>
            <a:r>
              <a:rPr lang="en-US" sz="1100" dirty="0">
                <a:latin typeface="Times New Roman" panose="02020603050405020304" pitchFamily="18" charset="0"/>
                <a:cs typeface="Times New Roman" panose="02020603050405020304" pitchFamily="18" charset="0"/>
              </a:rPr>
              <a:t>Ege </a:t>
            </a:r>
            <a:r>
              <a:rPr lang="en-US" sz="1100" dirty="0" err="1">
                <a:latin typeface="Times New Roman" panose="02020603050405020304" pitchFamily="18" charset="0"/>
                <a:cs typeface="Times New Roman" panose="02020603050405020304" pitchFamily="18" charset="0"/>
              </a:rPr>
              <a:t>alican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kaleli</a:t>
            </a:r>
            <a:r>
              <a:rPr lang="en-US" sz="1100" dirty="0">
                <a:latin typeface="Times New Roman" panose="02020603050405020304" pitchFamily="18" charset="0"/>
                <a:cs typeface="Times New Roman" panose="02020603050405020304" pitchFamily="18" charset="0"/>
              </a:rPr>
              <a:t> – </a:t>
            </a:r>
            <a:br>
              <a:rPr lang="en-US" sz="1100" dirty="0">
                <a:latin typeface="Times New Roman" panose="02020603050405020304" pitchFamily="18" charset="0"/>
                <a:cs typeface="Times New Roman" panose="02020603050405020304" pitchFamily="18" charset="0"/>
              </a:rPr>
            </a:br>
            <a:r>
              <a:rPr lang="en-US" sz="1100" dirty="0" err="1">
                <a:latin typeface="Times New Roman" panose="02020603050405020304" pitchFamily="18" charset="0"/>
                <a:cs typeface="Times New Roman" panose="02020603050405020304" pitchFamily="18" charset="0"/>
              </a:rPr>
              <a:t>ömer</a:t>
            </a:r>
            <a:r>
              <a:rPr lang="en-US" sz="1100" dirty="0">
                <a:latin typeface="Times New Roman" panose="02020603050405020304" pitchFamily="18" charset="0"/>
                <a:cs typeface="Times New Roman" panose="02020603050405020304" pitchFamily="18" charset="0"/>
              </a:rPr>
              <a:t> Faruk </a:t>
            </a:r>
            <a:r>
              <a:rPr lang="en-US" sz="1100" dirty="0" err="1">
                <a:latin typeface="Times New Roman" panose="02020603050405020304" pitchFamily="18" charset="0"/>
                <a:cs typeface="Times New Roman" panose="02020603050405020304" pitchFamily="18" charset="0"/>
              </a:rPr>
              <a:t>yığıt</a:t>
            </a:r>
            <a:r>
              <a:rPr lang="en-US" sz="1100" dirty="0">
                <a:latin typeface="Times New Roman" panose="02020603050405020304" pitchFamily="18" charset="0"/>
                <a:cs typeface="Times New Roman" panose="02020603050405020304" pitchFamily="18" charset="0"/>
              </a:rPr>
              <a:t> – </a:t>
            </a:r>
            <a:br>
              <a:rPr lang="en-US" sz="11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3" name="image3.png">
            <a:extLst>
              <a:ext uri="{FF2B5EF4-FFF2-40B4-BE49-F238E27FC236}">
                <a16:creationId xmlns:a16="http://schemas.microsoft.com/office/drawing/2014/main" id="{90690A25-68AF-196F-A601-01AD31A0F6E5}"/>
              </a:ext>
            </a:extLst>
          </p:cNvPr>
          <p:cNvPicPr/>
          <p:nvPr/>
        </p:nvPicPr>
        <p:blipFill>
          <a:blip r:embed="rId3"/>
          <a:srcRect/>
          <a:stretch>
            <a:fillRect/>
          </a:stretch>
        </p:blipFill>
        <p:spPr>
          <a:xfrm>
            <a:off x="274911" y="5795010"/>
            <a:ext cx="2034540" cy="640080"/>
          </a:xfrm>
          <a:prstGeom prst="rect">
            <a:avLst/>
          </a:prstGeom>
          <a:ln/>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25BCB-501F-7DE6-D31E-90EE9FEF212E}"/>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00C190E3-E6D4-B42C-90D1-B654A2CF306E}"/>
              </a:ext>
            </a:extLst>
          </p:cNvPr>
          <p:cNvSpPr>
            <a:spLocks noGrp="1"/>
          </p:cNvSpPr>
          <p:nvPr>
            <p:ph type="title"/>
          </p:nvPr>
        </p:nvSpPr>
        <p:spPr>
          <a:xfrm>
            <a:off x="838199" y="-161925"/>
            <a:ext cx="5655197" cy="1997867"/>
          </a:xfrm>
        </p:spPr>
        <p:txBody>
          <a:bodyPr anchor="b">
            <a:normAutofit/>
          </a:bodyPr>
          <a:lstStyle/>
          <a:p>
            <a:pPr lvl="1"/>
            <a:r>
              <a:rPr lang="tr-TR" sz="2400" dirty="0">
                <a:latin typeface="Times New Roman" panose="02020603050405020304" pitchFamily="18" charset="0"/>
                <a:cs typeface="Times New Roman" panose="02020603050405020304" pitchFamily="18" charset="0"/>
              </a:rPr>
              <a:t>Giriş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Ekranı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CDCD6C6-AD87-2C18-A4CF-794C30C21AA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2" name="TextBox 11">
            <a:extLst>
              <a:ext uri="{FF2B5EF4-FFF2-40B4-BE49-F238E27FC236}">
                <a16:creationId xmlns:a16="http://schemas.microsoft.com/office/drawing/2014/main" id="{DF6F7130-9FB2-DDA3-917D-FBE139E1C3DA}"/>
              </a:ext>
            </a:extLst>
          </p:cNvPr>
          <p:cNvSpPr txBox="1"/>
          <p:nvPr/>
        </p:nvSpPr>
        <p:spPr>
          <a:xfrm>
            <a:off x="542925" y="2409824"/>
            <a:ext cx="11401425"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Giriş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kayıtlı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erişimini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sağlar</a:t>
            </a:r>
            <a:r>
              <a:rPr lang="en-US" dirty="0">
                <a:latin typeface="Times New Roman" panose="02020603050405020304" pitchFamily="18" charset="0"/>
                <a:cs typeface="Times New Roman" panose="02020603050405020304" pitchFamily="18" charset="0"/>
              </a:rPr>
              <a:t>. "Login to the </a:t>
            </a:r>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başlığı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şifre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girildikten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a:t>
            </a:r>
            <a:r>
              <a:rPr lang="en-US" dirty="0">
                <a:latin typeface="Times New Roman" panose="02020603050405020304" pitchFamily="18" charset="0"/>
                <a:cs typeface="Times New Roman" panose="02020603050405020304" pitchFamily="18" charset="0"/>
              </a:rPr>
              <a:t> LOGIN </a:t>
            </a:r>
            <a:r>
              <a:rPr lang="en-US" dirty="0" err="1">
                <a:latin typeface="Times New Roman" panose="02020603050405020304" pitchFamily="18" charset="0"/>
                <a:cs typeface="Times New Roman" panose="02020603050405020304" pitchFamily="18" charset="0"/>
              </a:rPr>
              <a:t>butonuna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basılarak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Hatalı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girişlerde</a:t>
            </a:r>
            <a:r>
              <a:rPr lang="en-US" dirty="0">
                <a:latin typeface="Times New Roman" panose="02020603050405020304" pitchFamily="18" charset="0"/>
                <a:cs typeface="Times New Roman" panose="02020603050405020304" pitchFamily="18" charset="0"/>
              </a:rPr>
              <a:t>, Vue.js </a:t>
            </a:r>
            <a:r>
              <a:rPr lang="en-US" dirty="0" err="1">
                <a:latin typeface="Times New Roman" panose="02020603050405020304" pitchFamily="18" charset="0"/>
                <a:cs typeface="Times New Roman" panose="02020603050405020304" pitchFamily="18" charset="0"/>
              </a:rPr>
              <a:t>kontrol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mekanizması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anlık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modal </a:t>
            </a:r>
            <a:r>
              <a:rPr lang="en-US" dirty="0" err="1">
                <a:latin typeface="Times New Roman" panose="02020603050405020304" pitchFamily="18" charset="0"/>
                <a:cs typeface="Times New Roman" panose="02020603050405020304" pitchFamily="18" charset="0"/>
              </a:rPr>
              <a:t>uyarı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kutusu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bilgilendirir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Ayrıca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ekranın</a:t>
            </a:r>
            <a:r>
              <a:rPr lang="en-US" dirty="0">
                <a:latin typeface="Times New Roman" panose="02020603050405020304" pitchFamily="18" charset="0"/>
                <a:cs typeface="Times New Roman" panose="02020603050405020304" pitchFamily="18" charset="0"/>
              </a:rPr>
              <a:t> alt </a:t>
            </a:r>
            <a:r>
              <a:rPr lang="en-US" dirty="0" err="1">
                <a:latin typeface="Times New Roman" panose="02020603050405020304" pitchFamily="18" charset="0"/>
                <a:cs typeface="Times New Roman" panose="02020603050405020304" pitchFamily="18" charset="0"/>
              </a:rPr>
              <a:t>kısmında</a:t>
            </a:r>
            <a:r>
              <a:rPr lang="en-US" dirty="0">
                <a:latin typeface="Times New Roman" panose="02020603050405020304" pitchFamily="18" charset="0"/>
                <a:cs typeface="Times New Roman" panose="02020603050405020304" pitchFamily="18" charset="0"/>
              </a:rPr>
              <a:t> yeni </a:t>
            </a:r>
            <a:r>
              <a:rPr lang="en-US" dirty="0" err="1">
                <a:latin typeface="Times New Roman" panose="02020603050405020304" pitchFamily="18" charset="0"/>
                <a:cs typeface="Times New Roman" panose="02020603050405020304" pitchFamily="18" charset="0"/>
              </a:rPr>
              <a:t>kullanıcılar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kayıt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yönlendiren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bağlantı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bulunur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6989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CC331-DB26-255A-D63E-EA9C3280734D}"/>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1240316A-9D35-C507-671B-D6854B49E1F5}"/>
              </a:ext>
            </a:extLst>
          </p:cNvPr>
          <p:cNvSpPr>
            <a:spLocks noGrp="1"/>
          </p:cNvSpPr>
          <p:nvPr>
            <p:ph type="title"/>
          </p:nvPr>
        </p:nvSpPr>
        <p:spPr>
          <a:xfrm>
            <a:off x="838199" y="-161925"/>
            <a:ext cx="5655197" cy="1997867"/>
          </a:xfrm>
        </p:spPr>
        <p:txBody>
          <a:bodyPr anchor="b">
            <a:normAutofit/>
          </a:bodyPr>
          <a:lstStyle/>
          <a:p>
            <a:pPr lvl="1"/>
            <a:r>
              <a:rPr lang="en-US" sz="2400" dirty="0" err="1">
                <a:latin typeface="Times New Roman" panose="02020603050405020304" pitchFamily="18" charset="0"/>
                <a:cs typeface="Times New Roman" panose="02020603050405020304" pitchFamily="18" charset="0"/>
              </a:rPr>
              <a:t>Kayıt</a:t>
            </a:r>
            <a:r>
              <a:rPr lang="en-US" sz="2400" dirty="0">
                <a:latin typeface="Times New Roman" panose="02020603050405020304" pitchFamily="18" charset="0"/>
                <a:cs typeface="Times New Roman" panose="02020603050405020304" pitchFamily="18" charset="0"/>
              </a:rPr>
              <a:t> Ol </a:t>
            </a:r>
            <a:r>
              <a:rPr lang="en-US" sz="2400" dirty="0" err="1">
                <a:latin typeface="Times New Roman" panose="02020603050405020304" pitchFamily="18" charset="0"/>
                <a:cs typeface="Times New Roman" panose="02020603050405020304" pitchFamily="18" charset="0"/>
              </a:rPr>
              <a:t>Ekranı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A591C854-A79A-03FF-8F4B-C6180EDEE87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12" name="TextBox 11">
            <a:extLst>
              <a:ext uri="{FF2B5EF4-FFF2-40B4-BE49-F238E27FC236}">
                <a16:creationId xmlns:a16="http://schemas.microsoft.com/office/drawing/2014/main" id="{1F2C68AE-1877-7F1E-899E-2A740373E71A}"/>
              </a:ext>
            </a:extLst>
          </p:cNvPr>
          <p:cNvSpPr txBox="1"/>
          <p:nvPr/>
        </p:nvSpPr>
        <p:spPr>
          <a:xfrm>
            <a:off x="542925" y="2409824"/>
            <a:ext cx="11401425" cy="147732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Kayıt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yeni </a:t>
            </a:r>
            <a:r>
              <a:rPr lang="en-US" dirty="0" err="1">
                <a:latin typeface="Times New Roman" panose="02020603050405020304" pitchFamily="18" charset="0"/>
                <a:cs typeface="Times New Roman" panose="02020603050405020304" pitchFamily="18" charset="0"/>
              </a:rPr>
              <a:t>kullanıcıların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sisteme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kayıt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olmasını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adı</a:t>
            </a:r>
            <a:r>
              <a:rPr lang="en-US" dirty="0">
                <a:latin typeface="Times New Roman" panose="02020603050405020304" pitchFamily="18" charset="0"/>
                <a:cs typeface="Times New Roman" panose="02020603050405020304" pitchFamily="18" charset="0"/>
              </a:rPr>
              <a:t>, e-</a:t>
            </a:r>
            <a:r>
              <a:rPr lang="en-US" dirty="0" err="1">
                <a:latin typeface="Times New Roman" panose="02020603050405020304" pitchFamily="18" charset="0"/>
                <a:cs typeface="Times New Roman" panose="02020603050405020304" pitchFamily="18" charset="0"/>
              </a:rPr>
              <a:t>posta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şifre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istenir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Bilgiler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girildikten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a:t>
            </a:r>
            <a:r>
              <a:rPr lang="en-US" dirty="0">
                <a:latin typeface="Times New Roman" panose="02020603050405020304" pitchFamily="18" charset="0"/>
                <a:cs typeface="Times New Roman" panose="02020603050405020304" pitchFamily="18" charset="0"/>
              </a:rPr>
              <a:t> SIGN UP </a:t>
            </a:r>
            <a:r>
              <a:rPr lang="en-US" dirty="0" err="1">
                <a:latin typeface="Times New Roman" panose="02020603050405020304" pitchFamily="18" charset="0"/>
                <a:cs typeface="Times New Roman" panose="02020603050405020304" pitchFamily="18" charset="0"/>
              </a:rPr>
              <a:t>butonuyla</a:t>
            </a:r>
            <a:r>
              <a:rPr lang="en-US" dirty="0">
                <a:latin typeface="Times New Roman" panose="02020603050405020304" pitchFamily="18" charset="0"/>
                <a:cs typeface="Times New Roman" panose="02020603050405020304" pitchFamily="18" charset="0"/>
              </a:rPr>
              <a:t> HTTP POST </a:t>
            </a:r>
            <a:r>
              <a:rPr lang="en-US" dirty="0" err="1">
                <a:latin typeface="Times New Roman" panose="02020603050405020304" pitchFamily="18" charset="0"/>
                <a:cs typeface="Times New Roman" panose="02020603050405020304" pitchFamily="18" charset="0"/>
              </a:rPr>
              <a:t>üzerinden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sunucuya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kayıt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isteği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gönderilir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Başarılı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işlem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sonrası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"You have successfully created your account!" </a:t>
            </a:r>
            <a:r>
              <a:rPr lang="en-US" dirty="0" err="1">
                <a:latin typeface="Times New Roman" panose="02020603050405020304" pitchFamily="18" charset="0"/>
                <a:cs typeface="Times New Roman" panose="02020603050405020304" pitchFamily="18" charset="0"/>
              </a:rPr>
              <a:t>mesajı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gösterilir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yönlendirilir</a:t>
            </a:r>
            <a:r>
              <a:rPr lang="en-US" dirty="0">
                <a:latin typeface="Times New Roman" panose="02020603050405020304" pitchFamily="18" charset="0"/>
                <a:cs typeface="Times New Roman" panose="02020603050405020304" pitchFamily="18" charset="0"/>
              </a:rPr>
              <a:t>. Vue.js </a:t>
            </a:r>
            <a:r>
              <a:rPr lang="en-US" dirty="0" err="1">
                <a:latin typeface="Times New Roman" panose="02020603050405020304" pitchFamily="18" charset="0"/>
                <a:cs typeface="Times New Roman" panose="02020603050405020304" pitchFamily="18" charset="0"/>
              </a:rPr>
              <a:t>ile</a:t>
            </a:r>
            <a:r>
              <a:rPr lang="en-US" dirty="0">
                <a:latin typeface="Times New Roman" panose="02020603050405020304" pitchFamily="18" charset="0"/>
                <a:cs typeface="Times New Roman" panose="02020603050405020304" pitchFamily="18" charset="0"/>
              </a:rPr>
              <a:t> fetch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entegrasyonu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Arayüz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sade</a:t>
            </a:r>
            <a:r>
              <a:rPr lang="en-US" dirty="0">
                <a:latin typeface="Times New Roman" panose="02020603050405020304" pitchFamily="18" charset="0"/>
                <a:cs typeface="Times New Roman" panose="02020603050405020304" pitchFamily="18" charset="0"/>
              </a:rPr>
              <a:t>, responsive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tüm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cihazlarla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uyumludur</a:t>
            </a:r>
            <a:r>
              <a:rPr lang="en-US" dirty="0">
                <a:latin typeface="Times New Roman" panose="02020603050405020304" pitchFamily="18" charset="0"/>
                <a:cs typeface="Times New Roman" panose="02020603050405020304" pitchFamily="18" charset="0"/>
              </a:rPr>
              <a:t>; form </a:t>
            </a:r>
            <a:r>
              <a:rPr lang="en-US" dirty="0" err="1">
                <a:latin typeface="Times New Roman" panose="02020603050405020304" pitchFamily="18" charset="0"/>
                <a:cs typeface="Times New Roman" panose="02020603050405020304" pitchFamily="18" charset="0"/>
              </a:rPr>
              <a:t>alanlarında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açıklayıcı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placeholder’lar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kullanılmıştır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005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1E32D-9A1D-D027-7B27-BFE584DF9A43}"/>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3EE462A4-EF36-32CF-ECBA-BF6673E375AA}"/>
              </a:ext>
            </a:extLst>
          </p:cNvPr>
          <p:cNvSpPr>
            <a:spLocks noGrp="1"/>
          </p:cNvSpPr>
          <p:nvPr>
            <p:ph type="title"/>
          </p:nvPr>
        </p:nvSpPr>
        <p:spPr>
          <a:xfrm>
            <a:off x="838199" y="-161925"/>
            <a:ext cx="5655197" cy="1997867"/>
          </a:xfrm>
        </p:spPr>
        <p:txBody>
          <a:bodyPr anchor="b">
            <a:normAutofit/>
          </a:bodyPr>
          <a:lstStyle/>
          <a:p>
            <a:pPr lvl="2"/>
            <a:r>
              <a:rPr lang="tr-TR" sz="2400" dirty="0">
                <a:latin typeface="Times New Roman" panose="02020603050405020304" pitchFamily="18" charset="0"/>
                <a:cs typeface="Times New Roman" panose="02020603050405020304" pitchFamily="18" charset="0"/>
              </a:rPr>
              <a:t>Veri Saklama Altyapısı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58E94370-CC04-2227-EBE5-3481625B175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12" name="TextBox 11">
            <a:extLst>
              <a:ext uri="{FF2B5EF4-FFF2-40B4-BE49-F238E27FC236}">
                <a16:creationId xmlns:a16="http://schemas.microsoft.com/office/drawing/2014/main" id="{F653500A-51E0-DFED-BB0B-28462985C124}"/>
              </a:ext>
            </a:extLst>
          </p:cNvPr>
          <p:cNvSpPr txBox="1"/>
          <p:nvPr/>
        </p:nvSpPr>
        <p:spPr>
          <a:xfrm>
            <a:off x="542925" y="2409824"/>
            <a:ext cx="11401425" cy="1200329"/>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Kayıt olunan tüm kullanıcı bilgileri, AWS üzerinde yapılandırılmış EC2 (Elastic Compute Cloud) sanal sunucusunda çalışan PostgreSQL veritabanında güvenli bir şekilde saklanmaktadır. Bu yapı sayesinde kullanıcı verileri merkezi bir şekilde yönetilmekte ve veri bütünlüğü sağlanmaktadır. PostgreSQL veritabanı, uygulamanın backend servisiyle entegre edilerek kayıt ve giriş işlemlerinde doğrulama süreçlerinin sorunsuz şekilde gerçekleştirilmesine imkan tanımaktadır.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22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855E1-EA0D-9A9D-D6C5-6DA54C843CAD}"/>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6A7AF578-8B31-B31C-2111-2BC4361F956E}"/>
              </a:ext>
            </a:extLst>
          </p:cNvPr>
          <p:cNvSpPr>
            <a:spLocks noGrp="1"/>
          </p:cNvSpPr>
          <p:nvPr>
            <p:ph type="title"/>
          </p:nvPr>
        </p:nvSpPr>
        <p:spPr>
          <a:xfrm>
            <a:off x="838199" y="-161925"/>
            <a:ext cx="5655197" cy="1997867"/>
          </a:xfrm>
        </p:spPr>
        <p:txBody>
          <a:bodyPr anchor="b">
            <a:normAutofit/>
          </a:bodyPr>
          <a:lstStyle/>
          <a:p>
            <a:pPr lvl="2"/>
            <a:r>
              <a:rPr lang="tr-TR" sz="2400" dirty="0">
                <a:latin typeface="Times New Roman" panose="02020603050405020304" pitchFamily="18" charset="0"/>
                <a:cs typeface="Times New Roman" panose="02020603050405020304" pitchFamily="18" charset="0"/>
              </a:rPr>
              <a:t>Güvenlik ve Geri Bildirim Mekanizması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58269F9B-B7FD-1C9B-5559-6853D32E616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
        <p:nvSpPr>
          <p:cNvPr id="12" name="TextBox 11">
            <a:extLst>
              <a:ext uri="{FF2B5EF4-FFF2-40B4-BE49-F238E27FC236}">
                <a16:creationId xmlns:a16="http://schemas.microsoft.com/office/drawing/2014/main" id="{3AE68B5F-4574-05E4-8D79-C0779EDA4051}"/>
              </a:ext>
            </a:extLst>
          </p:cNvPr>
          <p:cNvSpPr txBox="1"/>
          <p:nvPr/>
        </p:nvSpPr>
        <p:spPr>
          <a:xfrm>
            <a:off x="542925" y="2409824"/>
            <a:ext cx="11401425"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Giriş ve kayıt ol ekranlarında kullanıcı girdileri anlık olarak doğrulanmakta ve sunucu tarafında ek kontroller sağlanmaktadır. Hatalı girişlerde anında geri bildirim verilerek kullanıcı deneyimi artırılmış, başarılı kayıt işlemi sonrası yönlendirme akışı sorunsuz şekilde çalışacak şekilde yapılandırılmıştır.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95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788A4-E29D-537C-6DA7-B2EBA84F2832}"/>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F82AE7E8-55F7-5B00-921E-2FA46C3CA2EC}"/>
              </a:ext>
            </a:extLst>
          </p:cNvPr>
          <p:cNvSpPr>
            <a:spLocks noGrp="1"/>
          </p:cNvSpPr>
          <p:nvPr>
            <p:ph type="title"/>
          </p:nvPr>
        </p:nvSpPr>
        <p:spPr>
          <a:xfrm>
            <a:off x="542925" y="0"/>
            <a:ext cx="6348664" cy="1997867"/>
          </a:xfrm>
        </p:spPr>
        <p:txBody>
          <a:bodyPr anchor="b">
            <a:normAutofit/>
          </a:bodyPr>
          <a:lstStyle/>
          <a:p>
            <a:pPr lvl="1"/>
            <a:r>
              <a:rPr lang="tr-TR" sz="2400" dirty="0">
                <a:latin typeface="Times New Roman" panose="02020603050405020304" pitchFamily="18" charset="0"/>
                <a:cs typeface="Times New Roman" panose="02020603050405020304" pitchFamily="18" charset="0"/>
              </a:rPr>
              <a:t>Kubeconfig Dosyaları Yönetim Ekranı Tasarımı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0FA5C5C0-AB8F-466B-1847-598910F50D6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12" name="TextBox 11">
            <a:extLst>
              <a:ext uri="{FF2B5EF4-FFF2-40B4-BE49-F238E27FC236}">
                <a16:creationId xmlns:a16="http://schemas.microsoft.com/office/drawing/2014/main" id="{894E145B-C7BE-1575-8F9D-626B1D18FE1E}"/>
              </a:ext>
            </a:extLst>
          </p:cNvPr>
          <p:cNvSpPr txBox="1"/>
          <p:nvPr/>
        </p:nvSpPr>
        <p:spPr>
          <a:xfrm>
            <a:off x="542925" y="2409824"/>
            <a:ext cx="11401425" cy="1200329"/>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Dontfinish uygulamasının temel işlevlerinden biri, kullanıcıların Kubernetes kümelerini yönetebilmesi için gerekli olan kubeconfig dosyalarını sisteme yükleyip yönetebilmesini sağlamaktır. Bu amaçla geliştirilen Kubeconfig Dosyaları Yönetim Ekranı, Vue.js kullanılarak tasarlanmış ve MinIO ile entegre edilerek dosya yükleme, listeleme, kullanma ve silme işlemleri için kullanıcı dostu bir arayüz sunmaktadır.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014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D30A9-A48F-5EE0-F0AA-C24A0829D4C7}"/>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BD83531C-0938-8204-049C-A5BDB1FD3644}"/>
              </a:ext>
            </a:extLst>
          </p:cNvPr>
          <p:cNvSpPr>
            <a:spLocks noGrp="1"/>
          </p:cNvSpPr>
          <p:nvPr>
            <p:ph type="title"/>
          </p:nvPr>
        </p:nvSpPr>
        <p:spPr>
          <a:xfrm>
            <a:off x="542925" y="0"/>
            <a:ext cx="6348664" cy="1997867"/>
          </a:xfrm>
        </p:spPr>
        <p:txBody>
          <a:bodyPr anchor="b">
            <a:normAutofit/>
          </a:bodyPr>
          <a:lstStyle/>
          <a:p>
            <a:pPr lvl="1"/>
            <a:r>
              <a:rPr lang="en-US" sz="2400" dirty="0">
                <a:latin typeface="Times New Roman" panose="02020603050405020304" pitchFamily="18" charset="0"/>
                <a:cs typeface="Times New Roman" panose="02020603050405020304" pitchFamily="18" charset="0"/>
              </a:rPr>
              <a:t>Genel </a:t>
            </a:r>
            <a:r>
              <a:rPr lang="en-US" sz="2400" dirty="0" err="1">
                <a:latin typeface="Times New Roman" panose="02020603050405020304" pitchFamily="18" charset="0"/>
                <a:cs typeface="Times New Roman" panose="02020603050405020304" pitchFamily="18" charset="0"/>
              </a:rPr>
              <a:t>Yapı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24440AA0-BB54-0896-7158-69C518ABAC09}"/>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
        <p:nvSpPr>
          <p:cNvPr id="12" name="TextBox 11">
            <a:extLst>
              <a:ext uri="{FF2B5EF4-FFF2-40B4-BE49-F238E27FC236}">
                <a16:creationId xmlns:a16="http://schemas.microsoft.com/office/drawing/2014/main" id="{59551F16-ADE0-B2B9-80E0-C07E4604F412}"/>
              </a:ext>
            </a:extLst>
          </p:cNvPr>
          <p:cNvSpPr txBox="1"/>
          <p:nvPr/>
        </p:nvSpPr>
        <p:spPr>
          <a:xfrm>
            <a:off x="542925" y="2409824"/>
            <a:ext cx="11401425"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Bu ekran, giriş yapmış kullanıcılar için erişilebilir olup her kullanıcı sadece kendisine ait config dosyalarını görebilir ve yönetebilir. Ekran, kullanıcının küme yönetim dosyalarını kolayca yüklemesini ve mevcut dosyalar üzerinde işlem yapmasını sağlamak üzere tasarlanmıştır.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30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87B0-2502-4C05-F952-E1A2CF879BE0}"/>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E2371B1C-5C86-8D39-0CCA-0F1EC085CDCB}"/>
              </a:ext>
            </a:extLst>
          </p:cNvPr>
          <p:cNvSpPr>
            <a:spLocks noGrp="1"/>
          </p:cNvSpPr>
          <p:nvPr>
            <p:ph type="title"/>
          </p:nvPr>
        </p:nvSpPr>
        <p:spPr>
          <a:xfrm>
            <a:off x="542925" y="0"/>
            <a:ext cx="6348664" cy="1997867"/>
          </a:xfrm>
        </p:spPr>
        <p:txBody>
          <a:bodyPr anchor="b">
            <a:normAutofit/>
          </a:bodyPr>
          <a:lstStyle/>
          <a:p>
            <a:pPr lvl="1"/>
            <a:r>
              <a:rPr lang="en-US" sz="2400" dirty="0">
                <a:latin typeface="Times New Roman" panose="02020603050405020304" pitchFamily="18" charset="0"/>
                <a:cs typeface="Times New Roman" panose="02020603050405020304" pitchFamily="18" charset="0"/>
              </a:rPr>
              <a:t>Dosya </a:t>
            </a:r>
            <a:r>
              <a:rPr lang="en-US" sz="2400" dirty="0" err="1">
                <a:latin typeface="Times New Roman" panose="02020603050405020304" pitchFamily="18" charset="0"/>
                <a:cs typeface="Times New Roman" panose="02020603050405020304" pitchFamily="18" charset="0"/>
              </a:rPr>
              <a:t>Yükleme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İşlevi</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4460F916-C942-05DA-2C9E-DC5363C40F01}"/>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
        <p:nvSpPr>
          <p:cNvPr id="12" name="TextBox 11">
            <a:extLst>
              <a:ext uri="{FF2B5EF4-FFF2-40B4-BE49-F238E27FC236}">
                <a16:creationId xmlns:a16="http://schemas.microsoft.com/office/drawing/2014/main" id="{B17FFC15-B565-A7E1-F40B-FD6BDC309816}"/>
              </a:ext>
            </a:extLst>
          </p:cNvPr>
          <p:cNvSpPr txBox="1"/>
          <p:nvPr/>
        </p:nvSpPr>
        <p:spPr>
          <a:xfrm>
            <a:off x="542925" y="2409824"/>
            <a:ext cx="11401425" cy="2308324"/>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Ekranın üst kısmında Your Cluster Config Files başlığı yer almakta, altında ise dosya seçme (Browse...) ve dosya yükleme (Upload File) butonları bulunmaktadır. Kullanıcı, kendi bilgisayarından bir kubeconfig dosyası seçip Upload File butonuna tıkladığında, dosya MinIO sunucusuna yüklenir ve bu işlem başarıyla tamamlandığında kullanıcıya Upload successful! şeklinde bir geri bildirim mesajı gösterilir. Bu geri bildirim Vue.js reactive state yönetimiyle anlık olarak sağlanmaktadır.</a:t>
            </a:r>
            <a:endParaRPr lang="en-US"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Dosya yükleme işlemleri sırasında, MinIO ile backend tarafında yapılan entegrasyon sayesinde dosyalar güvenli bir şekilde nesne depolama ortamına aktarılır ve her kullanıcıya özel olacak şekilde saklanır.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020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A7C9A-011C-9DCE-842B-F32BAFB85533}"/>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789FCFA3-FFFE-2494-B75E-F0EAFD8713CD}"/>
              </a:ext>
            </a:extLst>
          </p:cNvPr>
          <p:cNvSpPr>
            <a:spLocks noGrp="1"/>
          </p:cNvSpPr>
          <p:nvPr>
            <p:ph type="title"/>
          </p:nvPr>
        </p:nvSpPr>
        <p:spPr>
          <a:xfrm>
            <a:off x="542925" y="0"/>
            <a:ext cx="6348664" cy="1997867"/>
          </a:xfrm>
        </p:spPr>
        <p:txBody>
          <a:bodyPr anchor="b">
            <a:normAutofit/>
          </a:bodyPr>
          <a:lstStyle/>
          <a:p>
            <a:pPr lvl="2"/>
            <a:r>
              <a:rPr lang="tr-TR" sz="2400" dirty="0">
                <a:latin typeface="Times New Roman" panose="02020603050405020304" pitchFamily="18" charset="0"/>
                <a:cs typeface="Times New Roman" panose="02020603050405020304" pitchFamily="18" charset="0"/>
              </a:rPr>
              <a:t>Yüklenen Dosyaların Yönetimi</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63B4D1B5-1E46-64E5-4C11-C4B0F5BE0CE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12" name="TextBox 11">
            <a:extLst>
              <a:ext uri="{FF2B5EF4-FFF2-40B4-BE49-F238E27FC236}">
                <a16:creationId xmlns:a16="http://schemas.microsoft.com/office/drawing/2014/main" id="{F10D111A-5904-926F-B131-8743B8E3DC78}"/>
              </a:ext>
            </a:extLst>
          </p:cNvPr>
          <p:cNvSpPr txBox="1"/>
          <p:nvPr/>
        </p:nvSpPr>
        <p:spPr>
          <a:xfrm>
            <a:off x="542925" y="2409824"/>
            <a:ext cx="11401425" cy="2585323"/>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Yükleme tamamlandıktan sonra, kullanıcıya mevcut yüklenmiş kubeconfig dosyaları listelenir. Her bir dosya satırının sağ tarafında iki aksiyon butonu yer alır: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Use: Kullanıcının seçili config dosyası ile Kubernetes kümesine bağlantı kurmasına imkân tanır.</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Delete: Kullanıcının ilgili dosyayı sistemden silmesini sağlar. Bu işlem MinIO üzerinde ilgili nesnenin silinmesi ve veritabanından kaydının kaldırılması şeklinde gerçekleştirilir.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Vue.js bileşen yapısı sayesinde listeleme, silme ve kullanım aksiyonları asenkron olarak gerçekleşir; böylece kullanıcı arayüzü kesintisiz bir deneyim sunar.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33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ED1B5-2C9E-3606-3D39-7272EA39E9E0}"/>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81CE4969-058A-E947-4A36-A8BEFBBFDC51}"/>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Namespaces Yönetim Ekranı Tasarımı</a:t>
            </a:r>
          </a:p>
        </p:txBody>
      </p:sp>
      <p:sp>
        <p:nvSpPr>
          <p:cNvPr id="9" name="Slide Number Placeholder 8">
            <a:extLst>
              <a:ext uri="{FF2B5EF4-FFF2-40B4-BE49-F238E27FC236}">
                <a16:creationId xmlns:a16="http://schemas.microsoft.com/office/drawing/2014/main" id="{D1224DF2-B267-F166-7926-5FA8A71040D7}"/>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12" name="TextBox 11">
            <a:extLst>
              <a:ext uri="{FF2B5EF4-FFF2-40B4-BE49-F238E27FC236}">
                <a16:creationId xmlns:a16="http://schemas.microsoft.com/office/drawing/2014/main" id="{633D9081-CCD5-A825-26B0-EE81133F24F5}"/>
              </a:ext>
            </a:extLst>
          </p:cNvPr>
          <p:cNvSpPr txBox="1"/>
          <p:nvPr/>
        </p:nvSpPr>
        <p:spPr>
          <a:xfrm>
            <a:off x="542925" y="2409824"/>
            <a:ext cx="11401425"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a:t>
            </a:r>
            <a:r>
              <a:rPr lang="en-US" dirty="0">
                <a:latin typeface="Times New Roman" panose="02020603050405020304" pitchFamily="18" charset="0"/>
                <a:cs typeface="Times New Roman" panose="02020603050405020304" pitchFamily="18" charset="0"/>
              </a:rPr>
              <a:t> Namespaces </a:t>
            </a:r>
            <a:r>
              <a:rPr lang="en-US" dirty="0" err="1">
                <a:latin typeface="Times New Roman" panose="02020603050405020304" pitchFamily="18" charset="0"/>
                <a:cs typeface="Times New Roman" panose="02020603050405020304" pitchFamily="18" charset="0"/>
              </a:rPr>
              <a:t>Yönetim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kümesinde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mantıksal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kaynak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bölümlendirmelerini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geliştirilmiştir</a:t>
            </a:r>
            <a:r>
              <a:rPr lang="en-US" dirty="0">
                <a:latin typeface="Times New Roman" panose="02020603050405020304" pitchFamily="18" charset="0"/>
                <a:cs typeface="Times New Roman" panose="02020603050405020304" pitchFamily="18" charset="0"/>
              </a:rPr>
              <a:t>. Vue.js </a:t>
            </a:r>
            <a:r>
              <a:rPr lang="en-US" dirty="0" err="1">
                <a:latin typeface="Times New Roman" panose="02020603050405020304" pitchFamily="18" charset="0"/>
                <a:cs typeface="Times New Roman" panose="02020603050405020304" pitchFamily="18" charset="0"/>
              </a:rPr>
              <a:t>framework’ü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tasarlanan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namespace’leri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listeleme</a:t>
            </a:r>
            <a:r>
              <a:rPr lang="en-US" dirty="0">
                <a:latin typeface="Times New Roman" panose="02020603050405020304" pitchFamily="18" charset="0"/>
                <a:cs typeface="Times New Roman" panose="02020603050405020304" pitchFamily="18" charset="0"/>
              </a:rPr>
              <a:t>, yeni namespace </a:t>
            </a:r>
            <a:r>
              <a:rPr lang="en-US" dirty="0" err="1">
                <a:latin typeface="Times New Roman" panose="02020603050405020304" pitchFamily="18" charset="0"/>
                <a:cs typeface="Times New Roman" panose="02020603050405020304" pitchFamily="18" charset="0"/>
              </a:rPr>
              <a:t>oluşturma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namespace’leri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silme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imkânı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850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26BFE-212B-0DF5-0DC5-511CAD927732}"/>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4E349658-6805-5968-B742-F4052FDBA55E}"/>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Pods Yönetim Ekranı Tasarımı</a:t>
            </a:r>
          </a:p>
        </p:txBody>
      </p:sp>
      <p:sp>
        <p:nvSpPr>
          <p:cNvPr id="9" name="Slide Number Placeholder 8">
            <a:extLst>
              <a:ext uri="{FF2B5EF4-FFF2-40B4-BE49-F238E27FC236}">
                <a16:creationId xmlns:a16="http://schemas.microsoft.com/office/drawing/2014/main" id="{21D0CD51-DFC1-45C1-C96D-2249D6B11ED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
        <p:nvSpPr>
          <p:cNvPr id="12" name="TextBox 11">
            <a:extLst>
              <a:ext uri="{FF2B5EF4-FFF2-40B4-BE49-F238E27FC236}">
                <a16:creationId xmlns:a16="http://schemas.microsoft.com/office/drawing/2014/main" id="{4003F96A-90CC-8D90-71FB-4E25870A204A}"/>
              </a:ext>
            </a:extLst>
          </p:cNvPr>
          <p:cNvSpPr txBox="1"/>
          <p:nvPr/>
        </p:nvSpPr>
        <p:spPr>
          <a:xfrm>
            <a:off x="542925" y="2409824"/>
            <a:ext cx="11401425" cy="92333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a:t>
            </a:r>
            <a:r>
              <a:rPr lang="en-US" dirty="0">
                <a:latin typeface="Times New Roman" panose="02020603050405020304" pitchFamily="18" charset="0"/>
                <a:cs typeface="Times New Roman" panose="02020603050405020304" pitchFamily="18" charset="0"/>
              </a:rPr>
              <a:t> Pods </a:t>
            </a:r>
            <a:r>
              <a:rPr lang="en-US" dirty="0" err="1">
                <a:latin typeface="Times New Roman" panose="02020603050405020304" pitchFamily="18" charset="0"/>
                <a:cs typeface="Times New Roman" panose="02020603050405020304" pitchFamily="18" charset="0"/>
              </a:rPr>
              <a:t>Yönetim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kümesi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pod’ların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kolaylaştırmak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geliştirilmiştir</a:t>
            </a:r>
            <a:r>
              <a:rPr lang="en-US" dirty="0">
                <a:latin typeface="Times New Roman" panose="02020603050405020304" pitchFamily="18" charset="0"/>
                <a:cs typeface="Times New Roman" panose="02020603050405020304" pitchFamily="18" charset="0"/>
              </a:rPr>
              <a:t>. Vue.js </a:t>
            </a:r>
            <a:r>
              <a:rPr lang="en-US" dirty="0" err="1">
                <a:latin typeface="Times New Roman" panose="02020603050405020304" pitchFamily="18" charset="0"/>
                <a:cs typeface="Times New Roman" panose="02020603050405020304" pitchFamily="18" charset="0"/>
              </a:rPr>
              <a:t>framework’ü</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tasarlanan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altındaki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pod’ları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listeleme</a:t>
            </a:r>
            <a:r>
              <a:rPr lang="en-US" dirty="0">
                <a:latin typeface="Times New Roman" panose="02020603050405020304" pitchFamily="18" charset="0"/>
                <a:cs typeface="Times New Roman" panose="02020603050405020304" pitchFamily="18" charset="0"/>
              </a:rPr>
              <a:t>, yeni pod </a:t>
            </a:r>
            <a:r>
              <a:rPr lang="en-US" dirty="0" err="1">
                <a:latin typeface="Times New Roman" panose="02020603050405020304" pitchFamily="18" charset="0"/>
                <a:cs typeface="Times New Roman" panose="02020603050405020304" pitchFamily="18" charset="0"/>
              </a:rPr>
              <a:t>oluşturma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pod’ları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silme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imkânı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030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067050" y="-137798"/>
            <a:ext cx="8420100" cy="1780860"/>
          </a:xfrm>
        </p:spPr>
        <p:txBody>
          <a:bodyPr/>
          <a:lstStyle/>
          <a:p>
            <a:r>
              <a:rPr lang="en-US" dirty="0" err="1">
                <a:latin typeface="Times New Roman" panose="02020603050405020304" pitchFamily="18" charset="0"/>
                <a:cs typeface="Times New Roman" panose="02020603050405020304" pitchFamily="18" charset="0"/>
              </a:rPr>
              <a:t>özet</a:t>
            </a: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
        <p:nvSpPr>
          <p:cNvPr id="13" name="TextBox 12">
            <a:extLst>
              <a:ext uri="{FF2B5EF4-FFF2-40B4-BE49-F238E27FC236}">
                <a16:creationId xmlns:a16="http://schemas.microsoft.com/office/drawing/2014/main" id="{C101471C-C290-D45D-E1ED-80F14A226949}"/>
              </a:ext>
            </a:extLst>
          </p:cNvPr>
          <p:cNvSpPr txBox="1"/>
          <p:nvPr/>
        </p:nvSpPr>
        <p:spPr>
          <a:xfrm>
            <a:off x="2255002" y="2337712"/>
            <a:ext cx="9105900" cy="3323987"/>
          </a:xfrm>
          <a:prstGeom prst="rect">
            <a:avLst/>
          </a:prstGeom>
          <a:noFill/>
        </p:spPr>
        <p:txBody>
          <a:bodyPr wrap="square" rtlCol="0">
            <a:spAutoFit/>
          </a:bodyPr>
          <a:lstStyle/>
          <a:p>
            <a:r>
              <a:rPr lang="tr-TR" sz="1400" dirty="0">
                <a:latin typeface="Times New Roman" panose="02020603050405020304" pitchFamily="18" charset="0"/>
                <a:cs typeface="Times New Roman" panose="02020603050405020304" pitchFamily="18" charset="0"/>
              </a:rPr>
              <a:t>Bu çalışmada, Kubernetes tabanlı sistemlerin yönetimini kolaylaştırmak amacıyla geliştirilen bir Kubernetes Cluster Yönetim Aracı sunulmaktadır. Kubernetes, dağıtık sistemlerin otomatik ölçeklendirilmesi, yönetilmesi ve dağıtılması için kullanılan popüler bir konteyner orkestrasyon platformudur. Ancak, Kubernetes'in karmaşık yapısı ve yönetim süreçlerinin detaylı bilgi gerektirmesi, özellikle yeni kullanıcılar için zorluklar yaratmaktadır.</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Geliştirilen yönetim aracı, Kubernetes cluster'larının yönetimini daha erişilebilir hale getirmek için kullanıcı dostu bir arayüz ve otomasyon mekanizmaları sunmaktadır. Bu kapsamda, temel Kubernetes işlemleri (pod yönetimi, servis yönetimi, ölçeklendirme, izleme ve log analizi) tek bir platform üzerinden yönetilebilmektedir. Aracın sağladığı görsel arayüz sayesinde, Kubernetes'in CLI tabanlı kullanımına alternatif bir yaklaşım sunulmaktadır. Ek olarak, sistem kaynaklarının verimli kullanımı ve otomatik hata tespiti gibi özellikler ile yöneticilere operasyonel kolaylık sağlanmaktadır.</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r>
              <a:rPr lang="tr-TR" sz="1400" dirty="0">
                <a:latin typeface="Times New Roman" panose="02020603050405020304" pitchFamily="18" charset="0"/>
                <a:cs typeface="Times New Roman" panose="02020603050405020304" pitchFamily="18" charset="0"/>
              </a:rPr>
              <a:t>Sonuç olarak, bu çalışma Kubernetes ortamlarının daha etkin yönetilmesine olanak tanıyan, kullanım kolaylığı sağlayan ve operasyonel süreçleri optimize eden bir yönetim aracı geliştirmeyi hedeflemektedir. Bu araç, hem küçük ölçekli hem de büyük ölçekli Kubernetes altyapıları için uygun olacak şekilde tasarlanmıştır.</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5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E2AFF-7560-9659-9EEC-8BDD2407A6CF}"/>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240A9954-D4FD-C112-DB48-E25DF1D0BE13}"/>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Deployments Yönetim Ekranı Tasarımı</a:t>
            </a:r>
          </a:p>
        </p:txBody>
      </p:sp>
      <p:sp>
        <p:nvSpPr>
          <p:cNvPr id="9" name="Slide Number Placeholder 8">
            <a:extLst>
              <a:ext uri="{FF2B5EF4-FFF2-40B4-BE49-F238E27FC236}">
                <a16:creationId xmlns:a16="http://schemas.microsoft.com/office/drawing/2014/main" id="{9BDE15AD-B9E5-163F-3464-D8131E62BCF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12" name="TextBox 11">
            <a:extLst>
              <a:ext uri="{FF2B5EF4-FFF2-40B4-BE49-F238E27FC236}">
                <a16:creationId xmlns:a16="http://schemas.microsoft.com/office/drawing/2014/main" id="{88043379-EEBE-A2EF-CBF2-FE4C9CB6E547}"/>
              </a:ext>
            </a:extLst>
          </p:cNvPr>
          <p:cNvSpPr txBox="1"/>
          <p:nvPr/>
        </p:nvSpPr>
        <p:spPr>
          <a:xfrm>
            <a:off x="542925" y="2409824"/>
            <a:ext cx="11401425"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Deployments </a:t>
            </a:r>
            <a:r>
              <a:rPr lang="en-US" dirty="0" err="1">
                <a:latin typeface="Times New Roman" panose="02020603050405020304" pitchFamily="18" charset="0"/>
                <a:cs typeface="Times New Roman" panose="02020603050405020304" pitchFamily="18" charset="0"/>
              </a:rPr>
              <a:t>Yönetim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kümesi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bazlı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dağıtım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süreçlerini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kolaylaştırmak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tasarlanmıştır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ekran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altında</a:t>
            </a:r>
            <a:r>
              <a:rPr lang="en-US" dirty="0">
                <a:latin typeface="Times New Roman" panose="02020603050405020304" pitchFamily="18" charset="0"/>
                <a:cs typeface="Times New Roman" panose="02020603050405020304" pitchFamily="18" charset="0"/>
              </a:rPr>
              <a:t> yeni deployment </a:t>
            </a:r>
            <a:r>
              <a:rPr lang="en-US" dirty="0" err="1">
                <a:latin typeface="Times New Roman" panose="02020603050405020304" pitchFamily="18" charset="0"/>
                <a:cs typeface="Times New Roman" panose="02020603050405020304" pitchFamily="18" charset="0"/>
              </a:rPr>
              <a:t>tanımlama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deployment’ları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listeleme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deployment’ları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silme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imkânı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947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DF1E3-82C7-F8A9-45D4-AD1AFFBFAF70}"/>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3F6A7842-917B-3DC4-C119-FBD967C94019}"/>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ReplicaSets Yönetim Ekranı Tasarımı</a:t>
            </a:r>
          </a:p>
        </p:txBody>
      </p:sp>
      <p:sp>
        <p:nvSpPr>
          <p:cNvPr id="9" name="Slide Number Placeholder 8">
            <a:extLst>
              <a:ext uri="{FF2B5EF4-FFF2-40B4-BE49-F238E27FC236}">
                <a16:creationId xmlns:a16="http://schemas.microsoft.com/office/drawing/2014/main" id="{37D7506A-36E7-4A99-EFFE-7DA71370FB0D}"/>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12" name="TextBox 11">
            <a:extLst>
              <a:ext uri="{FF2B5EF4-FFF2-40B4-BE49-F238E27FC236}">
                <a16:creationId xmlns:a16="http://schemas.microsoft.com/office/drawing/2014/main" id="{70B0D7B3-BD5A-7153-7913-4EC670C8C6C5}"/>
              </a:ext>
            </a:extLst>
          </p:cNvPr>
          <p:cNvSpPr txBox="1"/>
          <p:nvPr/>
        </p:nvSpPr>
        <p:spPr>
          <a:xfrm>
            <a:off x="542925" y="2409824"/>
            <a:ext cx="11401425"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ReplicaSets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kümesi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çalışma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yüklerinin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ölçeklenebilirliğini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ReplicaSet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tasarlanmıştır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ekran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altında</a:t>
            </a:r>
            <a:r>
              <a:rPr lang="en-US" dirty="0">
                <a:latin typeface="Times New Roman" panose="02020603050405020304" pitchFamily="18" charset="0"/>
                <a:cs typeface="Times New Roman" panose="02020603050405020304" pitchFamily="18" charset="0"/>
              </a:rPr>
              <a:t> yeni </a:t>
            </a:r>
            <a:r>
              <a:rPr lang="en-US" dirty="0" err="1">
                <a:latin typeface="Times New Roman" panose="02020603050405020304" pitchFamily="18" charset="0"/>
                <a:cs typeface="Times New Roman" panose="02020603050405020304" pitchFamily="18" charset="0"/>
              </a:rPr>
              <a:t>ReplicaSet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ReplicaSet’leri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listeleme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silme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imkânı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0821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8B04D-CE1C-CD7F-F697-FD445F48D6DE}"/>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6AB196C7-88F7-0119-EDC7-2DB8037EC959}"/>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StatefulSets Yönetim Ekranı Tasarımı</a:t>
            </a:r>
          </a:p>
        </p:txBody>
      </p:sp>
      <p:sp>
        <p:nvSpPr>
          <p:cNvPr id="9" name="Slide Number Placeholder 8">
            <a:extLst>
              <a:ext uri="{FF2B5EF4-FFF2-40B4-BE49-F238E27FC236}">
                <a16:creationId xmlns:a16="http://schemas.microsoft.com/office/drawing/2014/main" id="{80EFD668-64C1-25F7-1B3F-D33B57B19F64}"/>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12" name="TextBox 11">
            <a:extLst>
              <a:ext uri="{FF2B5EF4-FFF2-40B4-BE49-F238E27FC236}">
                <a16:creationId xmlns:a16="http://schemas.microsoft.com/office/drawing/2014/main" id="{A6B68578-3827-525E-8231-C9D669FA963D}"/>
              </a:ext>
            </a:extLst>
          </p:cNvPr>
          <p:cNvSpPr txBox="1"/>
          <p:nvPr/>
        </p:nvSpPr>
        <p:spPr>
          <a:xfrm>
            <a:off x="542925" y="2409824"/>
            <a:ext cx="11401425"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Kubernetes’in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önemli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taşlarından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StatefulSet</a:t>
            </a:r>
            <a:r>
              <a:rPr lang="en-US" dirty="0">
                <a:latin typeface="Times New Roman" panose="02020603050405020304" pitchFamily="18" charset="0"/>
                <a:cs typeface="Times New Roman" panose="02020603050405020304" pitchFamily="18" charset="0"/>
              </a:rPr>
              <a:t>, durum </a:t>
            </a:r>
            <a:r>
              <a:rPr lang="en-US" dirty="0" err="1">
                <a:latin typeface="Times New Roman" panose="02020603050405020304" pitchFamily="18" charset="0"/>
                <a:cs typeface="Times New Roman" panose="02020603050405020304" pitchFamily="18" charset="0"/>
              </a:rPr>
              <a:t>bilgisi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taşıyan</a:t>
            </a:r>
            <a:r>
              <a:rPr lang="en-US" dirty="0">
                <a:latin typeface="Times New Roman" panose="02020603050405020304" pitchFamily="18" charset="0"/>
                <a:cs typeface="Times New Roman" panose="02020603050405020304" pitchFamily="18" charset="0"/>
              </a:rPr>
              <a:t> (stateful) </a:t>
            </a:r>
            <a:r>
              <a:rPr lang="en-US" dirty="0" err="1">
                <a:latin typeface="Times New Roman" panose="02020603050405020304" pitchFamily="18" charset="0"/>
                <a:cs typeface="Times New Roman" panose="02020603050405020304" pitchFamily="18" charset="0"/>
              </a:rPr>
              <a:t>uygulamaların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tasarlanmıştır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özelliğin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görsel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yönetilmesini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sağlayan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StatefulSets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kullanıcıların</a:t>
            </a:r>
            <a:r>
              <a:rPr lang="en-US" dirty="0">
                <a:latin typeface="Times New Roman" panose="02020603050405020304" pitchFamily="18" charset="0"/>
                <a:cs typeface="Times New Roman" panose="02020603050405020304" pitchFamily="18" charset="0"/>
              </a:rPr>
              <a:t> durum </a:t>
            </a:r>
            <a:r>
              <a:rPr lang="en-US" dirty="0" err="1">
                <a:latin typeface="Times New Roman" panose="02020603050405020304" pitchFamily="18" charset="0"/>
                <a:cs typeface="Times New Roman" panose="02020603050405020304" pitchFamily="18" charset="0"/>
              </a:rPr>
              <a:t>bilgisi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kolaylıkla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tanımlayıp</a:t>
            </a:r>
            <a:r>
              <a:rPr lang="en-US" dirty="0">
                <a:latin typeface="Times New Roman" panose="02020603050405020304" pitchFamily="18" charset="0"/>
                <a:cs typeface="Times New Roman" panose="02020603050405020304" pitchFamily="18" charset="0"/>
              </a:rPr>
              <a:t> deploy </a:t>
            </a:r>
            <a:r>
              <a:rPr lang="en-US" dirty="0" err="1">
                <a:latin typeface="Times New Roman" panose="02020603050405020304" pitchFamily="18" charset="0"/>
                <a:cs typeface="Times New Roman" panose="02020603050405020304" pitchFamily="18" charset="0"/>
              </a:rPr>
              <a:t>edebilmesi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Vue.js </a:t>
            </a:r>
            <a:r>
              <a:rPr lang="en-US" dirty="0" err="1">
                <a:latin typeface="Times New Roman" panose="02020603050405020304" pitchFamily="18" charset="0"/>
                <a:cs typeface="Times New Roman" panose="02020603050405020304" pitchFamily="18" charset="0"/>
              </a:rPr>
              <a:t>tabanlı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etkileşimli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form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4176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DBD93-3FCD-7A79-7698-B51DBA65125B}"/>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3AC7A2B0-A189-5712-C714-D1966522AD56}"/>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DaemonSets Yönetim Ekranı Tasarımı</a:t>
            </a:r>
          </a:p>
        </p:txBody>
      </p:sp>
      <p:sp>
        <p:nvSpPr>
          <p:cNvPr id="9" name="Slide Number Placeholder 8">
            <a:extLst>
              <a:ext uri="{FF2B5EF4-FFF2-40B4-BE49-F238E27FC236}">
                <a16:creationId xmlns:a16="http://schemas.microsoft.com/office/drawing/2014/main" id="{B9599FF4-6DD7-5731-50CA-657E999838FB}"/>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12" name="TextBox 11">
            <a:extLst>
              <a:ext uri="{FF2B5EF4-FFF2-40B4-BE49-F238E27FC236}">
                <a16:creationId xmlns:a16="http://schemas.microsoft.com/office/drawing/2014/main" id="{A63A4863-0CD3-14E0-1FCC-8C06181F2BE4}"/>
              </a:ext>
            </a:extLst>
          </p:cNvPr>
          <p:cNvSpPr txBox="1"/>
          <p:nvPr/>
        </p:nvSpPr>
        <p:spPr>
          <a:xfrm>
            <a:off x="542925" y="2409824"/>
            <a:ext cx="11401425"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DaemonSets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kümesi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her node </a:t>
            </a:r>
            <a:r>
              <a:rPr lang="en-US" dirty="0" err="1">
                <a:latin typeface="Times New Roman" panose="02020603050405020304" pitchFamily="18" charset="0"/>
                <a:cs typeface="Times New Roman" panose="02020603050405020304" pitchFamily="18" charset="0"/>
              </a:rPr>
              <a:t>üzerinde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pod </a:t>
            </a:r>
            <a:r>
              <a:rPr lang="en-US" dirty="0" err="1">
                <a:latin typeface="Times New Roman" panose="02020603050405020304" pitchFamily="18" charset="0"/>
                <a:cs typeface="Times New Roman" panose="02020603050405020304" pitchFamily="18" charset="0"/>
              </a:rPr>
              <a:t>çalıştırılmasını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DaemonSet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etkili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geliştirilmiştir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ekran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altında</a:t>
            </a:r>
            <a:r>
              <a:rPr lang="en-US" dirty="0">
                <a:latin typeface="Times New Roman" panose="02020603050405020304" pitchFamily="18" charset="0"/>
                <a:cs typeface="Times New Roman" panose="02020603050405020304" pitchFamily="18" charset="0"/>
              </a:rPr>
              <a:t> yeni </a:t>
            </a:r>
            <a:r>
              <a:rPr lang="en-US" dirty="0" err="1">
                <a:latin typeface="Times New Roman" panose="02020603050405020304" pitchFamily="18" charset="0"/>
                <a:cs typeface="Times New Roman" panose="02020603050405020304" pitchFamily="18" charset="0"/>
              </a:rPr>
              <a:t>DaemonSet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DaemonSet’leri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listeleme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silme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imkânı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2532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2977A-1144-4805-412C-8FFF7AA02907}"/>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E5A24029-BF6B-E35F-10BA-27E4F9628F20}"/>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Services Yönetim Ekranı Tasarımı</a:t>
            </a:r>
          </a:p>
        </p:txBody>
      </p:sp>
      <p:sp>
        <p:nvSpPr>
          <p:cNvPr id="9" name="Slide Number Placeholder 8">
            <a:extLst>
              <a:ext uri="{FF2B5EF4-FFF2-40B4-BE49-F238E27FC236}">
                <a16:creationId xmlns:a16="http://schemas.microsoft.com/office/drawing/2014/main" id="{B143D27E-972B-1356-3F8B-389C01C5859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12" name="TextBox 11">
            <a:extLst>
              <a:ext uri="{FF2B5EF4-FFF2-40B4-BE49-F238E27FC236}">
                <a16:creationId xmlns:a16="http://schemas.microsoft.com/office/drawing/2014/main" id="{1F541E67-6B16-9DC0-2C2E-E0F742C8FCA6}"/>
              </a:ext>
            </a:extLst>
          </p:cNvPr>
          <p:cNvSpPr txBox="1"/>
          <p:nvPr/>
        </p:nvSpPr>
        <p:spPr>
          <a:xfrm>
            <a:off x="542925" y="2409824"/>
            <a:ext cx="11401425"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alan</a:t>
            </a:r>
            <a:r>
              <a:rPr lang="en-US" dirty="0">
                <a:latin typeface="Times New Roman" panose="02020603050405020304" pitchFamily="18" charset="0"/>
                <a:cs typeface="Times New Roman" panose="02020603050405020304" pitchFamily="18" charset="0"/>
              </a:rPr>
              <a:t> Services </a:t>
            </a:r>
            <a:r>
              <a:rPr lang="en-US" dirty="0" err="1">
                <a:latin typeface="Times New Roman" panose="02020603050405020304" pitchFamily="18" charset="0"/>
                <a:cs typeface="Times New Roman" panose="02020603050405020304" pitchFamily="18" charset="0"/>
              </a:rPr>
              <a:t>Yönetim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kümesinde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pod’lar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arasında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iletişimini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sağlamak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dış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dünyaya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erişim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noktaları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tanımlamak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yapılarını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geliştirilmiştir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ekran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altında</a:t>
            </a:r>
            <a:r>
              <a:rPr lang="en-US" dirty="0">
                <a:latin typeface="Times New Roman" panose="02020603050405020304" pitchFamily="18" charset="0"/>
                <a:cs typeface="Times New Roman" panose="02020603050405020304" pitchFamily="18" charset="0"/>
              </a:rPr>
              <a:t> yeni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Service </a:t>
            </a:r>
            <a:r>
              <a:rPr lang="en-US" dirty="0" err="1">
                <a:latin typeface="Times New Roman" panose="02020603050405020304" pitchFamily="18" charset="0"/>
                <a:cs typeface="Times New Roman" panose="02020603050405020304" pitchFamily="18" charset="0"/>
              </a:rPr>
              <a:t>oluşturma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Service’leri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listeleme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silme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imkânı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07186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F4706-305E-452D-97EF-E544805989CB}"/>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56283CF2-E7BA-9EFF-BA29-71DBF6EE8E1C}"/>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ConfigMaps Yönetim Ekranı Tasarımı</a:t>
            </a:r>
          </a:p>
        </p:txBody>
      </p:sp>
      <p:sp>
        <p:nvSpPr>
          <p:cNvPr id="9" name="Slide Number Placeholder 8">
            <a:extLst>
              <a:ext uri="{FF2B5EF4-FFF2-40B4-BE49-F238E27FC236}">
                <a16:creationId xmlns:a16="http://schemas.microsoft.com/office/drawing/2014/main" id="{677725B5-55E9-980D-98BC-E2F689D6E5C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sp>
        <p:nvSpPr>
          <p:cNvPr id="12" name="TextBox 11">
            <a:extLst>
              <a:ext uri="{FF2B5EF4-FFF2-40B4-BE49-F238E27FC236}">
                <a16:creationId xmlns:a16="http://schemas.microsoft.com/office/drawing/2014/main" id="{11FAA506-2B43-662C-85BE-7002AFF79BFC}"/>
              </a:ext>
            </a:extLst>
          </p:cNvPr>
          <p:cNvSpPr txBox="1"/>
          <p:nvPr/>
        </p:nvSpPr>
        <p:spPr>
          <a:xfrm>
            <a:off x="542925" y="2409824"/>
            <a:ext cx="11401425"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ConfigMaps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kümesi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içerisinde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yapılandırma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verilerini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anahtarlara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bağlı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depolamak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pod’lar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kullanılabilir</a:t>
            </a:r>
            <a:r>
              <a:rPr lang="en-US" dirty="0">
                <a:latin typeface="Times New Roman" panose="02020603050405020304" pitchFamily="18" charset="0"/>
                <a:cs typeface="Times New Roman" panose="02020603050405020304" pitchFamily="18" charset="0"/>
              </a:rPr>
              <a:t> hale </a:t>
            </a:r>
            <a:r>
              <a:rPr lang="en-US" dirty="0" err="1">
                <a:latin typeface="Times New Roman" panose="02020603050405020304" pitchFamily="18" charset="0"/>
                <a:cs typeface="Times New Roman" panose="02020603050405020304" pitchFamily="18" charset="0"/>
              </a:rPr>
              <a:t>getirmek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ConfigMap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tasarlanmıştır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ekran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altında</a:t>
            </a:r>
            <a:r>
              <a:rPr lang="en-US" dirty="0">
                <a:latin typeface="Times New Roman" panose="02020603050405020304" pitchFamily="18" charset="0"/>
                <a:cs typeface="Times New Roman" panose="02020603050405020304" pitchFamily="18" charset="0"/>
              </a:rPr>
              <a:t> yeni </a:t>
            </a:r>
            <a:r>
              <a:rPr lang="en-US" dirty="0" err="1">
                <a:latin typeface="Times New Roman" panose="02020603050405020304" pitchFamily="18" charset="0"/>
                <a:cs typeface="Times New Roman" panose="02020603050405020304" pitchFamily="18" charset="0"/>
              </a:rPr>
              <a:t>ConfigMap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ConfigMap’leri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listeleme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silme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imkânı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7290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7FA73-D707-6426-287B-DDCC7616F1D6}"/>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4FCE1358-BD75-FDEF-C6EC-EF895A9A004E}"/>
              </a:ext>
            </a:extLst>
          </p:cNvPr>
          <p:cNvSpPr>
            <a:spLocks noGrp="1"/>
          </p:cNvSpPr>
          <p:nvPr>
            <p:ph type="title"/>
          </p:nvPr>
        </p:nvSpPr>
        <p:spPr>
          <a:xfrm>
            <a:off x="542925" y="0"/>
            <a:ext cx="6348664" cy="1997867"/>
          </a:xfrm>
        </p:spPr>
        <p:txBody>
          <a:bodyPr anchor="b">
            <a:normAutofit/>
          </a:bodyPr>
          <a:lstStyle/>
          <a:p>
            <a:r>
              <a:rPr lang="en-US" sz="2400" dirty="0">
                <a:latin typeface="Times New Roman" panose="02020603050405020304" pitchFamily="18" charset="0"/>
                <a:cs typeface="Times New Roman" panose="02020603050405020304" pitchFamily="18" charset="0"/>
              </a:rPr>
              <a:t>Secrets Yönetim Ekranı Tasarımı</a:t>
            </a:r>
          </a:p>
        </p:txBody>
      </p:sp>
      <p:sp>
        <p:nvSpPr>
          <p:cNvPr id="9" name="Slide Number Placeholder 8">
            <a:extLst>
              <a:ext uri="{FF2B5EF4-FFF2-40B4-BE49-F238E27FC236}">
                <a16:creationId xmlns:a16="http://schemas.microsoft.com/office/drawing/2014/main" id="{4D2A5161-AF57-7DCE-5A90-53996F76A41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12" name="TextBox 11">
            <a:extLst>
              <a:ext uri="{FF2B5EF4-FFF2-40B4-BE49-F238E27FC236}">
                <a16:creationId xmlns:a16="http://schemas.microsoft.com/office/drawing/2014/main" id="{EF3FE632-5430-E466-E8B8-5499930A9686}"/>
              </a:ext>
            </a:extLst>
          </p:cNvPr>
          <p:cNvSpPr txBox="1"/>
          <p:nvPr/>
        </p:nvSpPr>
        <p:spPr>
          <a:xfrm>
            <a:off x="542925" y="2409824"/>
            <a:ext cx="11401425" cy="120032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uygulaması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kapsamında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geliştirilen</a:t>
            </a:r>
            <a:r>
              <a:rPr lang="en-US" dirty="0">
                <a:latin typeface="Times New Roman" panose="02020603050405020304" pitchFamily="18" charset="0"/>
                <a:cs typeface="Times New Roman" panose="02020603050405020304" pitchFamily="18" charset="0"/>
              </a:rPr>
              <a:t> Secrets </a:t>
            </a:r>
            <a:r>
              <a:rPr lang="en-US" dirty="0" err="1">
                <a:latin typeface="Times New Roman" panose="02020603050405020304" pitchFamily="18" charset="0"/>
                <a:cs typeface="Times New Roman" panose="02020603050405020304" pitchFamily="18" charset="0"/>
              </a:rPr>
              <a:t>Yönetim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Ekranı</a:t>
            </a:r>
            <a:r>
              <a:rPr lang="en-US" dirty="0">
                <a:latin typeface="Times New Roman" panose="02020603050405020304" pitchFamily="18" charset="0"/>
                <a:cs typeface="Times New Roman" panose="02020603050405020304" pitchFamily="18" charset="0"/>
              </a:rPr>
              <a:t>, Kubernetes </a:t>
            </a:r>
            <a:r>
              <a:rPr lang="en-US" dirty="0" err="1">
                <a:latin typeface="Times New Roman" panose="02020603050405020304" pitchFamily="18" charset="0"/>
                <a:cs typeface="Times New Roman" panose="02020603050405020304" pitchFamily="18" charset="0"/>
              </a:rPr>
              <a:t>kümesinde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hassas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verilerin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şifreler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token’lar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sertifikalar</a:t>
            </a:r>
            <a:r>
              <a:rPr lang="en-US" dirty="0">
                <a:latin typeface="Times New Roman" panose="02020603050405020304" pitchFamily="18" charset="0"/>
                <a:cs typeface="Times New Roman" panose="02020603050405020304" pitchFamily="18" charset="0"/>
              </a:rPr>
              <a:t> vb.) </a:t>
            </a:r>
            <a:r>
              <a:rPr lang="en-US" dirty="0" err="1">
                <a:latin typeface="Times New Roman" panose="02020603050405020304" pitchFamily="18" charset="0"/>
                <a:cs typeface="Times New Roman" panose="02020603050405020304" pitchFamily="18" charset="0"/>
              </a:rPr>
              <a:t>güvenli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saklanması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pod’lar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tarafından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kullanılabilir</a:t>
            </a:r>
            <a:r>
              <a:rPr lang="en-US" dirty="0">
                <a:latin typeface="Times New Roman" panose="02020603050405020304" pitchFamily="18" charset="0"/>
                <a:cs typeface="Times New Roman" panose="02020603050405020304" pitchFamily="18" charset="0"/>
              </a:rPr>
              <a:t> hale </a:t>
            </a:r>
            <a:r>
              <a:rPr lang="en-US" dirty="0" err="1">
                <a:latin typeface="Times New Roman" panose="02020603050405020304" pitchFamily="18" charset="0"/>
                <a:cs typeface="Times New Roman" panose="02020603050405020304" pitchFamily="18" charset="0"/>
              </a:rPr>
              <a:t>getirilmesi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amacıyla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kullanılan</a:t>
            </a:r>
            <a:r>
              <a:rPr lang="en-US" dirty="0">
                <a:latin typeface="Times New Roman" panose="02020603050405020304" pitchFamily="18" charset="0"/>
                <a:cs typeface="Times New Roman" panose="02020603050405020304" pitchFamily="18" charset="0"/>
              </a:rPr>
              <a:t> Secret </a:t>
            </a:r>
            <a:r>
              <a:rPr lang="en-US" dirty="0" err="1">
                <a:latin typeface="Times New Roman" panose="02020603050405020304" pitchFamily="18" charset="0"/>
                <a:cs typeface="Times New Roman" panose="02020603050405020304" pitchFamily="18" charset="0"/>
              </a:rPr>
              <a:t>yapılarını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kolayca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yönetmek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tasarlanmıştır</a:t>
            </a:r>
            <a:r>
              <a:rPr lang="en-US" dirty="0">
                <a:latin typeface="Times New Roman" panose="02020603050405020304" pitchFamily="18" charset="0"/>
                <a:cs typeface="Times New Roman" panose="02020603050405020304" pitchFamily="18" charset="0"/>
              </a:rPr>
              <a:t>. Bu </a:t>
            </a:r>
            <a:r>
              <a:rPr lang="en-US" dirty="0" err="1">
                <a:latin typeface="Times New Roman" panose="02020603050405020304" pitchFamily="18" charset="0"/>
                <a:cs typeface="Times New Roman" panose="02020603050405020304" pitchFamily="18" charset="0"/>
              </a:rPr>
              <a:t>ekran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kullanıcıya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belirli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namespace </a:t>
            </a:r>
            <a:r>
              <a:rPr lang="en-US" dirty="0" err="1">
                <a:latin typeface="Times New Roman" panose="02020603050405020304" pitchFamily="18" charset="0"/>
                <a:cs typeface="Times New Roman" panose="02020603050405020304" pitchFamily="18" charset="0"/>
              </a:rPr>
              <a:t>altında</a:t>
            </a:r>
            <a:r>
              <a:rPr lang="en-US" dirty="0">
                <a:latin typeface="Times New Roman" panose="02020603050405020304" pitchFamily="18" charset="0"/>
                <a:cs typeface="Times New Roman" panose="02020603050405020304" pitchFamily="18" charset="0"/>
              </a:rPr>
              <a:t> yeni Secret </a:t>
            </a:r>
            <a:r>
              <a:rPr lang="en-US" dirty="0" err="1">
                <a:latin typeface="Times New Roman" panose="02020603050405020304" pitchFamily="18" charset="0"/>
                <a:cs typeface="Times New Roman" panose="02020603050405020304" pitchFamily="18" charset="0"/>
              </a:rPr>
              <a:t>oluşturma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Secret’leri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listeleme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gereksiz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olanları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silme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imkânı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8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88" y="-372718"/>
            <a:ext cx="7288282" cy="2121177"/>
          </a:xfrm>
        </p:spPr>
        <p:txBody>
          <a:bodyPr/>
          <a:lstStyle/>
          <a:p>
            <a:r>
              <a:rPr lang="en-US" dirty="0" err="1">
                <a:latin typeface="Times New Roman" panose="02020603050405020304" pitchFamily="18" charset="0"/>
                <a:cs typeface="Times New Roman" panose="02020603050405020304" pitchFamily="18" charset="0"/>
              </a:rPr>
              <a:t>giris</a:t>
            </a: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22362" y="1905828"/>
            <a:ext cx="8383587" cy="4094922"/>
          </a:xfrm>
        </p:spPr>
        <p:txBody>
          <a:bodyPr>
            <a:normAutofit/>
          </a:bodyPr>
          <a:lstStyle/>
          <a:p>
            <a:r>
              <a:rPr lang="tr-TR" sz="1300" b="0" dirty="0">
                <a:latin typeface="Times New Roman" panose="02020603050405020304" pitchFamily="18" charset="0"/>
                <a:cs typeface="Times New Roman" panose="02020603050405020304" pitchFamily="18" charset="0"/>
              </a:rPr>
              <a:t>Kubernetes, modern bulut bilişim dünyasında konteyner tabanlı uygulamaların yönetimini kolaylaştıran en popüler orkestrasyon sistemlerinden biri haline gelmiştir. Google tarafından geliştirilip açık kaynak olarak sunulan Kubernetes, mikro hizmet mimarilerini destekleyen, ölçeklenebilir ve dayanıklı bir yapı sağlamaktadır. Ancak Kubernetes'in esnekliği ve geniş özellik seti, yönetim sürecini karmaşık hale getirmektedir. Özellikle büyük ölçekli sistemlerde Kubernetes kümelerinin yönetimi, sürekli izleme, kaynak optimizasyonu, otomatik ölçekleme, güvenlik ve hata toleransı gibi konuları içeren kapsamlı bir süreç gerektirmektedir.</a:t>
            </a:r>
            <a:endParaRPr lang="en-US" sz="1300" b="0" dirty="0">
              <a:latin typeface="Times New Roman" panose="02020603050405020304" pitchFamily="18" charset="0"/>
              <a:cs typeface="Times New Roman" panose="02020603050405020304" pitchFamily="18" charset="0"/>
            </a:endParaRPr>
          </a:p>
          <a:p>
            <a:r>
              <a:rPr lang="tr-TR" sz="1300" b="0" dirty="0">
                <a:latin typeface="Times New Roman" panose="02020603050405020304" pitchFamily="18" charset="0"/>
                <a:cs typeface="Times New Roman" panose="02020603050405020304" pitchFamily="18" charset="0"/>
              </a:rPr>
              <a:t>Günümüzde Kubernetes </a:t>
            </a:r>
            <a:r>
              <a:rPr lang="tr-TR" sz="1400" b="0" dirty="0">
                <a:latin typeface="Times New Roman" panose="02020603050405020304" pitchFamily="18" charset="0"/>
                <a:cs typeface="Times New Roman" panose="02020603050405020304" pitchFamily="18" charset="0"/>
              </a:rPr>
              <a:t>yöneticileri</a:t>
            </a:r>
            <a:r>
              <a:rPr lang="tr-TR" sz="1300" b="0" dirty="0">
                <a:latin typeface="Times New Roman" panose="02020603050405020304" pitchFamily="18" charset="0"/>
                <a:cs typeface="Times New Roman" panose="02020603050405020304" pitchFamily="18" charset="0"/>
              </a:rPr>
              <a:t>, kümeleri etkin bir şekilde yönetmek için çeşitli araçlar kullanmaktadır. Prometheus, Grafana, Helm ve ArgoCD gibi araçlar, Kubernetes ortamlarının izlenmesini, yapılandırılmasını ve sürekli entegrasyon/sürekli dağıtım (CI/CD) süreçlerinin yönetilmesini sağlamaktadır. Bununla birlikte, farklı araçların entegre edilmesi ve yönetilmesi, deneyimli kullanıcılar için bile zaman alıcı ve karmaşık bir süreç olabilmektedir. Bu nedenle, Kubernetes kümelerinin daha verimli ve merkezi bir şekilde yönetilmesine olanak tanıyacak yeni nesil yönetim araçlarına olan ihtiyaç giderek artmaktadır.</a:t>
            </a:r>
            <a:endParaRPr lang="en-US" sz="1300" b="0" dirty="0">
              <a:latin typeface="Times New Roman" panose="02020603050405020304" pitchFamily="18" charset="0"/>
              <a:cs typeface="Times New Roman" panose="02020603050405020304" pitchFamily="18" charset="0"/>
            </a:endParaRPr>
          </a:p>
          <a:p>
            <a:r>
              <a:rPr lang="tr-TR" sz="1300" b="0" dirty="0">
                <a:latin typeface="Times New Roman" panose="02020603050405020304" pitchFamily="18" charset="0"/>
                <a:cs typeface="Times New Roman" panose="02020603050405020304" pitchFamily="18" charset="0"/>
              </a:rPr>
              <a:t>Bu çalışmada, Kubernetes küme yönetimini kolaylaştırmak amacıyla geliştirilmiş mevcut araçlar incelenerek, bu araçların eksik yönleri ve kullanım zorlukları analiz edilecektir. Ayrıca, Kubernetes kümelerinin yönetimini daha etkin hale getirmek için geliştirilebilecek yeni bir yönetim aracının tasarım ilkeleri ele alınacaktır. Çalışmanın temel amacı, Kubernetes yönetimini daha erişilebilir, verimli ve otomatik hale getirecek bir çözüm sunmaktır.</a:t>
            </a:r>
            <a:endParaRPr lang="en-US" sz="1300" b="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199" y="-161925"/>
            <a:ext cx="5655197" cy="1997867"/>
          </a:xfrm>
        </p:spPr>
        <p:txBody>
          <a:bodyPr anchor="b"/>
          <a:lstStyle/>
          <a:p>
            <a:r>
              <a:rPr lang="en-US" dirty="0" err="1">
                <a:latin typeface="Times New Roman" panose="02020603050405020304" pitchFamily="18" charset="0"/>
                <a:cs typeface="Times New Roman" panose="02020603050405020304" pitchFamily="18" charset="0"/>
              </a:rPr>
              <a:t>Literatür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taraması</a:t>
            </a:r>
            <a:endParaRPr lang="en-US"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12" name="TextBox 11">
            <a:extLst>
              <a:ext uri="{FF2B5EF4-FFF2-40B4-BE49-F238E27FC236}">
                <a16:creationId xmlns:a16="http://schemas.microsoft.com/office/drawing/2014/main" id="{A751F15F-0E95-07F7-E3A4-517FE9FBFA69}"/>
              </a:ext>
            </a:extLst>
          </p:cNvPr>
          <p:cNvSpPr txBox="1"/>
          <p:nvPr/>
        </p:nvSpPr>
        <p:spPr>
          <a:xfrm>
            <a:off x="542925" y="2409824"/>
            <a:ext cx="11401425" cy="1754326"/>
          </a:xfrm>
          <a:prstGeom prst="rect">
            <a:avLst/>
          </a:prstGeom>
          <a:noFill/>
        </p:spPr>
        <p:txBody>
          <a:bodyPr wrap="square" rtlCol="0">
            <a:spAutoFit/>
          </a:bodyPr>
          <a:lstStyle/>
          <a:p>
            <a:pPr marL="742950" lvl="1"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Kubernetes Yönetim Araçlarının Genel İncelemesi</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Kubernetes İzleme ve Gözlemlenebilirlik Çözümleri</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Kubernetes Otomatikleştirme ve CI/CD Araçları</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Kubernetes Güvenlik Yönetimi Çözümleri</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Kubernetes Yönetim Araçlarına Duyulan İhtiyaç</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577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264920" y="0"/>
            <a:ext cx="9953308" cy="1780860"/>
          </a:xfrm>
        </p:spPr>
        <p:txBody>
          <a:bodyPr/>
          <a:lstStyle/>
          <a:p>
            <a:r>
              <a:rPr lang="en-US" dirty="0" err="1">
                <a:latin typeface="Times New Roman" panose="02020603050405020304" pitchFamily="18" charset="0"/>
                <a:cs typeface="Times New Roman" panose="02020603050405020304" pitchFamily="18" charset="0"/>
              </a:rPr>
              <a:t>Bulgular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Tartışma</a:t>
            </a:r>
            <a:endParaRPr lang="en-US" dirty="0">
              <a:latin typeface="Times New Roman" panose="02020603050405020304" pitchFamily="18" charset="0"/>
              <a:cs typeface="Times New Roman" panose="02020603050405020304" pitchFamily="18" charset="0"/>
            </a:endParaRP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sp>
        <p:nvSpPr>
          <p:cNvPr id="11" name="TextBox 10">
            <a:extLst>
              <a:ext uri="{FF2B5EF4-FFF2-40B4-BE49-F238E27FC236}">
                <a16:creationId xmlns:a16="http://schemas.microsoft.com/office/drawing/2014/main" id="{C9694AB1-3FA1-F493-9862-A72DC446B91F}"/>
              </a:ext>
            </a:extLst>
          </p:cNvPr>
          <p:cNvSpPr txBox="1"/>
          <p:nvPr/>
        </p:nvSpPr>
        <p:spPr>
          <a:xfrm>
            <a:off x="657225" y="2053709"/>
            <a:ext cx="10944225" cy="1754326"/>
          </a:xfrm>
          <a:prstGeom prst="rect">
            <a:avLst/>
          </a:prstGeom>
          <a:noFill/>
        </p:spPr>
        <p:txBody>
          <a:bodyPr wrap="square" rtlCol="0">
            <a:spAutoFit/>
          </a:bodyPr>
          <a:lstStyle/>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Kubernetes Ortam Kurulumu</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GitHub Organizasyonu ve Repo Yönetimi</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KIND (Kubernetes in Docker) Araştırması</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Teknoloji Seçimi</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Ortam Kurulumu</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2" name="Resim 5" descr="metin, ekran görüntüsü içeren bir resim&#10;&#10;Açıklama otomatik olarak oluşturuldu">
            <a:extLst>
              <a:ext uri="{FF2B5EF4-FFF2-40B4-BE49-F238E27FC236}">
                <a16:creationId xmlns:a16="http://schemas.microsoft.com/office/drawing/2014/main" id="{5FE595EE-3C2D-0B5D-A0E8-FB3DDC61C9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9878" y="3429000"/>
            <a:ext cx="6700374" cy="2537746"/>
          </a:xfrm>
          <a:prstGeom prst="rect">
            <a:avLst/>
          </a:prstGeom>
        </p:spPr>
      </p:pic>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28675" y="136526"/>
            <a:ext cx="10820399" cy="1917700"/>
          </a:xfrm>
        </p:spPr>
        <p:txBody>
          <a:bodyPr>
            <a:normAutofit/>
          </a:bodyPr>
          <a:lstStyle/>
          <a:p>
            <a:r>
              <a:rPr lang="en-US" dirty="0">
                <a:latin typeface="Times New Roman" panose="02020603050405020304" pitchFamily="18" charset="0"/>
                <a:cs typeface="Times New Roman" panose="02020603050405020304" pitchFamily="18" charset="0"/>
              </a:rPr>
              <a:t>Mınıo </a:t>
            </a:r>
            <a:r>
              <a:rPr lang="en-US" dirty="0" err="1">
                <a:latin typeface="Times New Roman" panose="02020603050405020304" pitchFamily="18" charset="0"/>
                <a:cs typeface="Times New Roman" panose="02020603050405020304" pitchFamily="18" charset="0"/>
              </a:rPr>
              <a:t>kurulumu</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pic>
        <p:nvPicPr>
          <p:cNvPr id="12" name="Resim 6" descr="metin, ekran görüntüsü içeren bir resim&#10;&#10;Açıklama otomatik olarak oluşturuldu">
            <a:extLst>
              <a:ext uri="{FF2B5EF4-FFF2-40B4-BE49-F238E27FC236}">
                <a16:creationId xmlns:a16="http://schemas.microsoft.com/office/drawing/2014/main" id="{1F4A6C84-E1CA-2FD0-17F5-546C58D02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874" y="1619250"/>
            <a:ext cx="5401945" cy="2030730"/>
          </a:xfrm>
          <a:prstGeom prst="rect">
            <a:avLst/>
          </a:prstGeom>
        </p:spPr>
      </p:pic>
      <p:sp>
        <p:nvSpPr>
          <p:cNvPr id="13" name="TextBox 12">
            <a:extLst>
              <a:ext uri="{FF2B5EF4-FFF2-40B4-BE49-F238E27FC236}">
                <a16:creationId xmlns:a16="http://schemas.microsoft.com/office/drawing/2014/main" id="{6D0E5CEB-A628-4098-6504-53E6598CE3D5}"/>
              </a:ext>
            </a:extLst>
          </p:cNvPr>
          <p:cNvSpPr txBox="1"/>
          <p:nvPr/>
        </p:nvSpPr>
        <p:spPr>
          <a:xfrm>
            <a:off x="828675" y="1619250"/>
            <a:ext cx="4724400" cy="4293483"/>
          </a:xfrm>
          <a:prstGeom prst="rect">
            <a:avLst/>
          </a:prstGeom>
          <a:noFill/>
        </p:spPr>
        <p:txBody>
          <a:bodyPr wrap="square" rtlCol="0">
            <a:spAutoFit/>
          </a:bodyPr>
          <a:lstStyle/>
          <a:p>
            <a:r>
              <a:rPr lang="tr-TR" sz="1300" dirty="0">
                <a:latin typeface="Times New Roman" panose="02020603050405020304" pitchFamily="18" charset="0"/>
                <a:cs typeface="Times New Roman" panose="02020603050405020304" pitchFamily="18" charset="0"/>
              </a:rPr>
              <a:t>Amazon Web Services (AWS) ortamında yapılandırılan “ana makine” adlı EC2 örneği, Ubuntu 22.04 LTS işletim sistemi üzerinde başarıyla kurulmuş ve temel sistem güncellemeleri tamamlanmıştır. Geliştirme ve servis sunumu için gerekli olan temel bileşenler (Apache, MySQL, PHP, Git, Node.js, npm vb.) kurularak makinenin işlevselliği genişletilmiştir. Bu sürecin önemli bir parçası olarak, bulut tabanlı nesne depolama hizmeti sağlayan </a:t>
            </a:r>
            <a:r>
              <a:rPr lang="tr-TR" sz="1300" b="1" dirty="0">
                <a:latin typeface="Times New Roman" panose="02020603050405020304" pitchFamily="18" charset="0"/>
                <a:cs typeface="Times New Roman" panose="02020603050405020304" pitchFamily="18" charset="0"/>
              </a:rPr>
              <a:t>MinIO</a:t>
            </a:r>
            <a:r>
              <a:rPr lang="tr-TR" sz="1300" dirty="0">
                <a:latin typeface="Times New Roman" panose="02020603050405020304" pitchFamily="18" charset="0"/>
                <a:cs typeface="Times New Roman" panose="02020603050405020304" pitchFamily="18" charset="0"/>
              </a:rPr>
              <a:t> yazılımı da sisteme entegre edilmiştir. MinIO kurulumu sırasında öncelikle ilgili ikili dosya indirilmiş, çalıştırılabilir hale getirilmiş ve servis olarak sistem başlangıcına eklenmiştir. Servisin çalışabilmesi için gerekli dizin yapıları oluşturulmuş, erişim anahtarları tanımlanmış ve HTTP üzerinden çalışan bir port aracılığıyla dış erişime açılmıştır. AWS güvenlik grubu ayarlarında ilgili portlara izin verilerek MinIO arayüzüne web tarayıcısı üzerinden erişim sağlanabilmiştir. MinIO’nun kurulumu sayesinde, uygulama geliştirme sürecinde kullanılacak olan dosya ve medya içeriklerinin yüksek erişilebilirlik ve performansla yönetilmesi mümkün hale gelmiştir. Bu durum, ana makinenin yalnızca bir uygulama sunucusu değil, aynı zamanda esnek bir veri depolama çözümü olarak da kullanılmasını sağlamaktadır.</a:t>
            </a:r>
            <a:endParaRPr lang="en-US" sz="13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16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3F370-3D7E-AD49-DC68-16EC75C479CA}"/>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DBF62032-8C1B-C125-FC97-9092D64A2AA3}"/>
              </a:ext>
            </a:extLst>
          </p:cNvPr>
          <p:cNvSpPr>
            <a:spLocks noGrp="1"/>
          </p:cNvSpPr>
          <p:nvPr>
            <p:ph type="title"/>
          </p:nvPr>
        </p:nvSpPr>
        <p:spPr>
          <a:xfrm>
            <a:off x="838199" y="-161925"/>
            <a:ext cx="5655197" cy="1997867"/>
          </a:xfrm>
        </p:spPr>
        <p:txBody>
          <a:bodyPr anchor="b">
            <a:normAutofit/>
          </a:bodyPr>
          <a:lstStyle/>
          <a:p>
            <a:pPr lvl="1"/>
            <a:r>
              <a:rPr lang="tr-TR" sz="2400" dirty="0">
                <a:latin typeface="Times New Roman" panose="02020603050405020304" pitchFamily="18" charset="0"/>
                <a:cs typeface="Times New Roman" panose="02020603050405020304" pitchFamily="18" charset="0"/>
              </a:rPr>
              <a:t>CI/CD Süreçlerinin Tamamlanması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6B702B46-39BF-51B7-FDE3-86F192368C5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12" name="TextBox 11">
            <a:extLst>
              <a:ext uri="{FF2B5EF4-FFF2-40B4-BE49-F238E27FC236}">
                <a16:creationId xmlns:a16="http://schemas.microsoft.com/office/drawing/2014/main" id="{192E4EC5-E0FF-2E9D-EDFD-50A0215F1856}"/>
              </a:ext>
            </a:extLst>
          </p:cNvPr>
          <p:cNvSpPr txBox="1"/>
          <p:nvPr/>
        </p:nvSpPr>
        <p:spPr>
          <a:xfrm>
            <a:off x="542925" y="2409824"/>
            <a:ext cx="11401425" cy="1754326"/>
          </a:xfrm>
          <a:prstGeom prst="rect">
            <a:avLst/>
          </a:prstGeom>
          <a:noFill/>
        </p:spPr>
        <p:txBody>
          <a:bodyPr wrap="square" rtlCol="0">
            <a:spAutoFit/>
          </a:bodyPr>
          <a:lstStyle/>
          <a:p>
            <a:pPr lvl="1"/>
            <a:r>
              <a:rPr lang="en-US" dirty="0" err="1">
                <a:latin typeface="Times New Roman" panose="02020603050405020304" pitchFamily="18" charset="0"/>
                <a:cs typeface="Times New Roman" panose="02020603050405020304" pitchFamily="18" charset="0"/>
              </a:rPr>
              <a:t>Uygulamanın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kesintisiz</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otomatik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dağıtımı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için</a:t>
            </a:r>
            <a:r>
              <a:rPr lang="en-US" dirty="0">
                <a:latin typeface="Times New Roman" panose="02020603050405020304" pitchFamily="18" charset="0"/>
                <a:cs typeface="Times New Roman" panose="02020603050405020304" pitchFamily="18" charset="0"/>
              </a:rPr>
              <a:t> GitHub Actions </a:t>
            </a:r>
            <a:r>
              <a:rPr lang="en-US" dirty="0" err="1">
                <a:latin typeface="Times New Roman" panose="02020603050405020304" pitchFamily="18" charset="0"/>
                <a:cs typeface="Times New Roman" panose="02020603050405020304" pitchFamily="18" charset="0"/>
              </a:rPr>
              <a:t>tabanlı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CI/CD </a:t>
            </a:r>
            <a:r>
              <a:rPr lang="en-US" dirty="0" err="1">
                <a:latin typeface="Times New Roman" panose="02020603050405020304" pitchFamily="18" charset="0"/>
                <a:cs typeface="Times New Roman" panose="02020603050405020304" pitchFamily="18" charset="0"/>
              </a:rPr>
              <a:t>süreci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yapılandırılmıştır</a:t>
            </a:r>
            <a:r>
              <a:rPr lang="en-US" dirty="0">
                <a:latin typeface="Times New Roman" panose="02020603050405020304" pitchFamily="18" charset="0"/>
                <a:cs typeface="Times New Roman" panose="02020603050405020304" pitchFamily="18" charset="0"/>
              </a:rPr>
              <a:t>. actions-test </a:t>
            </a:r>
            <a:r>
              <a:rPr lang="en-US" dirty="0" err="1">
                <a:latin typeface="Times New Roman" panose="02020603050405020304" pitchFamily="18" charset="0"/>
                <a:cs typeface="Times New Roman" panose="02020603050405020304" pitchFamily="18" charset="0"/>
              </a:rPr>
              <a:t>dalına</a:t>
            </a:r>
            <a:r>
              <a:rPr lang="en-US" dirty="0">
                <a:latin typeface="Times New Roman" panose="02020603050405020304" pitchFamily="18" charset="0"/>
                <a:cs typeface="Times New Roman" panose="02020603050405020304" pitchFamily="18" charset="0"/>
              </a:rPr>
              <a:t> her push </a:t>
            </a:r>
            <a:r>
              <a:rPr lang="en-US" dirty="0" err="1">
                <a:latin typeface="Times New Roman" panose="02020603050405020304" pitchFamily="18" charset="0"/>
                <a:cs typeface="Times New Roman" panose="02020603050405020304" pitchFamily="18" charset="0"/>
              </a:rPr>
              <a:t>işlemiyle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tetiklenen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akışı</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Hub’a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giriş</a:t>
            </a:r>
            <a:r>
              <a:rPr lang="en-US" dirty="0">
                <a:latin typeface="Times New Roman" panose="02020603050405020304" pitchFamily="18" charset="0"/>
                <a:cs typeface="Times New Roman" panose="02020603050405020304" pitchFamily="18" charset="0"/>
              </a:rPr>
              <a:t>, QEMU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Buildx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kurulumu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çoklu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mimari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destekli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imaj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oluşturma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imajın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dontfinish</a:t>
            </a:r>
            <a:r>
              <a:rPr lang="en-US" dirty="0">
                <a:latin typeface="Times New Roman" panose="02020603050405020304" pitchFamily="18" charset="0"/>
                <a:cs typeface="Times New Roman" panose="02020603050405020304" pitchFamily="18" charset="0"/>
              </a:rPr>
              <a:t>-backend:&lt;</a:t>
            </a:r>
            <a:r>
              <a:rPr lang="en-US" dirty="0" err="1">
                <a:latin typeface="Times New Roman" panose="02020603050405020304" pitchFamily="18" charset="0"/>
                <a:cs typeface="Times New Roman" panose="02020603050405020304" pitchFamily="18" charset="0"/>
              </a:rPr>
              <a:t>github.run_id</a:t>
            </a:r>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etiketiyle</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Hub’a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yüklenmesini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kapsamaktadır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Ardından</a:t>
            </a:r>
            <a:r>
              <a:rPr lang="en-US" dirty="0">
                <a:latin typeface="Times New Roman" panose="02020603050405020304" pitchFamily="18" charset="0"/>
                <a:cs typeface="Times New Roman" panose="02020603050405020304" pitchFamily="18" charset="0"/>
              </a:rPr>
              <a:t>, SSH </a:t>
            </a:r>
            <a:r>
              <a:rPr lang="en-US" dirty="0" err="1">
                <a:latin typeface="Times New Roman" panose="02020603050405020304" pitchFamily="18" charset="0"/>
                <a:cs typeface="Times New Roman" panose="02020603050405020304" pitchFamily="18" charset="0"/>
              </a:rPr>
              <a:t>anahtarlarıyla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güvenli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EC2’ye </a:t>
            </a:r>
            <a:r>
              <a:rPr lang="en-US" dirty="0" err="1">
                <a:latin typeface="Times New Roman" panose="02020603050405020304" pitchFamily="18" charset="0"/>
                <a:cs typeface="Times New Roman" panose="02020603050405020304" pitchFamily="18" charset="0"/>
              </a:rPr>
              <a:t>bağlanılarak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mevcut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konteyner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durdurulmakta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güncel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imajla</a:t>
            </a:r>
            <a:r>
              <a:rPr lang="en-US" dirty="0">
                <a:latin typeface="Times New Roman" panose="02020603050405020304" pitchFamily="18" charset="0"/>
                <a:cs typeface="Times New Roman" panose="02020603050405020304" pitchFamily="18" charset="0"/>
              </a:rPr>
              <a:t> 3000 </a:t>
            </a:r>
            <a:r>
              <a:rPr lang="en-US" dirty="0" err="1">
                <a:latin typeface="Times New Roman" panose="02020603050405020304" pitchFamily="18" charset="0"/>
                <a:cs typeface="Times New Roman" panose="02020603050405020304" pitchFamily="18" charset="0"/>
              </a:rPr>
              <a:t>portundan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yayın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yapacak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şekilde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yeniden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başlatılmaktadır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Böylece</a:t>
            </a:r>
            <a:r>
              <a:rPr lang="en-US" dirty="0">
                <a:latin typeface="Times New Roman" panose="02020603050405020304" pitchFamily="18" charset="0"/>
                <a:cs typeface="Times New Roman" panose="02020603050405020304" pitchFamily="18" charset="0"/>
              </a:rPr>
              <a:t> her </a:t>
            </a:r>
            <a:r>
              <a:rPr lang="en-US" dirty="0" err="1">
                <a:latin typeface="Times New Roman" panose="02020603050405020304" pitchFamily="18" charset="0"/>
                <a:cs typeface="Times New Roman" panose="02020603050405020304" pitchFamily="18" charset="0"/>
              </a:rPr>
              <a:t>kod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güncellemesi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otomatik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güvenli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tekrarlanabilir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biçimde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dağıtılmaktadır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169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96B0F-7EA9-F4D9-7BE1-77B5319434A2}"/>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BC7747F2-858D-72B1-D7A9-097C84DD9D43}"/>
              </a:ext>
            </a:extLst>
          </p:cNvPr>
          <p:cNvSpPr>
            <a:spLocks noGrp="1"/>
          </p:cNvSpPr>
          <p:nvPr>
            <p:ph type="title"/>
          </p:nvPr>
        </p:nvSpPr>
        <p:spPr>
          <a:xfrm>
            <a:off x="838199" y="-161925"/>
            <a:ext cx="5655197" cy="1997867"/>
          </a:xfrm>
        </p:spPr>
        <p:txBody>
          <a:bodyPr anchor="b">
            <a:normAutofit/>
          </a:bodyPr>
          <a:lstStyle/>
          <a:p>
            <a:pPr lvl="1"/>
            <a:r>
              <a:rPr lang="tr-TR" sz="2400" dirty="0">
                <a:latin typeface="Times New Roman" panose="02020603050405020304" pitchFamily="18" charset="0"/>
                <a:cs typeface="Times New Roman" panose="02020603050405020304" pitchFamily="18" charset="0"/>
              </a:rPr>
              <a:t>Ana Sayfa Ekranı Tasarımı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EED50447-DC89-56F1-F0DF-DAA61D113B5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2" name="TextBox 11">
            <a:extLst>
              <a:ext uri="{FF2B5EF4-FFF2-40B4-BE49-F238E27FC236}">
                <a16:creationId xmlns:a16="http://schemas.microsoft.com/office/drawing/2014/main" id="{FBAB8932-8E6A-5C03-0F46-26C99BA9AF96}"/>
              </a:ext>
            </a:extLst>
          </p:cNvPr>
          <p:cNvSpPr txBox="1"/>
          <p:nvPr/>
        </p:nvSpPr>
        <p:spPr>
          <a:xfrm>
            <a:off x="542925" y="2409824"/>
            <a:ext cx="11401425" cy="1754326"/>
          </a:xfrm>
          <a:prstGeom prst="rect">
            <a:avLst/>
          </a:prstGeom>
          <a:noFill/>
        </p:spPr>
        <p:txBody>
          <a:bodyPr wrap="square" rtlCol="0">
            <a:spAutoFit/>
          </a:bodyPr>
          <a:lstStyle/>
          <a:p>
            <a:pPr lvl="1"/>
            <a:r>
              <a:rPr lang="en-US">
                <a:latin typeface="Times New Roman" panose="02020603050405020304" pitchFamily="18" charset="0"/>
                <a:cs typeface="Times New Roman" panose="02020603050405020304" pitchFamily="18" charset="0"/>
              </a:rPr>
              <a:t>Ana Sayfa ekranı, Vue.js ile modern web tasarım standartlarına uygun şekilde geliştirilmiştir. Sayfa, kullanıcıya uygulamanın amacını tanıtmayı ve oturum açma/kayıt işlemlerine yönlendirmeyi hedefler. Vue’nun component yapısı kullanılarak navbar, içerik ve footer bölümleri oluşturulmuştur. Navbar'da sol tarafta logo ve uygulama adı (Dontfinish), sağda ise Login ve Sign Up butonları yer almakta, bu butonlar Vue Router ile yönlendirme sağlamaktadır. Orta alanda bilgilendirici bir başlık, açıklama metni ve Kubernetes temalı bir görsel bulunur. Footer’da ise © dontfinish, 2025 bilgisi yer alarak sayfa profesyonel bir bütünlük kazanmıştır.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7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D29AD-68F1-51C7-B774-CAD9750AE262}"/>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FB3BD10A-965E-75C9-224F-F7ED8DA85239}"/>
              </a:ext>
            </a:extLst>
          </p:cNvPr>
          <p:cNvSpPr>
            <a:spLocks noGrp="1"/>
          </p:cNvSpPr>
          <p:nvPr>
            <p:ph type="title"/>
          </p:nvPr>
        </p:nvSpPr>
        <p:spPr>
          <a:xfrm>
            <a:off x="838199" y="-161925"/>
            <a:ext cx="5655197" cy="1997867"/>
          </a:xfrm>
        </p:spPr>
        <p:txBody>
          <a:bodyPr anchor="b">
            <a:normAutofit/>
          </a:bodyPr>
          <a:lstStyle/>
          <a:p>
            <a:pPr lvl="1"/>
            <a:r>
              <a:rPr lang="tr-TR" sz="2400" dirty="0">
                <a:latin typeface="Times New Roman" panose="02020603050405020304" pitchFamily="18" charset="0"/>
                <a:cs typeface="Times New Roman" panose="02020603050405020304" pitchFamily="18" charset="0"/>
              </a:rPr>
              <a:t>Giriş ve Kayıt Ol Ekranı Tasarımı</a:t>
            </a:r>
            <a:endParaRPr lang="en-US" sz="24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C2D89FE2-B247-4846-3BAB-D01F64BAB64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2" name="TextBox 11">
            <a:extLst>
              <a:ext uri="{FF2B5EF4-FFF2-40B4-BE49-F238E27FC236}">
                <a16:creationId xmlns:a16="http://schemas.microsoft.com/office/drawing/2014/main" id="{0251A79F-0A73-909A-DB0C-C335159C3BBE}"/>
              </a:ext>
            </a:extLst>
          </p:cNvPr>
          <p:cNvSpPr txBox="1"/>
          <p:nvPr/>
        </p:nvSpPr>
        <p:spPr>
          <a:xfrm>
            <a:off x="542925" y="2409824"/>
            <a:ext cx="11401425" cy="923330"/>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Uygulamanın temel kullanıcı yönetim fonksiyonları kapsamında, </a:t>
            </a:r>
            <a:r>
              <a:rPr lang="tr-TR" b="1" dirty="0">
                <a:latin typeface="Times New Roman" panose="02020603050405020304" pitchFamily="18" charset="0"/>
                <a:cs typeface="Times New Roman" panose="02020603050405020304" pitchFamily="18" charset="0"/>
              </a:rPr>
              <a:t>Giriş (Login)</a:t>
            </a:r>
            <a:r>
              <a:rPr lang="tr-TR" dirty="0">
                <a:latin typeface="Times New Roman" panose="02020603050405020304" pitchFamily="18" charset="0"/>
                <a:cs typeface="Times New Roman" panose="02020603050405020304" pitchFamily="18" charset="0"/>
              </a:rPr>
              <a:t> ve </a:t>
            </a:r>
            <a:r>
              <a:rPr lang="tr-TR" b="1" dirty="0">
                <a:latin typeface="Times New Roman" panose="02020603050405020304" pitchFamily="18" charset="0"/>
                <a:cs typeface="Times New Roman" panose="02020603050405020304" pitchFamily="18" charset="0"/>
              </a:rPr>
              <a:t>Kayıt Ol (Signup)</a:t>
            </a:r>
            <a:r>
              <a:rPr lang="tr-TR" dirty="0">
                <a:latin typeface="Times New Roman" panose="02020603050405020304" pitchFamily="18" charset="0"/>
                <a:cs typeface="Times New Roman" panose="02020603050405020304" pitchFamily="18" charset="0"/>
              </a:rPr>
              <a:t> ekranları Vue.js framework’ü kullanılarak geliştirilmiştir. Bu ekranlar, kullanıcıların sisteme güvenli şekilde erişmesini ve yeni hesap oluşturmasını sağlamak amacıyla sade ve anlaşılır bir tasarım anlayışıyla hazırlanmıştır.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71769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{C249F16F-D94E-4900-B42B-F4AA1A3F8AF2}TF7521aafa-c748-4c40-a498-ba511be234dc5b1b6097_win32-5039330bb2f3</Template>
  <TotalTime>197</TotalTime>
  <Words>2026</Words>
  <Application>Microsoft Office PowerPoint</Application>
  <PresentationFormat>Widescreen</PresentationFormat>
  <Paragraphs>120</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Tenorite</vt:lpstr>
      <vt:lpstr>Times New Roman</vt:lpstr>
      <vt:lpstr>Custom</vt:lpstr>
      <vt:lpstr>Bİtİrme projesİ sunumu  Kubernetes Cluster YÖnetİm Aracı - dontfınısh  Tarık uçar –  Ege alican kaleli –  ömer Faruk yığıt –  </vt:lpstr>
      <vt:lpstr>özet</vt:lpstr>
      <vt:lpstr>giris</vt:lpstr>
      <vt:lpstr>Literatür taraması</vt:lpstr>
      <vt:lpstr>Bulgular ve Tartışma</vt:lpstr>
      <vt:lpstr>Mınıo kurulumu</vt:lpstr>
      <vt:lpstr>CI/CD Süreçlerinin Tamamlanması</vt:lpstr>
      <vt:lpstr>Ana Sayfa Ekranı Tasarımı</vt:lpstr>
      <vt:lpstr>Giriş ve Kayıt Ol Ekranı Tasarımı</vt:lpstr>
      <vt:lpstr>Giriş Ekranı</vt:lpstr>
      <vt:lpstr>Kayıt Ol Ekranı</vt:lpstr>
      <vt:lpstr>Veri Saklama Altyapısı</vt:lpstr>
      <vt:lpstr>Güvenlik ve Geri Bildirim Mekanizması</vt:lpstr>
      <vt:lpstr>Kubeconfig Dosyaları Yönetim Ekranı Tasarımı</vt:lpstr>
      <vt:lpstr>Genel Yapı</vt:lpstr>
      <vt:lpstr>Dosya Yükleme İşlevi</vt:lpstr>
      <vt:lpstr>Yüklenen Dosyaların Yönetimi</vt:lpstr>
      <vt:lpstr>Namespaces Yönetim Ekranı Tasarımı</vt:lpstr>
      <vt:lpstr>Pods Yönetim Ekranı Tasarımı</vt:lpstr>
      <vt:lpstr>Deployments Yönetim Ekranı Tasarımı</vt:lpstr>
      <vt:lpstr>ReplicaSets Yönetim Ekranı Tasarımı</vt:lpstr>
      <vt:lpstr>StatefulSets Yönetim Ekranı Tasarımı</vt:lpstr>
      <vt:lpstr>DaemonSets Yönetim Ekranı Tasarımı</vt:lpstr>
      <vt:lpstr>Services Yönetim Ekranı Tasarımı</vt:lpstr>
      <vt:lpstr>ConfigMaps Yönetim Ekranı Tasarımı</vt:lpstr>
      <vt:lpstr>Secrets Yönetim Ekranı Tasarımı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Ömer Faruk Yiğit</dc:creator>
  <cp:lastModifiedBy>Ömer Faruk Yiğit</cp:lastModifiedBy>
  <cp:revision>2</cp:revision>
  <dcterms:created xsi:type="dcterms:W3CDTF">2025-06-19T04:57:56Z</dcterms:created>
  <dcterms:modified xsi:type="dcterms:W3CDTF">2025-06-19T08:15:54Z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