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9" r:id="rId7"/>
    <p:sldId id="262" r:id="rId8"/>
    <p:sldId id="263" r:id="rId9"/>
    <p:sldId id="265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8"/>
    <p:restoredTop sz="94654"/>
  </p:normalViewPr>
  <p:slideViewPr>
    <p:cSldViewPr snapToGrid="0" snapToObjects="1">
      <p:cViewPr>
        <p:scale>
          <a:sx n="106" d="100"/>
          <a:sy n="106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CBA2C-9FE6-7B40-9EC7-090A9DD9554F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06D36-7C95-E24D-955A-7EA360E5E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06D36-7C95-E24D-955A-7EA360E5E0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4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41A2-2442-894D-9788-A0B59176ADBF}" type="datetime1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0094-82F8-BF42-B833-43466EDF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7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3E33-9C39-6749-8B70-FB9FAD1C1C27}" type="datetime1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0094-82F8-BF42-B833-43466EDF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8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7008-83A0-6345-B917-4EE67F57BAC0}" type="datetime1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0094-82F8-BF42-B833-43466EDF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C1ED-1E18-A543-BEC1-E7EAA9F9D932}" type="datetime1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0094-82F8-BF42-B833-43466EDF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7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5F43-A076-3E4D-AD77-B85238BB9576}" type="datetime1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0094-82F8-BF42-B833-43466EDF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0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BC3A-7AC6-0145-8BB7-EB8D94CEDD65}" type="datetime1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0094-82F8-BF42-B833-43466EDF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0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8CB7-35C7-F542-99C9-8A546DF9386E}" type="datetime1">
              <a:rPr lang="en-US" smtClean="0"/>
              <a:t>12/11/19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0094-82F8-BF42-B833-43466EDF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4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325B-F538-284C-A057-EDB2A60C74C3}" type="datetime1">
              <a:rPr lang="en-US" smtClean="0"/>
              <a:t>12/11/19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0094-82F8-BF42-B833-43466EDF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5F21-D768-734E-B3F1-61A99D22EC8C}" type="datetime1">
              <a:rPr lang="en-US" smtClean="0"/>
              <a:t>12/11/19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0094-82F8-BF42-B833-43466EDF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3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C391-58A8-2A44-B466-295D656BFDC3}" type="datetime1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0094-82F8-BF42-B833-43466EDF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1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D6EC-7121-6E43-AB88-F019E85D4FAE}" type="datetime1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0094-82F8-BF42-B833-43466EDF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A085C-BB09-8940-B602-5E2211D934C0}" type="datetime1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00094-82F8-BF42-B833-43466EDF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hyperlink" Target="https://en.wikipedia.org/wiki/Computer_game" TargetMode="External"/><Relationship Id="rId20" Type="http://schemas.openxmlformats.org/officeDocument/2006/relationships/hyperlink" Target="https://en.wikipedia.org/wiki/Match_moving" TargetMode="External"/><Relationship Id="rId21" Type="http://schemas.openxmlformats.org/officeDocument/2006/relationships/hyperlink" Target="https://en.wikipedia.org/wiki/Rendering_(computer_graphics)" TargetMode="External"/><Relationship Id="rId22" Type="http://schemas.openxmlformats.org/officeDocument/2006/relationships/hyperlink" Target="https://en.wikipedia.org/wiki/Video_editing_software" TargetMode="External"/><Relationship Id="rId23" Type="http://schemas.openxmlformats.org/officeDocument/2006/relationships/hyperlink" Target="https://en.wikipedia.org/wiki/Compositing" TargetMode="External"/><Relationship Id="rId24" Type="http://schemas.openxmlformats.org/officeDocument/2006/relationships/image" Target="../media/image1.png"/><Relationship Id="rId10" Type="http://schemas.openxmlformats.org/officeDocument/2006/relationships/hyperlink" Target="https://en.wikipedia.org/wiki/3D_modeling" TargetMode="External"/><Relationship Id="rId11" Type="http://schemas.openxmlformats.org/officeDocument/2006/relationships/hyperlink" Target="https://en.wikipedia.org/wiki/UV_mapping" TargetMode="External"/><Relationship Id="rId12" Type="http://schemas.openxmlformats.org/officeDocument/2006/relationships/hyperlink" Target="https://en.wikipedia.org/wiki/Texture_mapping" TargetMode="External"/><Relationship Id="rId13" Type="http://schemas.openxmlformats.org/officeDocument/2006/relationships/hyperlink" Target="https://en.wikipedia.org/wiki/Raster_graphics_editor" TargetMode="External"/><Relationship Id="rId14" Type="http://schemas.openxmlformats.org/officeDocument/2006/relationships/hyperlink" Target="https://en.wikipedia.org/wiki/Skeletal_animation" TargetMode="External"/><Relationship Id="rId15" Type="http://schemas.openxmlformats.org/officeDocument/2006/relationships/hyperlink" Target="https://en.wikipedia.org/wiki/Fluid_simulation" TargetMode="External"/><Relationship Id="rId16" Type="http://schemas.openxmlformats.org/officeDocument/2006/relationships/hyperlink" Target="https://en.wikipedia.org/wiki/Particle_system" TargetMode="External"/><Relationship Id="rId17" Type="http://schemas.openxmlformats.org/officeDocument/2006/relationships/hyperlink" Target="https://en.wikipedia.org/wiki/Soft_body_dynamics" TargetMode="External"/><Relationship Id="rId18" Type="http://schemas.openxmlformats.org/officeDocument/2006/relationships/hyperlink" Target="https://en.wikipedia.org/wiki/Digital_sculpting" TargetMode="External"/><Relationship Id="rId19" Type="http://schemas.openxmlformats.org/officeDocument/2006/relationships/hyperlink" Target="https://en.wikipedia.org/wiki/Computer_anim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Free_and_open-source_software" TargetMode="External"/><Relationship Id="rId3" Type="http://schemas.openxmlformats.org/officeDocument/2006/relationships/hyperlink" Target="https://en.wikipedia.org/wiki/3D_computer_graphics" TargetMode="External"/><Relationship Id="rId4" Type="http://schemas.openxmlformats.org/officeDocument/2006/relationships/hyperlink" Target="https://en.wikipedia.org/wiki/Software_toolset" TargetMode="External"/><Relationship Id="rId5" Type="http://schemas.openxmlformats.org/officeDocument/2006/relationships/hyperlink" Target="https://en.wikipedia.org/wiki/Animation" TargetMode="External"/><Relationship Id="rId6" Type="http://schemas.openxmlformats.org/officeDocument/2006/relationships/hyperlink" Target="https://en.wikipedia.org/wiki/Visual_effects" TargetMode="External"/><Relationship Id="rId7" Type="http://schemas.openxmlformats.org/officeDocument/2006/relationships/hyperlink" Target="https://en.wikipedia.org/wiki/3D_printing" TargetMode="External"/><Relationship Id="rId8" Type="http://schemas.openxmlformats.org/officeDocument/2006/relationships/hyperlink" Target="https://en.wikipedia.org/wiki/Motion_graphic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149" y="1122363"/>
            <a:ext cx="9786851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An Introduction to </a:t>
            </a:r>
            <a:r>
              <a:rPr lang="en-US" dirty="0" smtClean="0"/>
              <a:t>Blender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12-11-2019</a:t>
            </a:r>
          </a:p>
          <a:p>
            <a:r>
              <a:rPr lang="en-US" dirty="0" smtClean="0"/>
              <a:t>Michael Waters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0094-82F8-BF42-B833-43466EDF44FC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4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43" y="103867"/>
            <a:ext cx="4397828" cy="1325563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690688"/>
            <a:ext cx="5330074" cy="4351338"/>
          </a:xfrm>
        </p:spPr>
        <p:txBody>
          <a:bodyPr/>
          <a:lstStyle/>
          <a:p>
            <a:r>
              <a:rPr lang="en-US" dirty="0" smtClean="0"/>
              <a:t>Adding a </a:t>
            </a:r>
            <a:r>
              <a:rPr lang="en-US" u="sng" dirty="0" smtClean="0"/>
              <a:t>Brick Texture </a:t>
            </a:r>
            <a:r>
              <a:rPr lang="en-US" dirty="0" smtClean="0"/>
              <a:t>to a </a:t>
            </a:r>
            <a:r>
              <a:rPr lang="en-US" u="sng" dirty="0" smtClean="0"/>
              <a:t>Bump</a:t>
            </a:r>
            <a:r>
              <a:rPr lang="en-US" dirty="0" smtClean="0"/>
              <a:t> map for the </a:t>
            </a:r>
            <a:r>
              <a:rPr lang="en-US" u="sng" dirty="0" smtClean="0"/>
              <a:t>Normal</a:t>
            </a:r>
            <a:r>
              <a:rPr lang="en-US" dirty="0" smtClean="0"/>
              <a:t> vectors</a:t>
            </a:r>
          </a:p>
          <a:p>
            <a:r>
              <a:rPr lang="en-US" dirty="0" smtClean="0"/>
              <a:t>Add -&gt; Vector -&gt; Bump</a:t>
            </a:r>
          </a:p>
          <a:p>
            <a:r>
              <a:rPr lang="en-US" dirty="0" smtClean="0"/>
              <a:t>Add -&gt; Texture -&gt; Brick</a:t>
            </a:r>
          </a:p>
          <a:p>
            <a:r>
              <a:rPr lang="en-US" dirty="0" smtClean="0"/>
              <a:t>Lines connect function outputs to inputs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972" y="0"/>
            <a:ext cx="5687955" cy="6858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0094-82F8-BF42-B833-43466EDF44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4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Lighting and camera setup are key because we are doing simulated photography 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ou can even simulate IPhone Cameras!</a:t>
            </a:r>
          </a:p>
          <a:p>
            <a:r>
              <a:rPr lang="en-US" dirty="0" smtClean="0"/>
              <a:t>Surface </a:t>
            </a:r>
            <a:r>
              <a:rPr lang="en-US" dirty="0" err="1" smtClean="0"/>
              <a:t>shaders</a:t>
            </a:r>
            <a:r>
              <a:rPr lang="en-US" dirty="0" smtClean="0"/>
              <a:t> are the most important for good materials</a:t>
            </a:r>
          </a:p>
          <a:p>
            <a:r>
              <a:rPr lang="en-US" dirty="0" smtClean="0"/>
              <a:t>Cycles uses Monte Carlo pixel sampling (path tracing) which often requires the increasing the number of sample to not have a grainy image</a:t>
            </a:r>
          </a:p>
          <a:p>
            <a:pPr lvl="1"/>
            <a:r>
              <a:rPr lang="en-US" dirty="0" smtClean="0"/>
              <a:t>Avoiding transparency and refractive surfaces to reduces the number of samples required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0094-82F8-BF42-B833-43466EDF44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84" y="365125"/>
            <a:ext cx="11037916" cy="1325563"/>
          </a:xfrm>
        </p:spPr>
        <p:txBody>
          <a:bodyPr/>
          <a:lstStyle/>
          <a:p>
            <a:r>
              <a:rPr lang="en-US" dirty="0" smtClean="0"/>
              <a:t>How I get data </a:t>
            </a:r>
            <a:r>
              <a:rPr lang="en-US" smtClean="0"/>
              <a:t>into Blender with the Python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884" y="1890576"/>
            <a:ext cx="10515600" cy="236553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Blender uses it’s own internal python copy </a:t>
            </a:r>
          </a:p>
          <a:p>
            <a:pPr lvl="1"/>
            <a:r>
              <a:rPr lang="en-US" dirty="0" smtClean="0"/>
              <a:t>Your scripts are run by Blender</a:t>
            </a:r>
          </a:p>
          <a:p>
            <a:r>
              <a:rPr lang="en-US" dirty="0" smtClean="0"/>
              <a:t>Prerequisites</a:t>
            </a:r>
          </a:p>
          <a:p>
            <a:pPr lvl="1"/>
            <a:r>
              <a:rPr lang="en-US" dirty="0" err="1" smtClean="0"/>
              <a:t>Conda</a:t>
            </a:r>
            <a:endParaRPr lang="en-US" dirty="0" smtClean="0"/>
          </a:p>
          <a:p>
            <a:r>
              <a:rPr lang="en-US" dirty="0" smtClean="0"/>
              <a:t>Installation:</a:t>
            </a:r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conda</a:t>
            </a:r>
            <a:r>
              <a:rPr lang="en-US" dirty="0" smtClean="0"/>
              <a:t> environment with Python version matching Blender’s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0094-82F8-BF42-B833-43466EDF44FC}" type="slidenum">
              <a:rPr lang="en-US" smtClean="0"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67801" y="4256115"/>
            <a:ext cx="5536276" cy="1200329"/>
          </a:xfrm>
          <a:prstGeom prst="rect">
            <a:avLst/>
          </a:prstGeom>
          <a:ln>
            <a:solidFill>
              <a:schemeClr val="accent4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create -n blender-</a:t>
            </a:r>
            <a:r>
              <a:rPr lang="en-US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env</a:t>
            </a: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python=3.7</a:t>
            </a:r>
          </a:p>
          <a:p>
            <a:pPr lvl="1"/>
            <a:r>
              <a:rPr lang="en-US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activate blender-</a:t>
            </a:r>
            <a:r>
              <a:rPr lang="en-US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env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install </a:t>
            </a:r>
            <a:r>
              <a:rPr lang="en-US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scikit</a:t>
            </a: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-image </a:t>
            </a:r>
          </a:p>
          <a:p>
            <a:pPr lvl="1"/>
            <a:r>
              <a:rPr lang="en-US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install -c </a:t>
            </a:r>
            <a:r>
              <a:rPr lang="en-US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conda</a:t>
            </a: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-forge </a:t>
            </a:r>
            <a:r>
              <a:rPr lang="en-US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5884" y="4908288"/>
            <a:ext cx="5386647" cy="711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run from command line</a:t>
            </a:r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5884" y="5589448"/>
            <a:ext cx="4704999" cy="369332"/>
          </a:xfrm>
          <a:prstGeom prst="rect">
            <a:avLst/>
          </a:prstGeom>
          <a:ln>
            <a:solidFill>
              <a:schemeClr val="accent4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lender -</a:t>
            </a:r>
            <a:r>
              <a:rPr lang="mr-IN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python 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my_script.py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8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Blender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65720"/>
          </a:xfrm>
        </p:spPr>
        <p:txBody>
          <a:bodyPr/>
          <a:lstStyle/>
          <a:p>
            <a:r>
              <a:rPr lang="en-US" dirty="0" smtClean="0"/>
              <a:t>The API is not aimed at our uses</a:t>
            </a:r>
          </a:p>
          <a:p>
            <a:pPr lvl="1"/>
            <a:r>
              <a:rPr lang="en-US" dirty="0" smtClean="0"/>
              <a:t>It can be awkward to use</a:t>
            </a:r>
          </a:p>
          <a:p>
            <a:pPr lvl="1"/>
            <a:r>
              <a:rPr lang="en-US" dirty="0" smtClean="0"/>
              <a:t>I have provided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0094-82F8-BF42-B833-43466EDF44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0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Blender?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30" y="1825624"/>
            <a:ext cx="8427308" cy="50323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Wikipedia has the full description:</a:t>
            </a:r>
          </a:p>
          <a:p>
            <a:pPr lvl="1"/>
            <a:r>
              <a:rPr lang="en-US" sz="1600" b="1" dirty="0" smtClean="0"/>
              <a:t>“ Blender</a:t>
            </a:r>
            <a:r>
              <a:rPr lang="en-US" sz="1600" dirty="0" smtClean="0"/>
              <a:t> </a:t>
            </a:r>
            <a:r>
              <a:rPr lang="en-US" sz="1600" dirty="0"/>
              <a:t>is a </a:t>
            </a:r>
            <a:r>
              <a:rPr lang="en-US" sz="1600" dirty="0">
                <a:hlinkClick r:id="rId2" tooltip="Free and open-source software"/>
              </a:rPr>
              <a:t>free and open-source</a:t>
            </a:r>
            <a:r>
              <a:rPr lang="en-US" sz="1600" dirty="0"/>
              <a:t> </a:t>
            </a:r>
            <a:r>
              <a:rPr lang="en-US" sz="1600" dirty="0">
                <a:hlinkClick r:id="rId3" tooltip="3D computer graphics"/>
              </a:rPr>
              <a:t>3D computer graphics</a:t>
            </a:r>
            <a:r>
              <a:rPr lang="en-US" sz="1600" dirty="0"/>
              <a:t> </a:t>
            </a:r>
            <a:r>
              <a:rPr lang="en-US" sz="1600" dirty="0">
                <a:hlinkClick r:id="rId4" tooltip="Software toolset"/>
              </a:rPr>
              <a:t>software toolset</a:t>
            </a:r>
            <a:r>
              <a:rPr lang="en-US" sz="1600" dirty="0"/>
              <a:t> used for creating </a:t>
            </a:r>
            <a:r>
              <a:rPr lang="en-US" sz="1600" dirty="0">
                <a:hlinkClick r:id="rId5" tooltip="Animation"/>
              </a:rPr>
              <a:t>animated films</a:t>
            </a:r>
            <a:r>
              <a:rPr lang="en-US" sz="1600" dirty="0"/>
              <a:t>, </a:t>
            </a:r>
            <a:r>
              <a:rPr lang="en-US" sz="1600" dirty="0">
                <a:hlinkClick r:id="rId6" tooltip="Visual effects"/>
              </a:rPr>
              <a:t>visual effects</a:t>
            </a:r>
            <a:r>
              <a:rPr lang="en-US" sz="1600" dirty="0"/>
              <a:t>, art, </a:t>
            </a:r>
            <a:r>
              <a:rPr lang="en-US" sz="1600" dirty="0">
                <a:hlinkClick r:id="rId7" tooltip="3D printing"/>
              </a:rPr>
              <a:t>3D printed</a:t>
            </a:r>
            <a:r>
              <a:rPr lang="en-US" sz="1600" dirty="0"/>
              <a:t> models, </a:t>
            </a:r>
            <a:r>
              <a:rPr lang="en-US" sz="1600" dirty="0">
                <a:hlinkClick r:id="rId8" tooltip="Motion graphics"/>
              </a:rPr>
              <a:t>motion graphics</a:t>
            </a:r>
            <a:r>
              <a:rPr lang="en-US" sz="1600" dirty="0"/>
              <a:t>, interactive 3D applications, and </a:t>
            </a:r>
            <a:r>
              <a:rPr lang="en-US" sz="1600" dirty="0">
                <a:hlinkClick r:id="rId9" tooltip="Computer game"/>
              </a:rPr>
              <a:t>computer games</a:t>
            </a:r>
            <a:r>
              <a:rPr lang="en-US" sz="1600" dirty="0"/>
              <a:t>. </a:t>
            </a:r>
            <a:r>
              <a:rPr lang="en-US" sz="1600" dirty="0" smtClean="0"/>
              <a:t>  Blender's </a:t>
            </a:r>
            <a:r>
              <a:rPr lang="en-US" sz="1600" dirty="0"/>
              <a:t>features include </a:t>
            </a:r>
            <a:r>
              <a:rPr lang="en-US" sz="1600" dirty="0">
                <a:hlinkClick r:id="rId10" tooltip="3D modeling"/>
              </a:rPr>
              <a:t>3D modeling</a:t>
            </a:r>
            <a:r>
              <a:rPr lang="en-US" sz="1600" dirty="0"/>
              <a:t>, </a:t>
            </a:r>
            <a:r>
              <a:rPr lang="en-US" sz="1600" dirty="0">
                <a:hlinkClick r:id="rId11" tooltip="UV mapping"/>
              </a:rPr>
              <a:t>UV unwrapping</a:t>
            </a:r>
            <a:r>
              <a:rPr lang="en-US" sz="1600" dirty="0"/>
              <a:t>, </a:t>
            </a:r>
            <a:r>
              <a:rPr lang="en-US" sz="1600" dirty="0">
                <a:hlinkClick r:id="rId12" tooltip="Texture mapping"/>
              </a:rPr>
              <a:t>texturing</a:t>
            </a:r>
            <a:r>
              <a:rPr lang="en-US" sz="1600" dirty="0"/>
              <a:t>, </a:t>
            </a:r>
            <a:r>
              <a:rPr lang="en-US" sz="1600" dirty="0">
                <a:hlinkClick r:id="rId13" tooltip="Raster graphics editor"/>
              </a:rPr>
              <a:t>raster graphics editing</a:t>
            </a:r>
            <a:r>
              <a:rPr lang="en-US" sz="1600" dirty="0"/>
              <a:t>, </a:t>
            </a:r>
            <a:r>
              <a:rPr lang="en-US" sz="1600" dirty="0">
                <a:hlinkClick r:id="rId14" tooltip="Skeletal animation"/>
              </a:rPr>
              <a:t>rigging and skinning</a:t>
            </a:r>
            <a:r>
              <a:rPr lang="en-US" sz="1600" dirty="0"/>
              <a:t>, </a:t>
            </a:r>
            <a:r>
              <a:rPr lang="en-US" sz="1600" dirty="0">
                <a:hlinkClick r:id="rId15" tooltip="Fluid simulation"/>
              </a:rPr>
              <a:t>fluid and smoke simulation</a:t>
            </a:r>
            <a:r>
              <a:rPr lang="en-US" sz="1600" dirty="0"/>
              <a:t>, </a:t>
            </a:r>
            <a:r>
              <a:rPr lang="en-US" sz="1600" dirty="0">
                <a:hlinkClick r:id="rId16" tooltip="Particle system"/>
              </a:rPr>
              <a:t>particle</a:t>
            </a:r>
            <a:r>
              <a:rPr lang="en-US" sz="1600" dirty="0"/>
              <a:t> simulation, </a:t>
            </a:r>
            <a:r>
              <a:rPr lang="en-US" sz="1600" dirty="0">
                <a:hlinkClick r:id="rId17" tooltip="Soft body dynamics"/>
              </a:rPr>
              <a:t>soft body</a:t>
            </a:r>
            <a:r>
              <a:rPr lang="en-US" sz="1600" dirty="0"/>
              <a:t> simulation, </a:t>
            </a:r>
            <a:r>
              <a:rPr lang="en-US" sz="1600" dirty="0">
                <a:hlinkClick r:id="rId18" tooltip="Digital sculpting"/>
              </a:rPr>
              <a:t>sculpting</a:t>
            </a:r>
            <a:r>
              <a:rPr lang="en-US" sz="1600" dirty="0"/>
              <a:t>, </a:t>
            </a:r>
            <a:r>
              <a:rPr lang="en-US" sz="1600" dirty="0">
                <a:hlinkClick r:id="rId19" tooltip="Computer animation"/>
              </a:rPr>
              <a:t>animating</a:t>
            </a:r>
            <a:r>
              <a:rPr lang="en-US" sz="1600" dirty="0"/>
              <a:t>, </a:t>
            </a:r>
            <a:r>
              <a:rPr lang="en-US" sz="1600" dirty="0">
                <a:hlinkClick r:id="rId20" tooltip="Match moving"/>
              </a:rPr>
              <a:t>match moving</a:t>
            </a:r>
            <a:r>
              <a:rPr lang="en-US" sz="1600" dirty="0"/>
              <a:t>, </a:t>
            </a:r>
            <a:r>
              <a:rPr lang="en-US" sz="1600" dirty="0">
                <a:hlinkClick r:id="rId21" tooltip="Rendering (computer graphics)"/>
              </a:rPr>
              <a:t>rendering</a:t>
            </a:r>
            <a:r>
              <a:rPr lang="en-US" sz="1600" dirty="0"/>
              <a:t>, </a:t>
            </a:r>
            <a:r>
              <a:rPr lang="en-US" sz="1600" dirty="0">
                <a:hlinkClick r:id="rId8" tooltip="Motion graphics"/>
              </a:rPr>
              <a:t>motion graphics</a:t>
            </a:r>
            <a:r>
              <a:rPr lang="en-US" sz="1600" dirty="0"/>
              <a:t>, </a:t>
            </a:r>
            <a:r>
              <a:rPr lang="en-US" sz="1600" dirty="0">
                <a:hlinkClick r:id="rId22" tooltip="Video editing software"/>
              </a:rPr>
              <a:t>video editing</a:t>
            </a:r>
            <a:r>
              <a:rPr lang="en-US" sz="1600" dirty="0"/>
              <a:t>, and </a:t>
            </a:r>
            <a:r>
              <a:rPr lang="en-US" sz="1600" dirty="0">
                <a:hlinkClick r:id="rId23" tooltip="Compositing"/>
              </a:rPr>
              <a:t>compositing</a:t>
            </a:r>
            <a:r>
              <a:rPr lang="en-US" sz="1600" dirty="0"/>
              <a:t>. </a:t>
            </a:r>
            <a:r>
              <a:rPr lang="en-US" sz="1600" dirty="0" smtClean="0"/>
              <a:t>“</a:t>
            </a:r>
          </a:p>
          <a:p>
            <a:r>
              <a:rPr lang="en-US" dirty="0" smtClean="0"/>
              <a:t>Blender’s power is flexibility and it can link with many rendering engines, simulation engines, texture/sculpting tools.</a:t>
            </a:r>
          </a:p>
          <a:p>
            <a:r>
              <a:rPr lang="en-US" dirty="0" smtClean="0"/>
              <a:t>It comes with 2 rendering engines</a:t>
            </a:r>
            <a:endParaRPr lang="en-US" dirty="0"/>
          </a:p>
          <a:p>
            <a:pPr lvl="1"/>
            <a:r>
              <a:rPr lang="en-US" dirty="0" err="1" smtClean="0"/>
              <a:t>Eevee</a:t>
            </a:r>
            <a:r>
              <a:rPr lang="en-US" dirty="0" smtClean="0"/>
              <a:t>: essentially a modern video game graphics engine with high performance and good realism</a:t>
            </a:r>
          </a:p>
          <a:p>
            <a:pPr lvl="1"/>
            <a:r>
              <a:rPr lang="en-US" dirty="0" smtClean="0"/>
              <a:t>Cycles: A simulation engine of light scattering physics (path/ray tracing) that produces photorealist images at greater computational cost  &lt;- This tutorial</a:t>
            </a:r>
          </a:p>
        </p:txBody>
      </p:sp>
      <p:pic>
        <p:nvPicPr>
          <p:cNvPr id="1026" name="Picture 2" descr="ttps://upload.wikimedia.org/wikipedia/commons/thumb/3/3c/Logo_Blender.svg/800px-Logo_Blender.svg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3473"/>
            <a:ext cx="5741773" cy="150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0094-82F8-BF42-B833-43466EDF44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6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7889"/>
            <a:ext cx="10515600" cy="1325563"/>
          </a:xfrm>
        </p:spPr>
        <p:txBody>
          <a:bodyPr/>
          <a:lstStyle/>
          <a:p>
            <a:r>
              <a:rPr lang="en-US" dirty="0" smtClean="0"/>
              <a:t>Ray tracing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150486"/>
            <a:ext cx="437914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Treats light as rays that travel in straight line until it scatters off of or is absorbed by an object</a:t>
            </a:r>
          </a:p>
          <a:p>
            <a:pPr lvl="1"/>
            <a:r>
              <a:rPr lang="en-US" dirty="0" smtClean="0"/>
              <a:t>Can be traced forwards or backwards from light sources</a:t>
            </a:r>
          </a:p>
          <a:p>
            <a:pPr lvl="1"/>
            <a:r>
              <a:rPr lang="en-US" dirty="0" smtClean="0"/>
              <a:t>Needs materials properties*</a:t>
            </a:r>
          </a:p>
          <a:p>
            <a:r>
              <a:rPr lang="en-US" dirty="0" smtClean="0"/>
              <a:t>Each pixel is sampled on a viewing plane to become an image</a:t>
            </a:r>
          </a:p>
          <a:p>
            <a:r>
              <a:rPr lang="en-US" dirty="0" smtClean="0"/>
              <a:t>Much more realistic than checking intersections and colors in rasterization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379145" y="3443158"/>
            <a:ext cx="4528175" cy="3414842"/>
            <a:chOff x="6775095" y="2940749"/>
            <a:chExt cx="4528175" cy="3414842"/>
          </a:xfrm>
        </p:grpSpPr>
        <p:pic>
          <p:nvPicPr>
            <p:cNvPr id="4" name="Picture 4" descr="https://www.online-tech-tips.com/wp-content/uploads/2019/06/intel-ray-tracing-versus-raster.jpg.optima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5095" y="2940749"/>
              <a:ext cx="2264087" cy="3414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9039182" y="5524594"/>
              <a:ext cx="22640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https://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www.online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-tech-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tips.com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/computer-tips/what-is-path-tracing-and-ray-tracing-and-why-do-they-improve-graphics/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688345" y="0"/>
            <a:ext cx="5503658" cy="3871519"/>
            <a:chOff x="4705942" y="274851"/>
            <a:chExt cx="4409083" cy="3101547"/>
          </a:xfrm>
        </p:grpSpPr>
        <p:pic>
          <p:nvPicPr>
            <p:cNvPr id="2050" name="Picture 2" descr="ttps://upload.wikimedia.org/wikipedia/commons/9/95/Ray_Tracing_Illustration_First_Bounce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448" b="49783"/>
            <a:stretch/>
          </p:blipFill>
          <p:spPr bwMode="auto">
            <a:xfrm>
              <a:off x="4705942" y="274851"/>
              <a:ext cx="4372943" cy="3101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863016" y="3099399"/>
              <a:ext cx="12520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Nikolaus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Leopold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0" y="6505533"/>
            <a:ext cx="2981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 smtClean="0"/>
              <a:t>*Not in the </a:t>
            </a:r>
            <a:r>
              <a:rPr lang="en-US" dirty="0" err="1" smtClean="0"/>
              <a:t>MatSci</a:t>
            </a:r>
            <a:r>
              <a:rPr lang="en-US" dirty="0" smtClean="0"/>
              <a:t> sense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0094-82F8-BF42-B833-43466EDF44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4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85511"/>
            <a:ext cx="4292009" cy="1325563"/>
          </a:xfrm>
        </p:spPr>
        <p:txBody>
          <a:bodyPr/>
          <a:lstStyle/>
          <a:p>
            <a:r>
              <a:rPr lang="en-US" dirty="0" smtClean="0"/>
              <a:t>The Blender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11074"/>
            <a:ext cx="4685961" cy="5346926"/>
          </a:xfrm>
        </p:spPr>
        <p:txBody>
          <a:bodyPr/>
          <a:lstStyle/>
          <a:p>
            <a:r>
              <a:rPr lang="en-US" dirty="0" smtClean="0"/>
              <a:t>Panels!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3D Viewport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Outliner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Properties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Timeline</a:t>
            </a:r>
          </a:p>
          <a:p>
            <a:r>
              <a:rPr lang="en-US" dirty="0" smtClean="0"/>
              <a:t>Reconfigurable!</a:t>
            </a:r>
          </a:p>
          <a:p>
            <a:pPr lvl="1"/>
            <a:r>
              <a:rPr lang="en-US" dirty="0" smtClean="0"/>
              <a:t>Panels can be resized, added, subtracted, or switched to another type!</a:t>
            </a:r>
          </a:p>
          <a:p>
            <a:pPr lvl="1"/>
            <a:r>
              <a:rPr lang="en-US" dirty="0" smtClean="0"/>
              <a:t>Let’s switch </a:t>
            </a:r>
            <a:r>
              <a:rPr lang="en-US" dirty="0" smtClean="0">
                <a:solidFill>
                  <a:srgbClr val="7030A0"/>
                </a:solidFill>
              </a:rPr>
              <a:t>timeline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C000"/>
                </a:solidFill>
              </a:rPr>
              <a:t>3D viewport</a:t>
            </a:r>
          </a:p>
          <a:p>
            <a:r>
              <a:rPr lang="en-US" dirty="0" smtClean="0"/>
              <a:t>Render at any time with the </a:t>
            </a:r>
            <a:r>
              <a:rPr lang="en-US" dirty="0" smtClean="0">
                <a:solidFill>
                  <a:srgbClr val="FF0000"/>
                </a:solidFill>
              </a:rPr>
              <a:t>render button </a:t>
            </a:r>
            <a:r>
              <a:rPr lang="en-US" dirty="0" smtClean="0"/>
              <a:t>on top!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685961" y="1166152"/>
            <a:ext cx="7506039" cy="4898571"/>
            <a:chOff x="4685961" y="1166152"/>
            <a:chExt cx="7506039" cy="48985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961" y="1166152"/>
              <a:ext cx="7506039" cy="489857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685961" y="1511073"/>
              <a:ext cx="6180513" cy="3613819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866474" y="1511072"/>
              <a:ext cx="1325526" cy="1412881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85961" y="5124892"/>
              <a:ext cx="6180513" cy="850606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866474" y="2923953"/>
              <a:ext cx="1325526" cy="305154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0094-82F8-BF42-B833-43466EDF44FC}" type="slidenum">
              <a:rPr lang="en-US" smtClean="0"/>
              <a:t>3</a:t>
            </a:fld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4910241" y="701467"/>
            <a:ext cx="812199" cy="4620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1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9674"/>
            <a:ext cx="10515600" cy="1027986"/>
          </a:xfrm>
        </p:spPr>
        <p:txBody>
          <a:bodyPr/>
          <a:lstStyle/>
          <a:p>
            <a:r>
              <a:rPr lang="en-US" dirty="0" smtClean="0"/>
              <a:t>Editing in 3D 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878" y="998312"/>
            <a:ext cx="9580082" cy="5859689"/>
          </a:xfrm>
        </p:spPr>
        <p:txBody>
          <a:bodyPr>
            <a:normAutofit/>
          </a:bodyPr>
          <a:lstStyle/>
          <a:p>
            <a:r>
              <a:rPr lang="en-US" u="sng" dirty="0" smtClean="0"/>
              <a:t>Navigation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Rotate: center click </a:t>
            </a:r>
            <a:r>
              <a:rPr lang="en-US" sz="2400" b="1" dirty="0" smtClean="0"/>
              <a:t>or</a:t>
            </a:r>
            <a:r>
              <a:rPr lang="en-US" sz="2400" dirty="0" smtClean="0"/>
              <a:t> </a:t>
            </a:r>
            <a:r>
              <a:rPr lang="en-US" sz="2400" dirty="0" err="1" smtClean="0"/>
              <a:t>click+drag</a:t>
            </a:r>
            <a:r>
              <a:rPr lang="en-US" sz="2400" dirty="0" smtClean="0"/>
              <a:t> </a:t>
            </a:r>
            <a:r>
              <a:rPr lang="en-US" sz="2400" dirty="0"/>
              <a:t>on corner </a:t>
            </a:r>
            <a:r>
              <a:rPr lang="en-US" sz="2400" dirty="0" smtClean="0"/>
              <a:t>axes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Pan: </a:t>
            </a:r>
            <a:r>
              <a:rPr lang="en-US" sz="2400" dirty="0" err="1"/>
              <a:t>shift+center</a:t>
            </a:r>
            <a:r>
              <a:rPr lang="en-US" sz="2400" dirty="0"/>
              <a:t> </a:t>
            </a:r>
            <a:r>
              <a:rPr lang="en-US" sz="2400" dirty="0" smtClean="0"/>
              <a:t>click </a:t>
            </a:r>
            <a:r>
              <a:rPr lang="en-US" sz="2400" b="1" dirty="0" smtClean="0"/>
              <a:t>or</a:t>
            </a:r>
            <a:r>
              <a:rPr lang="en-US" sz="2400" dirty="0" smtClean="0"/>
              <a:t>  </a:t>
            </a:r>
            <a:r>
              <a:rPr lang="en-US" sz="2400" dirty="0" err="1" smtClean="0"/>
              <a:t>click+drag</a:t>
            </a:r>
            <a:r>
              <a:rPr lang="en-US" sz="2400" dirty="0" smtClean="0"/>
              <a:t> on hand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Zoom: scroll like on web page </a:t>
            </a:r>
            <a:r>
              <a:rPr lang="en-US" sz="2400" b="1" dirty="0" smtClean="0"/>
              <a:t>or</a:t>
            </a:r>
            <a:r>
              <a:rPr lang="en-US" sz="2400" dirty="0" smtClean="0"/>
              <a:t> </a:t>
            </a:r>
            <a:r>
              <a:rPr lang="en-US" sz="2400" dirty="0" err="1"/>
              <a:t>click+drag</a:t>
            </a:r>
            <a:r>
              <a:rPr lang="en-US" sz="2400" dirty="0"/>
              <a:t> </a:t>
            </a:r>
            <a:r>
              <a:rPr lang="en-US" sz="2400" dirty="0" smtClean="0"/>
              <a:t>on magnifying glass</a:t>
            </a:r>
          </a:p>
          <a:p>
            <a:r>
              <a:rPr lang="en-US" u="sng" dirty="0" smtClean="0"/>
              <a:t>Object mode </a:t>
            </a:r>
            <a:r>
              <a:rPr lang="en-US" dirty="0" smtClean="0"/>
              <a:t>lets you create, move, and rotate things</a:t>
            </a:r>
          </a:p>
          <a:p>
            <a:pPr lvl="1"/>
            <a:r>
              <a:rPr lang="en-US" dirty="0" smtClean="0"/>
              <a:t>Buttons on the left move and rotate Create a sphere Add -&gt; Surface -&gt; </a:t>
            </a:r>
            <a:r>
              <a:rPr lang="en-US" dirty="0" err="1" smtClean="0"/>
              <a:t>Nurbs</a:t>
            </a:r>
            <a:r>
              <a:rPr lang="en-US" dirty="0" smtClean="0"/>
              <a:t> Sphere</a:t>
            </a:r>
          </a:p>
          <a:p>
            <a:pPr lvl="2"/>
            <a:r>
              <a:rPr lang="en-US" dirty="0" smtClean="0"/>
              <a:t>Please leave them overlapping somewhat for later</a:t>
            </a:r>
          </a:p>
          <a:p>
            <a:pPr lvl="1"/>
            <a:r>
              <a:rPr lang="en-US" dirty="0" smtClean="0"/>
              <a:t>You can add more lights and cameras too!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Useful keyboard shortcuts for later: (g, r, s) + (x, y, z) for axial constraints</a:t>
            </a:r>
          </a:p>
          <a:p>
            <a:endParaRPr lang="en-US" u="sng" dirty="0" smtClean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" t="8644" r="88663" b="87430"/>
          <a:stretch/>
        </p:blipFill>
        <p:spPr>
          <a:xfrm>
            <a:off x="8758383" y="2852858"/>
            <a:ext cx="2308860" cy="5153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7" t="9919" r="59749" b="68913"/>
          <a:stretch/>
        </p:blipFill>
        <p:spPr>
          <a:xfrm>
            <a:off x="5608329" y="5283013"/>
            <a:ext cx="3770506" cy="15348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0540"/>
            <a:ext cx="481878" cy="24883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55" y="378412"/>
            <a:ext cx="1130300" cy="1841500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0094-82F8-BF42-B833-43466EDF44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5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in 3D </a:t>
            </a:r>
            <a:r>
              <a:rPr lang="en-US" dirty="0" smtClean="0"/>
              <a:t>viewport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305" y="1847850"/>
            <a:ext cx="11863648" cy="4351338"/>
          </a:xfrm>
        </p:spPr>
        <p:txBody>
          <a:bodyPr/>
          <a:lstStyle/>
          <a:p>
            <a:r>
              <a:rPr lang="en-US" u="sng" dirty="0"/>
              <a:t>Edit mode </a:t>
            </a:r>
            <a:r>
              <a:rPr lang="en-US" dirty="0"/>
              <a:t>lets you change vertices and curves</a:t>
            </a:r>
          </a:p>
          <a:p>
            <a:pPr lvl="1"/>
            <a:r>
              <a:rPr lang="en-US" dirty="0"/>
              <a:t>Move a cube vertex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Go back to object mode when done</a:t>
            </a:r>
            <a:endParaRPr lang="en-US" dirty="0"/>
          </a:p>
          <a:p>
            <a:r>
              <a:rPr lang="en-US" dirty="0"/>
              <a:t>The shading buttons let you see wire frames, solids, or live rendering views</a:t>
            </a:r>
          </a:p>
          <a:p>
            <a:endParaRPr lang="en-US" dirty="0"/>
          </a:p>
          <a:p>
            <a:r>
              <a:rPr lang="en-US" dirty="0"/>
              <a:t>Use the lower 3D Viewport to always have the camera’s view by:</a:t>
            </a:r>
          </a:p>
          <a:p>
            <a:pPr lvl="1"/>
            <a:r>
              <a:rPr lang="en-US" dirty="0"/>
              <a:t>View -&gt; Cameras -&gt; Active Camera</a:t>
            </a:r>
          </a:p>
          <a:p>
            <a:pPr lvl="1"/>
            <a:r>
              <a:rPr lang="en-US" dirty="0"/>
              <a:t>Very handy for fine adjustments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0094-82F8-BF42-B833-43466EDF44F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07" t="8536" r="17600" b="87126"/>
          <a:stretch/>
        </p:blipFill>
        <p:spPr>
          <a:xfrm>
            <a:off x="4729120" y="3648169"/>
            <a:ext cx="1458102" cy="51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7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730" y="267154"/>
            <a:ext cx="10515600" cy="1325563"/>
          </a:xfrm>
        </p:spPr>
        <p:txBody>
          <a:bodyPr/>
          <a:lstStyle/>
          <a:p>
            <a:r>
              <a:rPr lang="en-US" dirty="0" smtClean="0"/>
              <a:t>The Properties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730" y="1847397"/>
            <a:ext cx="10974572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Lets you tweak anything you </a:t>
            </a:r>
            <a:r>
              <a:rPr lang="en-US" u="sng" dirty="0" smtClean="0"/>
              <a:t>select</a:t>
            </a:r>
            <a:r>
              <a:rPr lang="en-US" dirty="0" smtClean="0"/>
              <a:t> or general properties</a:t>
            </a:r>
          </a:p>
          <a:p>
            <a:r>
              <a:rPr lang="en-US" dirty="0" smtClean="0"/>
              <a:t>Many tabs, mouse over to see names!</a:t>
            </a:r>
          </a:p>
          <a:p>
            <a:r>
              <a:rPr lang="en-US" dirty="0" smtClean="0"/>
              <a:t>Key tabs:</a:t>
            </a:r>
          </a:p>
          <a:p>
            <a:pPr lvl="1"/>
            <a:r>
              <a:rPr lang="en-US" dirty="0" smtClean="0"/>
              <a:t>Render Properties -&gt; How the render engine runs</a:t>
            </a:r>
          </a:p>
          <a:p>
            <a:pPr lvl="1"/>
            <a:r>
              <a:rPr lang="en-US" dirty="0" smtClean="0"/>
              <a:t>Output Properties -&gt; Picture size, color depth, color balance</a:t>
            </a:r>
          </a:p>
          <a:p>
            <a:pPr lvl="1"/>
            <a:r>
              <a:rPr lang="en-US" dirty="0" smtClean="0"/>
              <a:t>Object Properties -&gt; Affine transformations</a:t>
            </a:r>
          </a:p>
          <a:p>
            <a:pPr lvl="1"/>
            <a:r>
              <a:rPr lang="en-US" dirty="0" smtClean="0"/>
              <a:t>Material Properties -&gt; What things look like</a:t>
            </a:r>
          </a:p>
          <a:p>
            <a:pPr lvl="1"/>
            <a:r>
              <a:rPr lang="en-US" dirty="0" smtClean="0"/>
              <a:t>World Properties -&gt; Set background color or ambient light</a:t>
            </a:r>
          </a:p>
          <a:p>
            <a:pPr lvl="1"/>
            <a:endParaRPr lang="en-US" dirty="0"/>
          </a:p>
          <a:p>
            <a:r>
              <a:rPr lang="en-US" dirty="0" smtClean="0"/>
              <a:t>Change rendering engine: Render Properties -&gt; Render Engine -&gt; Cycles</a:t>
            </a:r>
          </a:p>
          <a:p>
            <a:pPr lvl="1"/>
            <a:r>
              <a:rPr lang="en-US" dirty="0" smtClean="0"/>
              <a:t>Change Sampling -&gt; Viewport from 32 to 8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09" t="34482" r="13680" b="14669"/>
          <a:stretch/>
        </p:blipFill>
        <p:spPr>
          <a:xfrm>
            <a:off x="10525583" y="1027906"/>
            <a:ext cx="676719" cy="393192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0094-82F8-BF42-B833-43466EDF44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2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730" y="267154"/>
            <a:ext cx="10515600" cy="1325563"/>
          </a:xfrm>
        </p:spPr>
        <p:txBody>
          <a:bodyPr/>
          <a:lstStyle/>
          <a:p>
            <a:r>
              <a:rPr lang="en-US" dirty="0" smtClean="0"/>
              <a:t>The Properties Panel: Creating a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730" y="1847397"/>
            <a:ext cx="8079617" cy="487407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u="sng" dirty="0"/>
              <a:t>O</a:t>
            </a:r>
            <a:r>
              <a:rPr lang="en-US" u="sng" dirty="0" smtClean="0"/>
              <a:t>bject Mode</a:t>
            </a:r>
            <a:r>
              <a:rPr lang="en-US" dirty="0" smtClean="0"/>
              <a:t>, select your sphere then click material property tab</a:t>
            </a:r>
          </a:p>
          <a:p>
            <a:r>
              <a:rPr lang="en-US" dirty="0" smtClean="0"/>
              <a:t>Click the materials tab and then create new material</a:t>
            </a:r>
          </a:p>
          <a:p>
            <a:r>
              <a:rPr lang="en-US" dirty="0" smtClean="0"/>
              <a:t>Rename the material ‘NW’</a:t>
            </a:r>
          </a:p>
          <a:p>
            <a:r>
              <a:rPr lang="en-US" dirty="0" smtClean="0"/>
              <a:t>Open the </a:t>
            </a:r>
            <a:r>
              <a:rPr lang="en-US" u="sng" dirty="0" smtClean="0"/>
              <a:t>preview</a:t>
            </a:r>
            <a:r>
              <a:rPr lang="en-US" dirty="0" smtClean="0"/>
              <a:t> section</a:t>
            </a:r>
          </a:p>
          <a:p>
            <a:r>
              <a:rPr lang="en-US" dirty="0" smtClean="0"/>
              <a:t>Set </a:t>
            </a:r>
            <a:r>
              <a:rPr lang="en-US" u="sng" dirty="0" smtClean="0"/>
              <a:t>Base Color </a:t>
            </a:r>
            <a:r>
              <a:rPr lang="en-US" dirty="0" smtClean="0"/>
              <a:t>to your favorite purple</a:t>
            </a:r>
          </a:p>
          <a:p>
            <a:r>
              <a:rPr lang="en-US" dirty="0" smtClean="0"/>
              <a:t>Can change surface type for more materials properties!</a:t>
            </a:r>
          </a:p>
          <a:p>
            <a:pPr lvl="1"/>
            <a:r>
              <a:rPr lang="en-US" dirty="0" smtClean="0"/>
              <a:t>Try Glossy or Glass BSDF</a:t>
            </a:r>
          </a:p>
          <a:p>
            <a:pPr lvl="1"/>
            <a:r>
              <a:rPr lang="en-US" dirty="0" smtClean="0"/>
              <a:t>Try the Roughness slider</a:t>
            </a:r>
          </a:p>
          <a:p>
            <a:pPr lvl="1"/>
            <a:r>
              <a:rPr lang="en-US" dirty="0" smtClean="0"/>
              <a:t>Please leave on </a:t>
            </a:r>
            <a:r>
              <a:rPr lang="en-US" u="sng" dirty="0" smtClean="0"/>
              <a:t>Principled BSDF </a:t>
            </a:r>
            <a:r>
              <a:rPr lang="en-US" dirty="0" smtClean="0"/>
              <a:t>for next step</a:t>
            </a:r>
          </a:p>
          <a:p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9947754" y="509216"/>
            <a:ext cx="1591151" cy="2370331"/>
            <a:chOff x="10476631" y="973750"/>
            <a:chExt cx="1172920" cy="17472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09" t="68457" r="13680" b="14669"/>
            <a:stretch/>
          </p:blipFill>
          <p:spPr>
            <a:xfrm>
              <a:off x="10743330" y="973750"/>
              <a:ext cx="906221" cy="1747294"/>
            </a:xfrm>
            <a:prstGeom prst="rect">
              <a:avLst/>
            </a:prstGeom>
          </p:spPr>
        </p:pic>
        <p:sp>
          <p:nvSpPr>
            <p:cNvPr id="5" name="Right Arrow 4"/>
            <p:cNvSpPr/>
            <p:nvPr/>
          </p:nvSpPr>
          <p:spPr>
            <a:xfrm>
              <a:off x="10476631" y="1776561"/>
              <a:ext cx="598714" cy="340632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846" y="3573380"/>
            <a:ext cx="1623546" cy="4553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260" y="4465056"/>
            <a:ext cx="4749800" cy="18542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595060" y="2888741"/>
            <a:ext cx="3099879" cy="727606"/>
            <a:chOff x="4718957" y="3295460"/>
            <a:chExt cx="3099879" cy="72760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8957" y="3502366"/>
              <a:ext cx="2959100" cy="520700"/>
            </a:xfrm>
            <a:prstGeom prst="rect">
              <a:avLst/>
            </a:prstGeom>
          </p:spPr>
        </p:pic>
        <p:sp>
          <p:nvSpPr>
            <p:cNvPr id="10" name="Right Arrow 9"/>
            <p:cNvSpPr/>
            <p:nvPr/>
          </p:nvSpPr>
          <p:spPr>
            <a:xfrm rot="8578241">
              <a:off x="7220122" y="3295460"/>
              <a:ext cx="598714" cy="340632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0094-82F8-BF42-B833-43466EDF44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3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92982"/>
            <a:ext cx="10515600" cy="1325563"/>
          </a:xfrm>
        </p:spPr>
        <p:txBody>
          <a:bodyPr/>
          <a:lstStyle/>
          <a:p>
            <a:r>
              <a:rPr lang="en-US" dirty="0" smtClean="0"/>
              <a:t>How Materials Properties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3629"/>
            <a:ext cx="9277004" cy="52904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Switch </a:t>
            </a:r>
            <a:r>
              <a:rPr lang="en-US" u="sng" dirty="0" smtClean="0"/>
              <a:t>Outliner</a:t>
            </a:r>
            <a:r>
              <a:rPr lang="en-US" dirty="0" smtClean="0"/>
              <a:t> panel to </a:t>
            </a:r>
            <a:r>
              <a:rPr lang="en-US" u="sng" dirty="0" err="1" smtClean="0"/>
              <a:t>Shader</a:t>
            </a:r>
            <a:r>
              <a:rPr lang="en-US" u="sng" dirty="0" smtClean="0"/>
              <a:t> Editor</a:t>
            </a:r>
          </a:p>
          <a:p>
            <a:endParaRPr lang="en-US" dirty="0" smtClean="0"/>
          </a:p>
          <a:p>
            <a:r>
              <a:rPr lang="en-US" b="1" dirty="0" smtClean="0"/>
              <a:t>Surface </a:t>
            </a:r>
            <a:r>
              <a:rPr lang="en-US" b="1" dirty="0" err="1" smtClean="0"/>
              <a:t>shader</a:t>
            </a:r>
            <a:r>
              <a:rPr lang="en-US" b="1" dirty="0" smtClean="0"/>
              <a:t> </a:t>
            </a:r>
            <a:r>
              <a:rPr lang="en-US" dirty="0" smtClean="0"/>
              <a:t>and/or </a:t>
            </a:r>
            <a:r>
              <a:rPr lang="en-US" b="1" dirty="0" smtClean="0"/>
              <a:t>volume </a:t>
            </a:r>
            <a:r>
              <a:rPr lang="en-US" b="1" dirty="0" err="1" smtClean="0"/>
              <a:t>shader</a:t>
            </a:r>
            <a:endParaRPr lang="en-US" b="1" dirty="0" smtClean="0"/>
          </a:p>
          <a:p>
            <a:pPr lvl="1"/>
            <a:r>
              <a:rPr lang="en-US" b="1" dirty="0" smtClean="0"/>
              <a:t>Surface </a:t>
            </a:r>
            <a:r>
              <a:rPr lang="en-US" b="1" dirty="0" err="1" smtClean="0"/>
              <a:t>shaders</a:t>
            </a:r>
            <a:r>
              <a:rPr lang="en-US" b="1" dirty="0" smtClean="0"/>
              <a:t> </a:t>
            </a:r>
            <a:r>
              <a:rPr lang="en-US" dirty="0" smtClean="0"/>
              <a:t>only interact with light at surfaces</a:t>
            </a:r>
          </a:p>
          <a:p>
            <a:pPr lvl="2"/>
            <a:r>
              <a:rPr lang="en-US" dirty="0" smtClean="0"/>
              <a:t>E.g. reflection, refraction, scattering </a:t>
            </a:r>
          </a:p>
          <a:p>
            <a:pPr lvl="1"/>
            <a:r>
              <a:rPr lang="en-US" b="1" dirty="0" smtClean="0"/>
              <a:t>Volume </a:t>
            </a:r>
            <a:r>
              <a:rPr lang="en-US" b="1" dirty="0" err="1" smtClean="0"/>
              <a:t>shader</a:t>
            </a:r>
            <a:r>
              <a:rPr lang="en-US" b="1" dirty="0" smtClean="0"/>
              <a:t> </a:t>
            </a:r>
            <a:r>
              <a:rPr lang="en-US" dirty="0" smtClean="0"/>
              <a:t>affect throughout</a:t>
            </a:r>
          </a:p>
          <a:p>
            <a:pPr lvl="2"/>
            <a:r>
              <a:rPr lang="en-US" dirty="0" smtClean="0"/>
              <a:t>Volumetric absorption in tinted glass, volumetric scattering in smoke</a:t>
            </a:r>
          </a:p>
          <a:p>
            <a:pPr lvl="1"/>
            <a:r>
              <a:rPr lang="en-US" dirty="0" smtClean="0"/>
              <a:t>You need at least one!</a:t>
            </a:r>
          </a:p>
          <a:p>
            <a:r>
              <a:rPr lang="en-US" dirty="0" smtClean="0"/>
              <a:t>Procedural </a:t>
            </a:r>
            <a:r>
              <a:rPr lang="en-US" dirty="0" err="1" smtClean="0"/>
              <a:t>Shaders</a:t>
            </a:r>
            <a:r>
              <a:rPr lang="en-US" dirty="0" smtClean="0"/>
              <a:t> for many looks can be made</a:t>
            </a:r>
          </a:p>
          <a:p>
            <a:pPr lvl="1"/>
            <a:r>
              <a:rPr lang="en-US" dirty="0" smtClean="0"/>
              <a:t>Mixed </a:t>
            </a:r>
            <a:r>
              <a:rPr lang="en-US" dirty="0" err="1" smtClean="0"/>
              <a:t>shaders</a:t>
            </a:r>
            <a:r>
              <a:rPr lang="en-US" dirty="0" smtClean="0"/>
              <a:t>, textures, functions, normal vectors, </a:t>
            </a:r>
            <a:r>
              <a:rPr lang="en-US" i="1" dirty="0" smtClean="0"/>
              <a:t>etc</a:t>
            </a:r>
            <a:r>
              <a:rPr lang="en-US" dirty="0" smtClean="0"/>
              <a:t>. are combined in the Material Output</a:t>
            </a:r>
          </a:p>
          <a:p>
            <a:pPr lvl="1"/>
            <a:r>
              <a:rPr lang="en-US" dirty="0" smtClean="0"/>
              <a:t>This is a graphical representation of programming procedural materials! 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1" t="4585" r="19815" b="68869"/>
          <a:stretch/>
        </p:blipFill>
        <p:spPr>
          <a:xfrm>
            <a:off x="7137661" y="1695678"/>
            <a:ext cx="4985657" cy="180702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0094-82F8-BF42-B833-43466EDF44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1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883</Words>
  <Application>Microsoft Macintosh PowerPoint</Application>
  <PresentationFormat>Widescreen</PresentationFormat>
  <Paragraphs>124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Consolas</vt:lpstr>
      <vt:lpstr>Arial</vt:lpstr>
      <vt:lpstr>Office Theme</vt:lpstr>
      <vt:lpstr>An Introduction to Blender</vt:lpstr>
      <vt:lpstr>What is Blender?</vt:lpstr>
      <vt:lpstr>Ray tracing </vt:lpstr>
      <vt:lpstr>The Blender GUI</vt:lpstr>
      <vt:lpstr>Editing in 3D viewport</vt:lpstr>
      <vt:lpstr>Editing in 3D viewport Cont.</vt:lpstr>
      <vt:lpstr>The Properties Panel</vt:lpstr>
      <vt:lpstr>The Properties Panel: Creating a material</vt:lpstr>
      <vt:lpstr>How Materials Properties work</vt:lpstr>
      <vt:lpstr>Example Shader</vt:lpstr>
      <vt:lpstr>Tips</vt:lpstr>
      <vt:lpstr>How I get data into Blender with the Python API</vt:lpstr>
      <vt:lpstr>Blender API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J Waters</dc:creator>
  <cp:lastModifiedBy>Michael J Waters</cp:lastModifiedBy>
  <cp:revision>60</cp:revision>
  <dcterms:created xsi:type="dcterms:W3CDTF">2019-12-10T18:55:16Z</dcterms:created>
  <dcterms:modified xsi:type="dcterms:W3CDTF">2019-12-11T21:13:21Z</dcterms:modified>
</cp:coreProperties>
</file>