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0" r:id="rId3"/>
    <p:sldId id="261" r:id="rId4"/>
    <p:sldId id="259" r:id="rId5"/>
    <p:sldId id="258" r:id="rId6"/>
    <p:sldId id="260" r:id="rId7"/>
    <p:sldId id="262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84" r:id="rId18"/>
    <p:sldId id="282" r:id="rId19"/>
    <p:sldId id="281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n" initials="M" lastIdx="1" clrIdx="0">
    <p:extLst>
      <p:ext uri="{19B8F6BF-5375-455C-9EA6-DF929625EA0E}">
        <p15:presenceInfo xmlns:p15="http://schemas.microsoft.com/office/powerpoint/2012/main" userId="M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383" autoAdjust="0"/>
  </p:normalViewPr>
  <p:slideViewPr>
    <p:cSldViewPr snapToGrid="0">
      <p:cViewPr varScale="1">
        <p:scale>
          <a:sx n="105" d="100"/>
          <a:sy n="105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385A7-DFC5-45D0-BA3D-8215FC7C5253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B16A2-1409-46A2-A3E5-095CE039B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6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C538-0633-40C7-BCC9-42266D448987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3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BC00-00D0-4BAA-AAFE-74639468B19F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3BCD-9866-4092-AD23-FD7CBA28131F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F51D-A31A-4CE8-9345-FC63DC3A66A0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F19-AA8D-4F23-948B-6FE7B0E2760A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2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AB89-6431-4C3F-B5AC-040BA562B3A8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1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EAE8-09ED-4E9D-B974-4CB8B7084DE7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65AB-A8BE-4000-9E46-34037749765C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9E0F-165C-4087-85D4-E4265E75B837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0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F0AB-4C87-4847-8987-C3B3FA157A39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711A-2F0A-4DAB-BA4B-0F5B3FFDB3F0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0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D37A32-1F1A-4D6E-A828-E9B68EA3C576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7C5F1-A9E7-435B-A28B-42C8FBB98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8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20488"/>
            <a:ext cx="9144000" cy="67532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PCT </a:t>
            </a:r>
            <a:r>
              <a:rPr lang="ko-KR" altLang="en-US" sz="4000" dirty="0"/>
              <a:t>다이어그램을 그리기 위한 매뉴얼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Yoo</a:t>
            </a:r>
            <a:r>
              <a:rPr lang="en-US" altLang="ko-KR" dirty="0"/>
              <a:t> </a:t>
            </a:r>
            <a:r>
              <a:rPr lang="en-US" altLang="ko-KR" dirty="0" err="1"/>
              <a:t>Jiheon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49AD-F44F-4669-A5A9-FBD8A7A59109}" type="slidenum">
              <a:rPr lang="ko-KR" altLang="en-US" sz="1400" b="1" smtClean="0"/>
              <a:t>1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646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128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참고한 값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770" y="365125"/>
            <a:ext cx="6610350" cy="2042009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296400" y="6190766"/>
            <a:ext cx="2743200" cy="365125"/>
          </a:xfrm>
        </p:spPr>
        <p:txBody>
          <a:bodyPr/>
          <a:lstStyle/>
          <a:p>
            <a:fld id="{2537C5F1-A9E7-435B-A28B-42C8FBB9897C}" type="slidenum">
              <a:rPr lang="ko-KR" altLang="en-US" sz="1400" b="1" smtClean="0"/>
              <a:t>10</a:t>
            </a:fld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70" y="2473325"/>
            <a:ext cx="6653803" cy="401637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64897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176276" y="6555891"/>
            <a:ext cx="1210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Y. T. Ge. (2023). </a:t>
            </a:r>
            <a:r>
              <a:rPr lang="en-US" altLang="ko-KR" sz="1200" dirty="0" err="1"/>
              <a:t>Characterisation</a:t>
            </a:r>
            <a:r>
              <a:rPr lang="en-US" altLang="ko-KR" sz="1200" dirty="0"/>
              <a:t> of pressure-concentration-temperature profiles for metal hydride hydrogen storage alloys with model development. 10.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31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11</a:t>
            </a:fld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56591A-7CD9-32DE-02EA-2356D4D2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" y="295486"/>
            <a:ext cx="3332147" cy="556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543A9-4619-AA6F-3F04-40A655FC68BA}"/>
              </a:ext>
            </a:extLst>
          </p:cNvPr>
          <p:cNvSpPr txBox="1"/>
          <p:nvPr/>
        </p:nvSpPr>
        <p:spPr>
          <a:xfrm>
            <a:off x="5791200" y="82432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Numpy</a:t>
            </a:r>
            <a:r>
              <a:rPr lang="en-US" altLang="ko-KR" sz="1400" dirty="0"/>
              <a:t>: </a:t>
            </a:r>
            <a:r>
              <a:rPr lang="ko-KR" altLang="en-US" sz="1400" dirty="0"/>
              <a:t>과학 계산과 수치 연산을 위한 핵심 라이브러리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Matplotlib.pyplot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파이썬에서</a:t>
            </a:r>
            <a:r>
              <a:rPr lang="ko-KR" altLang="en-US" sz="1400" dirty="0"/>
              <a:t> 가장 널리 사용되는 그래프 그리기 라이브러리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85D060-F5DE-8719-C6BF-96B0118D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306"/>
            <a:ext cx="4692770" cy="1750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04984A-5938-56BD-71F6-EA7054DFC196}"/>
              </a:ext>
            </a:extLst>
          </p:cNvPr>
          <p:cNvSpPr txBox="1"/>
          <p:nvPr/>
        </p:nvSpPr>
        <p:spPr>
          <a:xfrm>
            <a:off x="5883442" y="2062305"/>
            <a:ext cx="545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PCT </a:t>
            </a:r>
            <a:r>
              <a:rPr lang="ko-KR" altLang="en-US" sz="1400" dirty="0"/>
              <a:t>다이어그램 그리는 함수 형성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temperature_list</a:t>
            </a:r>
            <a:r>
              <a:rPr lang="en-US" altLang="ko-KR" sz="1400" dirty="0"/>
              <a:t>=None </a:t>
            </a:r>
            <a:r>
              <a:rPr lang="ko-KR" altLang="en-US" sz="1400" dirty="0"/>
              <a:t>아무것도 입력되지 않은 값부터 시작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A9E567-5393-3527-97FB-C3D1507CE24D}"/>
              </a:ext>
            </a:extLst>
          </p:cNvPr>
          <p:cNvSpPr txBox="1"/>
          <p:nvPr/>
        </p:nvSpPr>
        <p:spPr>
          <a:xfrm>
            <a:off x="5791200" y="3556516"/>
            <a:ext cx="709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LmNi4.91Sn0.15</a:t>
            </a:r>
            <a:r>
              <a:rPr lang="ko-KR" altLang="en-US" sz="1400" dirty="0"/>
              <a:t>의 흡수 과정에서 나오는 값들을 미리 넣어 놓는다</a:t>
            </a:r>
            <a:r>
              <a:rPr lang="en-US" altLang="ko-KR" sz="1400" dirty="0"/>
              <a:t>.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0783AF0-069F-1B71-9F9C-4569E7B3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6516"/>
            <a:ext cx="1761107" cy="2896042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0" y="1244789"/>
            <a:ext cx="12192000" cy="49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-1" y="3201961"/>
            <a:ext cx="12192001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3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7880A-8613-581D-6FB7-450A26C9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12</a:t>
            </a:fld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77480F-0961-588E-4C17-BB9F51DD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75"/>
            <a:ext cx="3899140" cy="882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7ABAC-64F7-8639-0755-DAB961BC0FF1}"/>
              </a:ext>
            </a:extLst>
          </p:cNvPr>
          <p:cNvSpPr txBox="1"/>
          <p:nvPr/>
        </p:nvSpPr>
        <p:spPr>
          <a:xfrm>
            <a:off x="5542818" y="0"/>
            <a:ext cx="66491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np.arrange</a:t>
            </a:r>
            <a:r>
              <a:rPr lang="en-US" altLang="ko-KR" sz="1400" dirty="0"/>
              <a:t>(</a:t>
            </a:r>
            <a:r>
              <a:rPr lang="ko-KR" altLang="en-US" sz="1400" dirty="0"/>
              <a:t>시작</a:t>
            </a:r>
            <a:r>
              <a:rPr lang="en-US" altLang="ko-KR" sz="1400" dirty="0"/>
              <a:t>, </a:t>
            </a:r>
            <a:r>
              <a:rPr lang="ko-KR" altLang="en-US" sz="1400" dirty="0"/>
              <a:t>끝</a:t>
            </a:r>
            <a:r>
              <a:rPr lang="en-US" altLang="ko-KR" sz="1400" dirty="0"/>
              <a:t>, </a:t>
            </a:r>
            <a:r>
              <a:rPr lang="ko-KR" altLang="en-US" sz="1400" dirty="0"/>
              <a:t>간격</a:t>
            </a:r>
            <a:r>
              <a:rPr lang="en-US" altLang="ko-KR" sz="1400" dirty="0"/>
              <a:t>) </a:t>
            </a:r>
            <a:r>
              <a:rPr lang="ko-KR" altLang="en-US" sz="1400" dirty="0"/>
              <a:t>일정 간격으로 배열을 만들어 준다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C_range_max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Cstep</a:t>
            </a:r>
            <a:r>
              <a:rPr lang="ko-KR" altLang="en-US" sz="1400" dirty="0"/>
              <a:t>을 더해준 이유는 </a:t>
            </a:r>
            <a:r>
              <a:rPr lang="en-US" altLang="ko-KR" sz="1400" dirty="0"/>
              <a:t>2.2</a:t>
            </a:r>
            <a:r>
              <a:rPr lang="ko-KR" altLang="en-US" sz="1400" dirty="0"/>
              <a:t>가 되어버리면 </a:t>
            </a:r>
            <a:r>
              <a:rPr lang="en-US" altLang="ko-KR" sz="1400" dirty="0"/>
              <a:t>2.195</a:t>
            </a:r>
            <a:r>
              <a:rPr lang="ko-KR" altLang="en-US" sz="1400" dirty="0"/>
              <a:t>값까지 밖에 나오지 않기 때문</a:t>
            </a:r>
            <a:endParaRPr lang="en-US" altLang="ko-KR" sz="1400" dirty="0"/>
          </a:p>
          <a:p>
            <a:r>
              <a:rPr lang="ko-KR" altLang="en-US" sz="1400" dirty="0"/>
              <a:t>   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np.linspace</a:t>
            </a:r>
            <a:r>
              <a:rPr lang="en-US" altLang="ko-KR" sz="1400" dirty="0"/>
              <a:t>(</a:t>
            </a:r>
            <a:r>
              <a:rPr lang="ko-KR" altLang="en-US" sz="1400" dirty="0"/>
              <a:t>시작</a:t>
            </a:r>
            <a:r>
              <a:rPr lang="en-US" altLang="ko-KR" sz="1400" dirty="0"/>
              <a:t>, </a:t>
            </a:r>
            <a:r>
              <a:rPr lang="ko-KR" altLang="en-US" sz="1400" dirty="0"/>
              <a:t>끝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나눌개수</a:t>
            </a:r>
            <a:r>
              <a:rPr lang="en-US" altLang="ko-KR" sz="1400" dirty="0"/>
              <a:t>) </a:t>
            </a:r>
            <a:r>
              <a:rPr lang="ko-KR" altLang="en-US" sz="1400" dirty="0"/>
              <a:t>시작 값과 끝 </a:t>
            </a:r>
            <a:r>
              <a:rPr lang="ko-KR" altLang="en-US" sz="1400" dirty="0" err="1"/>
              <a:t>값까지를</a:t>
            </a:r>
            <a:r>
              <a:rPr lang="ko-KR" altLang="en-US" sz="1400" dirty="0"/>
              <a:t> </a:t>
            </a:r>
            <a:r>
              <a:rPr lang="en-US" altLang="ko-KR" sz="1400" dirty="0"/>
              <a:t>5000</a:t>
            </a:r>
            <a:r>
              <a:rPr lang="ko-KR" altLang="en-US" sz="1400" dirty="0"/>
              <a:t>개로 나눈 배열 형성 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나중에 각 식에서 값은 압력 값이 나올 때가 있는데 그 부분을 찾기 위해 최대한 많은 개수로 </a:t>
            </a:r>
            <a:r>
              <a:rPr lang="ko-KR" altLang="en-US" sz="1400" dirty="0" err="1"/>
              <a:t>나눠줌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2C2865-A245-DE29-7EF1-25F3C8EBF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1750"/>
            <a:ext cx="3700732" cy="535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0596FE-9155-BDC9-CC05-19A156696137}"/>
              </a:ext>
            </a:extLst>
          </p:cNvPr>
          <p:cNvSpPr txBox="1"/>
          <p:nvPr/>
        </p:nvSpPr>
        <p:spPr>
          <a:xfrm>
            <a:off x="5542818" y="2507272"/>
            <a:ext cx="6518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10 x 7</a:t>
            </a:r>
            <a:r>
              <a:rPr lang="ko-KR" altLang="en-US" sz="1400" dirty="0"/>
              <a:t>의 공간 형성   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색은 총 </a:t>
            </a:r>
            <a:r>
              <a:rPr lang="en-US" altLang="ko-KR" sz="1400" dirty="0"/>
              <a:t>7</a:t>
            </a:r>
            <a:r>
              <a:rPr lang="ko-KR" altLang="en-US" sz="1400" dirty="0"/>
              <a:t>가지 색으로 파</a:t>
            </a:r>
            <a:r>
              <a:rPr lang="en-US" altLang="ko-KR" sz="1400" dirty="0"/>
              <a:t>, </a:t>
            </a:r>
            <a:r>
              <a:rPr lang="ko-KR" altLang="en-US" sz="1400" dirty="0"/>
              <a:t>초</a:t>
            </a:r>
            <a:r>
              <a:rPr lang="en-US" altLang="ko-KR" sz="1400" dirty="0"/>
              <a:t>, </a:t>
            </a:r>
            <a:r>
              <a:rPr lang="ko-KR" altLang="en-US" sz="1400" dirty="0"/>
              <a:t>빨</a:t>
            </a:r>
            <a:r>
              <a:rPr lang="en-US" altLang="ko-KR" sz="1400" dirty="0"/>
              <a:t>, </a:t>
            </a:r>
            <a:r>
              <a:rPr lang="ko-KR" altLang="en-US" sz="1400" dirty="0"/>
              <a:t>청록</a:t>
            </a:r>
            <a:r>
              <a:rPr lang="en-US" altLang="ko-KR" sz="1400" dirty="0"/>
              <a:t>, </a:t>
            </a:r>
            <a:r>
              <a:rPr lang="ko-KR" altLang="en-US" sz="1400" dirty="0"/>
              <a:t>자홍</a:t>
            </a:r>
            <a:r>
              <a:rPr lang="en-US" altLang="ko-KR" sz="1400" dirty="0"/>
              <a:t>, </a:t>
            </a:r>
            <a:r>
              <a:rPr lang="ko-KR" altLang="en-US" sz="1400" dirty="0"/>
              <a:t>노랑</a:t>
            </a:r>
            <a:r>
              <a:rPr lang="en-US" altLang="ko-KR" sz="1400" dirty="0"/>
              <a:t>, </a:t>
            </a:r>
            <a:r>
              <a:rPr lang="ko-KR" altLang="en-US" sz="1400" dirty="0"/>
              <a:t>검정색을 의미 </a:t>
            </a:r>
            <a:r>
              <a:rPr lang="en-US" altLang="ko-KR" sz="1400" dirty="0"/>
              <a:t>-&gt; </a:t>
            </a:r>
            <a:r>
              <a:rPr lang="ko-KR" altLang="en-US" sz="1400" dirty="0"/>
              <a:t>나중에 각 그래프의 선 색을 의미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0" y="1787229"/>
            <a:ext cx="12192001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8C9F4-4509-422F-D958-14395307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13</a:t>
            </a:fld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C6ECA2-2E75-38C5-3C1C-A80C3C7E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77393" cy="535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E8C56-EED8-ED00-5F60-D46E2164ED29}"/>
              </a:ext>
            </a:extLst>
          </p:cNvPr>
          <p:cNvSpPr txBox="1"/>
          <p:nvPr/>
        </p:nvSpPr>
        <p:spPr>
          <a:xfrm>
            <a:off x="6202680" y="152606"/>
            <a:ext cx="620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temperature_list</a:t>
            </a:r>
            <a:r>
              <a:rPr lang="ko-KR" altLang="en-US" sz="1400" dirty="0"/>
              <a:t>는 처음에 선언한 </a:t>
            </a:r>
            <a:r>
              <a:rPr lang="ko-KR" altLang="en-US" sz="1400" dirty="0" err="1"/>
              <a:t>비어있을</a:t>
            </a:r>
            <a:r>
              <a:rPr lang="ko-KR" altLang="en-US" sz="1400" dirty="0"/>
              <a:t> 때도 </a:t>
            </a:r>
            <a:r>
              <a:rPr lang="ko-KR" altLang="en-US" sz="1400" dirty="0" err="1"/>
              <a:t>사용가능하다고</a:t>
            </a:r>
            <a:r>
              <a:rPr lang="ko-KR" altLang="en-US" sz="1400" dirty="0"/>
              <a:t> 한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7B308F-E0F0-6EFA-B4A9-07EEFAA7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3521"/>
            <a:ext cx="1595887" cy="338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76DA78-59C9-F02A-20E7-866886887E83}"/>
              </a:ext>
            </a:extLst>
          </p:cNvPr>
          <p:cNvSpPr txBox="1"/>
          <p:nvPr/>
        </p:nvSpPr>
        <p:spPr>
          <a:xfrm>
            <a:off x="6202680" y="1568237"/>
            <a:ext cx="481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온도를 넣을 공간 만들기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2D025-2406-116F-8222-70C439A76E36}"/>
              </a:ext>
            </a:extLst>
          </p:cNvPr>
          <p:cNvSpPr txBox="1"/>
          <p:nvPr/>
        </p:nvSpPr>
        <p:spPr>
          <a:xfrm>
            <a:off x="4965192" y="2744474"/>
            <a:ext cx="722680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temperature_list</a:t>
            </a:r>
            <a:r>
              <a:rPr lang="ko-KR" altLang="en-US" sz="1400" dirty="0"/>
              <a:t>가 </a:t>
            </a:r>
            <a:r>
              <a:rPr lang="ko-KR" altLang="en-US" sz="1400" dirty="0" err="1" smtClean="0"/>
              <a:t>비어있으면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온도 </a:t>
            </a:r>
            <a:r>
              <a:rPr lang="ko-KR" altLang="en-US" sz="1400" dirty="0"/>
              <a:t>입력 메시지와 입력한 온도를 저장할 공간을 만든다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그리고 </a:t>
            </a:r>
            <a:r>
              <a:rPr lang="ko-KR" altLang="en-US" sz="1400" dirty="0"/>
              <a:t>온도를 입력하는 부분을 만든다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만약 빈칸을 입력하게 되면 그대로 멈추어 그 이전 값으로 계산하도록 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입력된 </a:t>
            </a:r>
            <a:r>
              <a:rPr lang="ko-KR" altLang="en-US" sz="1400" dirty="0" err="1"/>
              <a:t>온도값은</a:t>
            </a:r>
            <a:r>
              <a:rPr lang="ko-KR" altLang="en-US" sz="1400" dirty="0"/>
              <a:t> 상수로 바꾸며 </a:t>
            </a:r>
            <a:r>
              <a:rPr lang="en-US" altLang="ko-KR" sz="1400" dirty="0" err="1"/>
              <a:t>temps_to_plot</a:t>
            </a:r>
            <a:r>
              <a:rPr lang="ko-KR" altLang="en-US" sz="1400" dirty="0"/>
              <a:t>으로 추가한다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만약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개 이상을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“7</a:t>
            </a:r>
            <a:r>
              <a:rPr lang="ko-KR" altLang="en-US" sz="1400" dirty="0" smtClean="0"/>
              <a:t>개까지 입력 가능합니다</a:t>
            </a:r>
            <a:r>
              <a:rPr lang="en-US" altLang="ko-KR" sz="1400" dirty="0" smtClean="0"/>
              <a:t>.”</a:t>
            </a:r>
            <a:r>
              <a:rPr lang="ko-KR" altLang="en-US" sz="1400" dirty="0" smtClean="0"/>
              <a:t>라는 문자와 함께 끝낸다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그리고 숫자를 입력하지 않으면 </a:t>
            </a:r>
            <a:r>
              <a:rPr lang="en-US" altLang="ko-KR" sz="1400" dirty="0"/>
              <a:t>“</a:t>
            </a:r>
            <a:r>
              <a:rPr lang="ko-KR" altLang="en-US" sz="1400" dirty="0"/>
              <a:t>숫자를 입력해 주세요</a:t>
            </a:r>
            <a:r>
              <a:rPr lang="en-US" altLang="ko-KR" sz="1400" dirty="0"/>
              <a:t>.”</a:t>
            </a:r>
            <a:r>
              <a:rPr lang="ko-KR" altLang="en-US" sz="1400" dirty="0"/>
              <a:t>라는 메시지가 나오게 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temperature_list</a:t>
            </a:r>
            <a:r>
              <a:rPr lang="ko-KR" altLang="ko-KR" sz="1400" dirty="0"/>
              <a:t>가 </a:t>
            </a:r>
            <a:r>
              <a:rPr lang="ko-KR" altLang="en-US" sz="1400" dirty="0"/>
              <a:t>비어있지 않으면 즉 사전에 값이 주어지면</a:t>
            </a:r>
            <a:r>
              <a:rPr lang="en-US" altLang="ko-KR" sz="1400" dirty="0"/>
              <a:t> </a:t>
            </a:r>
            <a:r>
              <a:rPr lang="ko-KR" altLang="en-US" sz="1400" dirty="0"/>
              <a:t>기존 리스트를 그대로 사용할 수 있도록 온도 리스트 전체를 </a:t>
            </a:r>
            <a:r>
              <a:rPr lang="en-US" altLang="ko-KR" sz="1400" dirty="0" err="1"/>
              <a:t>temps_to</a:t>
            </a:r>
            <a:r>
              <a:rPr lang="en-US" altLang="ko-KR" sz="1400" dirty="0"/>
              <a:t>-plot</a:t>
            </a:r>
            <a:r>
              <a:rPr lang="ko-KR" altLang="en-US" sz="1400" dirty="0"/>
              <a:t>에 복사한다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while true -&gt; </a:t>
            </a:r>
            <a:r>
              <a:rPr lang="ko-KR" altLang="en-US" sz="1400" dirty="0"/>
              <a:t>조건이 참인 동안 반복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~ else -&gt;</a:t>
            </a:r>
            <a:r>
              <a:rPr lang="ko-KR" altLang="en-US" sz="1400" dirty="0"/>
              <a:t> 조건문 작성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.strip -&gt; </a:t>
            </a:r>
            <a:r>
              <a:rPr lang="ko-KR" altLang="en-US" sz="1400" dirty="0"/>
              <a:t>앞 뒤 공백을 제거 해주는 코드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try ~ except -&gt;</a:t>
            </a:r>
            <a:r>
              <a:rPr lang="ko-KR" altLang="en-US" sz="1400" dirty="0"/>
              <a:t>코드 실행하고 </a:t>
            </a:r>
            <a:r>
              <a:rPr lang="en-US" altLang="ko-KR" sz="1400" dirty="0"/>
              <a:t>try </a:t>
            </a:r>
            <a:r>
              <a:rPr lang="ko-KR" altLang="en-US" sz="1400" dirty="0"/>
              <a:t>안 쪽 코드의 조건을 만족하면 </a:t>
            </a:r>
            <a:r>
              <a:rPr lang="ko-KR" altLang="en-US" sz="1400" dirty="0" err="1"/>
              <a:t>정상진행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r>
              <a:rPr lang="ko-KR" altLang="en-US" sz="1400" dirty="0"/>
              <a:t>그렇지 않으면 </a:t>
            </a:r>
            <a:r>
              <a:rPr lang="en-US" altLang="ko-KR" sz="1400" dirty="0"/>
              <a:t>except </a:t>
            </a:r>
            <a:r>
              <a:rPr lang="ko-KR" altLang="en-US" sz="1400" dirty="0"/>
              <a:t>안에 코드 실행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.append -&gt; </a:t>
            </a:r>
            <a:r>
              <a:rPr lang="ko-KR" altLang="en-US" sz="1400" dirty="0"/>
              <a:t>값을 추가해주는 코드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983868"/>
            <a:ext cx="4772326" cy="268350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V="1">
            <a:off x="-1" y="942445"/>
            <a:ext cx="12192001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-2" y="2542017"/>
            <a:ext cx="12192001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5C5E2A-9240-3105-4147-4F7D659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14</a:t>
            </a:fld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EFFF5-EAF0-9970-40D8-513C9905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25019" cy="805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8628F-9F35-4D07-CFAA-E32D0D6C1F59}"/>
              </a:ext>
            </a:extLst>
          </p:cNvPr>
          <p:cNvSpPr txBox="1"/>
          <p:nvPr/>
        </p:nvSpPr>
        <p:spPr>
          <a:xfrm>
            <a:off x="5139158" y="0"/>
            <a:ext cx="4634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온도를 </a:t>
            </a:r>
            <a:r>
              <a:rPr lang="en-US" altLang="ko-KR" sz="1400" dirty="0"/>
              <a:t>K</a:t>
            </a:r>
            <a:r>
              <a:rPr lang="ko-KR" altLang="en-US" sz="1400" dirty="0"/>
              <a:t>로 바꿔주는 함수와 기준 압력은 </a:t>
            </a:r>
            <a:r>
              <a:rPr lang="en-US" altLang="ko-KR" sz="1400" dirty="0"/>
              <a:t>1</a:t>
            </a:r>
            <a:r>
              <a:rPr lang="ko-KR" altLang="en-US" sz="1400" dirty="0"/>
              <a:t>로 유지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emumerate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파이썬에서</a:t>
            </a:r>
            <a:r>
              <a:rPr lang="ko-KR" altLang="en-US" sz="1400" dirty="0"/>
              <a:t> 리스트를 반복할 때 각 원소의 값과 인덱스 번호를 동시에 뽑아주는 내장함수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05EE63-EB9D-9E5E-1A75-CA6829C4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239"/>
            <a:ext cx="4131651" cy="3150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02A26-0BF7-C4BE-3B01-FFBF4C82CA01}"/>
              </a:ext>
            </a:extLst>
          </p:cNvPr>
          <p:cNvSpPr txBox="1"/>
          <p:nvPr/>
        </p:nvSpPr>
        <p:spPr>
          <a:xfrm>
            <a:off x="4334256" y="2672239"/>
            <a:ext cx="752059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</a:t>
            </a:r>
            <a:r>
              <a:rPr lang="ko-KR" altLang="en-US" sz="1400" dirty="0" smtClean="0"/>
              <a:t>값을 이전에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</a:t>
            </a:r>
            <a:r>
              <a:rPr lang="en-US" altLang="ko-KR" sz="1400" dirty="0" smtClean="0"/>
              <a:t>2.2</a:t>
            </a:r>
            <a:r>
              <a:rPr lang="ko-KR" altLang="en-US" sz="1400" dirty="0" smtClean="0"/>
              <a:t>까지 </a:t>
            </a:r>
            <a:r>
              <a:rPr lang="en-US" altLang="ko-KR" sz="1400" dirty="0" smtClean="0"/>
              <a:t>0.005</a:t>
            </a:r>
            <a:r>
              <a:rPr lang="ko-KR" altLang="en-US" sz="1400" dirty="0" smtClean="0"/>
              <a:t>단위로 </a:t>
            </a:r>
            <a:r>
              <a:rPr lang="ko-KR" altLang="en-US" sz="1400" dirty="0" err="1" smtClean="0"/>
              <a:t>정했었고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</a:t>
            </a:r>
            <a:r>
              <a:rPr lang="ko-KR" altLang="en-US" sz="1400" dirty="0" smtClean="0"/>
              <a:t>값은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까지 </a:t>
            </a:r>
            <a:r>
              <a:rPr lang="en-US" altLang="ko-KR" sz="1400" dirty="0" smtClean="0"/>
              <a:t>5000</a:t>
            </a:r>
            <a:r>
              <a:rPr lang="ko-KR" altLang="en-US" sz="1400" dirty="0"/>
              <a:t>개 단위로 나눴었음 이 </a:t>
            </a:r>
            <a:r>
              <a:rPr lang="en-US" altLang="ko-KR" sz="1400" dirty="0"/>
              <a:t>5000</a:t>
            </a:r>
            <a:r>
              <a:rPr lang="ko-KR" altLang="en-US" sz="1400" dirty="0"/>
              <a:t>개의 </a:t>
            </a:r>
            <a:r>
              <a:rPr lang="en-US" altLang="ko-KR" sz="1400" dirty="0"/>
              <a:t>P</a:t>
            </a:r>
            <a:r>
              <a:rPr lang="ko-KR" altLang="en-US" sz="1400" dirty="0"/>
              <a:t>값을 단일상의 식에 </a:t>
            </a:r>
            <a:r>
              <a:rPr lang="ko-KR" altLang="en-US" sz="1400" dirty="0" smtClean="0"/>
              <a:t>대입하여 </a:t>
            </a:r>
            <a:r>
              <a:rPr lang="ko-KR" altLang="en-US" sz="1400" dirty="0"/>
              <a:t>농도를 구하고 </a:t>
            </a:r>
            <a:r>
              <a:rPr lang="en-US" altLang="ko-KR" sz="1400" dirty="0"/>
              <a:t>0.005</a:t>
            </a:r>
            <a:r>
              <a:rPr lang="ko-KR" altLang="en-US" sz="1400" dirty="0"/>
              <a:t>단위의 농도와 비교하여 </a:t>
            </a:r>
            <a:r>
              <a:rPr lang="en-US" altLang="ko-KR" sz="1400" dirty="0"/>
              <a:t>(5000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압력마다</a:t>
            </a:r>
            <a:r>
              <a:rPr lang="ko-KR" altLang="en-US" sz="1400" dirty="0"/>
              <a:t> 구한 농도와 </a:t>
            </a:r>
            <a:r>
              <a:rPr lang="en-US" altLang="ko-KR" sz="1400" dirty="0"/>
              <a:t>0.005</a:t>
            </a:r>
            <a:r>
              <a:rPr lang="ko-KR" altLang="en-US" sz="1400" dirty="0"/>
              <a:t>단위의 농도의 차이를 구하고</a:t>
            </a:r>
            <a:r>
              <a:rPr lang="en-US" altLang="ko-KR" sz="1400" dirty="0"/>
              <a:t>)</a:t>
            </a:r>
            <a:r>
              <a:rPr lang="ko-KR" altLang="en-US" sz="1400" dirty="0"/>
              <a:t>가장 농도차이가 작은 값에서의 압력 값을 가져와 단일상 압력을 구함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이제 구한 값들로 평형상태와의 차이를 각각 구해주고</a:t>
            </a:r>
            <a:r>
              <a:rPr lang="en-US" altLang="ko-KR" sz="1400" dirty="0"/>
              <a:t> (</a:t>
            </a:r>
            <a:r>
              <a:rPr lang="ko-KR" altLang="en-US" sz="1400" dirty="0" err="1"/>
              <a:t>단일상의</a:t>
            </a:r>
            <a:r>
              <a:rPr lang="ko-KR" altLang="en-US" sz="1400" dirty="0"/>
              <a:t> 압력인 </a:t>
            </a:r>
            <a:r>
              <a:rPr lang="en-US" altLang="ko-KR" sz="1400" dirty="0" err="1"/>
              <a:t>P_phase</a:t>
            </a:r>
            <a:r>
              <a:rPr lang="ko-KR" altLang="en-US" sz="1400" dirty="0"/>
              <a:t>와 평형 압력의 차이와 </a:t>
            </a:r>
            <a:r>
              <a:rPr lang="ko-KR" altLang="en-US" sz="1400" dirty="0" err="1"/>
              <a:t>단일상</a:t>
            </a:r>
            <a:r>
              <a:rPr lang="ko-KR" altLang="en-US" sz="1400" dirty="0"/>
              <a:t> 식에서 </a:t>
            </a:r>
            <a:r>
              <a:rPr lang="ko-KR" altLang="en-US" sz="1400" dirty="0" err="1"/>
              <a:t>단일상</a:t>
            </a:r>
            <a:r>
              <a:rPr lang="ko-KR" altLang="en-US" sz="1400" dirty="0"/>
              <a:t> 압력 </a:t>
            </a:r>
            <a:r>
              <a:rPr lang="en-US" altLang="ko-KR" sz="1400" dirty="0" err="1"/>
              <a:t>P_phase</a:t>
            </a:r>
            <a:r>
              <a:rPr lang="ko-KR" altLang="en-US" sz="1400" dirty="0"/>
              <a:t>를 넣은 농도와 평형상에서의 농도의 차이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농도의 차이와 압력의 차이의 합이 최솟값인 것을 찾아 전환점에서의 농도를 구함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-&gt;</a:t>
            </a:r>
            <a:r>
              <a:rPr lang="ko-KR" altLang="en-US" sz="1400" dirty="0"/>
              <a:t>이렇게 근사값을 사용하는 이유는 단일 상의 식을 </a:t>
            </a:r>
            <a:r>
              <a:rPr lang="en-US" altLang="ko-KR" sz="1400" dirty="0"/>
              <a:t>P</a:t>
            </a:r>
            <a:r>
              <a:rPr lang="ko-KR" altLang="en-US" sz="1400" dirty="0"/>
              <a:t>로 바꾸기도 힘들고 평형상태의 식을 </a:t>
            </a:r>
            <a:r>
              <a:rPr lang="en-US" altLang="ko-KR" sz="1400" dirty="0"/>
              <a:t>C</a:t>
            </a:r>
            <a:r>
              <a:rPr lang="ko-KR" altLang="en-US" sz="1400" dirty="0" err="1"/>
              <a:t>에관한</a:t>
            </a:r>
            <a:r>
              <a:rPr lang="ko-KR" altLang="en-US" sz="1400" dirty="0"/>
              <a:t> 식으로 바꾸기도 힘들기 때문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min_diff</a:t>
            </a:r>
            <a:r>
              <a:rPr lang="en-US" altLang="ko-KR" sz="1400" dirty="0"/>
              <a:t> = float(‘inf’): </a:t>
            </a:r>
            <a:r>
              <a:rPr lang="ko-KR" altLang="en-US" sz="1400" dirty="0"/>
              <a:t>무한대부터 아래로 내려오는 형식으로 비교해서 최종에는 </a:t>
            </a:r>
            <a:r>
              <a:rPr lang="en-US" altLang="ko-KR" sz="1400" dirty="0"/>
              <a:t>0</a:t>
            </a:r>
            <a:r>
              <a:rPr lang="ko-KR" altLang="en-US" sz="1400" dirty="0"/>
              <a:t>에 가까운 수가 나오도록 하는 것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for: </a:t>
            </a:r>
            <a:r>
              <a:rPr lang="ko-KR" altLang="en-US" sz="1400" dirty="0"/>
              <a:t>값을 </a:t>
            </a:r>
            <a:r>
              <a:rPr lang="ko-KR" altLang="en-US" sz="1400" dirty="0" err="1"/>
              <a:t>만족할때까지</a:t>
            </a:r>
            <a:r>
              <a:rPr lang="ko-KR" altLang="en-US" sz="1400" dirty="0"/>
              <a:t> 반복함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np.argmin</a:t>
            </a:r>
            <a:r>
              <a:rPr lang="en-US" altLang="ko-KR" sz="1400" dirty="0"/>
              <a:t>: </a:t>
            </a:r>
            <a:r>
              <a:rPr lang="ko-KR" altLang="en-US" sz="1400" dirty="0"/>
              <a:t>최솟값을 반환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np.abs</a:t>
            </a:r>
            <a:r>
              <a:rPr lang="en-US" altLang="ko-KR" sz="1400" dirty="0"/>
              <a:t>: </a:t>
            </a:r>
            <a:r>
              <a:rPr lang="ko-KR" altLang="en-US" sz="1400" dirty="0"/>
              <a:t>절댓값 반환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7A1F39-D44E-151E-905D-BE114EA66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435563"/>
            <a:ext cx="4942935" cy="11686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2880C8-B3A9-7B0F-2BA2-DDCDF93A7394}"/>
              </a:ext>
            </a:extLst>
          </p:cNvPr>
          <p:cNvSpPr txBox="1"/>
          <p:nvPr/>
        </p:nvSpPr>
        <p:spPr>
          <a:xfrm>
            <a:off x="5139158" y="1646794"/>
            <a:ext cx="580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평형상태의 </a:t>
            </a:r>
            <a:r>
              <a:rPr lang="ko-KR" altLang="en-US" sz="1400" dirty="0" err="1"/>
              <a:t>반트호프</a:t>
            </a:r>
            <a:r>
              <a:rPr lang="ko-KR" altLang="en-US" sz="1400" dirty="0"/>
              <a:t> 식과 단일상에서의 농도를 구하는 식을 정의함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0" y="1185617"/>
            <a:ext cx="12192001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0" y="2616097"/>
            <a:ext cx="12192001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A4934-3993-8B2F-271D-FCFF8581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15</a:t>
            </a:fld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370E1B-29F6-A760-45F3-EE7A0948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139"/>
            <a:ext cx="5677392" cy="1886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7BD1C-6E60-AE89-1DEB-93F30ABCF9F4}"/>
              </a:ext>
            </a:extLst>
          </p:cNvPr>
          <p:cNvSpPr txBox="1"/>
          <p:nvPr/>
        </p:nvSpPr>
        <p:spPr>
          <a:xfrm>
            <a:off x="5705967" y="743139"/>
            <a:ext cx="642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 알파와 </a:t>
            </a:r>
            <a:r>
              <a:rPr lang="ko-KR" altLang="en-US" sz="1400" dirty="0" err="1"/>
              <a:t>베타값의</a:t>
            </a:r>
            <a:r>
              <a:rPr lang="ko-KR" altLang="en-US" sz="1400" dirty="0"/>
              <a:t> 각각의 농도 차이의 최솟값에 따른 단일상의 압력을 </a:t>
            </a:r>
            <a:r>
              <a:rPr lang="ko-KR" altLang="en-US" sz="1400" dirty="0" err="1"/>
              <a:t>구해줌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식을 변형하여 압력을 구하긴 힘들기 때문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C8AB7D-0ED4-CD40-14C7-DAC43DFF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5832"/>
            <a:ext cx="2858065" cy="1175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4233FD-DAE1-4469-1160-723B017B2709}"/>
              </a:ext>
            </a:extLst>
          </p:cNvPr>
          <p:cNvSpPr txBox="1"/>
          <p:nvPr/>
        </p:nvSpPr>
        <p:spPr>
          <a:xfrm>
            <a:off x="5677392" y="2661214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전환점보다 농도가 작으면 알파상으로 단일상 압력과 평형 식 압력 중 더 작은 식을 입력 평형 상태에서는 평형압력 식을 사용하고 평형</a:t>
            </a:r>
            <a:r>
              <a:rPr lang="en-US" altLang="ko-KR" sz="1400" dirty="0"/>
              <a:t>-</a:t>
            </a:r>
            <a:r>
              <a:rPr lang="ko-KR" altLang="en-US" sz="1400" dirty="0"/>
              <a:t>베타 전환점보다 농도가 크면 베타상으로 두 식 중 더 큰 식의 압력을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8F694B-698B-18C6-F8F4-CABFBE81E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3439"/>
            <a:ext cx="3918857" cy="27031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81EB8-6A43-34F5-768F-B234991E85B3}"/>
              </a:ext>
            </a:extLst>
          </p:cNvPr>
          <p:cNvSpPr txBox="1"/>
          <p:nvPr/>
        </p:nvSpPr>
        <p:spPr>
          <a:xfrm>
            <a:off x="5536312" y="4002451"/>
            <a:ext cx="67624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그래프를 그리는 함수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color = colors[</a:t>
            </a:r>
            <a:r>
              <a:rPr lang="en-US" altLang="ko-KR" sz="1300" dirty="0" err="1"/>
              <a:t>idx</a:t>
            </a:r>
            <a:r>
              <a:rPr lang="en-US" altLang="ko-KR" sz="1300" dirty="0"/>
              <a:t> % </a:t>
            </a:r>
            <a:r>
              <a:rPr lang="en-US" altLang="ko-KR" sz="1300" dirty="0" err="1"/>
              <a:t>len</a:t>
            </a:r>
            <a:r>
              <a:rPr lang="en-US" altLang="ko-KR" sz="1300" dirty="0"/>
              <a:t>(colors)]: </a:t>
            </a:r>
            <a:r>
              <a:rPr lang="ko-KR" altLang="en-US" sz="1300" dirty="0"/>
              <a:t>여러 온도</a:t>
            </a:r>
            <a:r>
              <a:rPr lang="en-US" altLang="ko-KR" sz="1300" dirty="0"/>
              <a:t>(</a:t>
            </a:r>
            <a:r>
              <a:rPr lang="ko-KR" altLang="en-US" sz="1300" dirty="0"/>
              <a:t>곡선</a:t>
            </a:r>
            <a:r>
              <a:rPr lang="en-US" altLang="ko-KR" sz="1300" dirty="0"/>
              <a:t>)</a:t>
            </a:r>
            <a:r>
              <a:rPr lang="ko-KR" altLang="en-US" sz="1300" dirty="0"/>
              <a:t>을 그릴 때</a:t>
            </a:r>
            <a:r>
              <a:rPr lang="en-US" altLang="ko-KR" sz="1300" dirty="0"/>
              <a:t>, </a:t>
            </a:r>
            <a:r>
              <a:rPr lang="ko-KR" altLang="en-US" sz="1300" dirty="0"/>
              <a:t>색상을 반복적으로 자동 지정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ax.semiology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반로그</a:t>
            </a:r>
            <a:r>
              <a:rPr lang="ko-KR" altLang="en-US" sz="1300" dirty="0"/>
              <a:t> 그래프로 각 온도별 곡선을 그림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                         x</a:t>
            </a:r>
            <a:r>
              <a:rPr lang="ko-KR" altLang="en-US" sz="1300" dirty="0"/>
              <a:t>축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r>
              <a:rPr lang="en-US" altLang="ko-KR" sz="1300" dirty="0" err="1"/>
              <a:t>C_range</a:t>
            </a:r>
            <a:r>
              <a:rPr lang="en-US" altLang="ko-KR" sz="1300" dirty="0"/>
              <a:t>, y</a:t>
            </a:r>
            <a:r>
              <a:rPr lang="ko-KR" altLang="en-US" sz="1300" dirty="0"/>
              <a:t>축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r>
              <a:rPr lang="en-US" altLang="ko-KR" sz="1300" dirty="0" err="1"/>
              <a:t>P_final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                         </a:t>
            </a:r>
            <a:r>
              <a:rPr lang="ko-KR" altLang="en-US" sz="1300" dirty="0"/>
              <a:t>각 온도별로 색깔과 범례</a:t>
            </a:r>
            <a:r>
              <a:rPr lang="en-US" altLang="ko-KR" sz="1300" dirty="0"/>
              <a:t>(label) </a:t>
            </a:r>
            <a:r>
              <a:rPr lang="ko-KR" altLang="en-US" sz="1300" dirty="0"/>
              <a:t>다르게 표시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ax.set_xlim</a:t>
            </a:r>
            <a:r>
              <a:rPr lang="en-US" altLang="ko-KR" sz="1300" dirty="0"/>
              <a:t>: x</a:t>
            </a:r>
            <a:r>
              <a:rPr lang="ko-KR" altLang="en-US" sz="1300" dirty="0"/>
              <a:t>축 범위를 정함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ax.set_ylim</a:t>
            </a:r>
            <a:r>
              <a:rPr lang="en-US" altLang="ko-KR" sz="1300" dirty="0"/>
              <a:t>: y</a:t>
            </a:r>
            <a:r>
              <a:rPr lang="ko-KR" altLang="en-US" sz="1300" dirty="0"/>
              <a:t>축 범위를 정함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ax.set_xlabel</a:t>
            </a:r>
            <a:r>
              <a:rPr lang="en-US" altLang="ko-KR" sz="1300" dirty="0"/>
              <a:t>: x</a:t>
            </a:r>
            <a:r>
              <a:rPr lang="ko-KR" altLang="en-US" sz="1300" dirty="0"/>
              <a:t>축 단위 설명 즉 </a:t>
            </a:r>
            <a:r>
              <a:rPr lang="en-US" altLang="ko-KR" sz="1300" dirty="0"/>
              <a:t>x</a:t>
            </a:r>
            <a:r>
              <a:rPr lang="ko-KR" altLang="en-US" sz="1300" dirty="0"/>
              <a:t>축 이름 설정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ax.set_ylabel</a:t>
            </a:r>
            <a:r>
              <a:rPr lang="en-US" altLang="ko-KR" sz="1300" dirty="0"/>
              <a:t>: y</a:t>
            </a:r>
            <a:r>
              <a:rPr lang="ko-KR" altLang="en-US" sz="1300" dirty="0"/>
              <a:t>축 단위 설명 즉 </a:t>
            </a:r>
            <a:r>
              <a:rPr lang="en-US" altLang="ko-KR" sz="1300" dirty="0"/>
              <a:t>y</a:t>
            </a:r>
            <a:r>
              <a:rPr lang="ko-KR" altLang="en-US" sz="1300" dirty="0"/>
              <a:t>축 이름 설정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ax.set_title</a:t>
            </a:r>
            <a:r>
              <a:rPr lang="en-US" altLang="ko-KR" sz="1300" dirty="0"/>
              <a:t>: </a:t>
            </a:r>
            <a:r>
              <a:rPr lang="ko-KR" altLang="en-US" sz="1300" dirty="0"/>
              <a:t>그래프 제목 지정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ax.legend</a:t>
            </a:r>
            <a:r>
              <a:rPr lang="en-US" altLang="ko-KR" sz="1300" dirty="0"/>
              <a:t>: </a:t>
            </a:r>
            <a:r>
              <a:rPr lang="ko-KR" altLang="en-US" sz="1300" dirty="0"/>
              <a:t>곡선별로 범례가 표기 되게 함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ax.grid</a:t>
            </a:r>
            <a:r>
              <a:rPr lang="en-US" altLang="ko-KR" sz="1300" dirty="0"/>
              <a:t>: x</a:t>
            </a:r>
            <a:r>
              <a:rPr lang="ko-KR" altLang="en-US" sz="1300" dirty="0"/>
              <a:t>축</a:t>
            </a:r>
            <a:r>
              <a:rPr lang="en-US" altLang="ko-KR" sz="1300" dirty="0"/>
              <a:t>, y</a:t>
            </a:r>
            <a:r>
              <a:rPr lang="ko-KR" altLang="en-US" sz="1300" dirty="0"/>
              <a:t>축 모두에 그리드를 표시해 값 판독 쉽게 함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plt.show</a:t>
            </a:r>
            <a:r>
              <a:rPr lang="en-US" altLang="ko-KR" sz="1300" dirty="0"/>
              <a:t>(): </a:t>
            </a:r>
            <a:r>
              <a:rPr lang="ko-KR" altLang="en-US" sz="1300" dirty="0"/>
              <a:t>그래프를 보여주는 명령어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686" y="0"/>
            <a:ext cx="4514850" cy="514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5967" y="0"/>
            <a:ext cx="4689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알파상과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베타상의</a:t>
            </a:r>
            <a:r>
              <a:rPr lang="ko-KR" altLang="en-US" sz="1400" dirty="0"/>
              <a:t> 각 전환점의 농도 구함</a:t>
            </a: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-4686" y="502060"/>
            <a:ext cx="12192001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0" y="2638998"/>
            <a:ext cx="12192001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-4687" y="3913327"/>
            <a:ext cx="12192001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1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4721F07-CE39-3FA4-7D43-A6ADE6DF5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930"/>
            <a:ext cx="4669971" cy="34166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530DD9-2BAA-9C37-B811-1106BD73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4615"/>
            <a:ext cx="4856263" cy="3243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22BC83-F0D4-04EE-3324-3DE2EB664F48}"/>
              </a:ext>
            </a:extLst>
          </p:cNvPr>
          <p:cNvSpPr txBox="1"/>
          <p:nvPr/>
        </p:nvSpPr>
        <p:spPr>
          <a:xfrm>
            <a:off x="4669971" y="1592694"/>
            <a:ext cx="7335737" cy="448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단일상 식에서 각 농도에 대한 압력을 구한 그래프</a:t>
            </a:r>
            <a:r>
              <a:rPr lang="en-US" altLang="ko-KR" sz="1400" dirty="0"/>
              <a:t>:  30</a:t>
            </a:r>
            <a:r>
              <a:rPr lang="ko-KR" altLang="en-US" sz="1400" dirty="0"/>
              <a:t>도에서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위쪽 그래프</a:t>
            </a:r>
            <a:r>
              <a:rPr lang="en-US" altLang="ko-KR" sz="1400" dirty="0"/>
              <a:t>:  </a:t>
            </a:r>
            <a:r>
              <a:rPr lang="ko-KR" altLang="en-US" sz="1400" dirty="0"/>
              <a:t>알파상의 상수를 대입하여 얻은 그래프로 초반 부분이 매끄러운 것을 알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아래쪽 그래프</a:t>
            </a:r>
            <a:r>
              <a:rPr lang="en-US" altLang="ko-KR" sz="1400" dirty="0"/>
              <a:t>:  </a:t>
            </a:r>
            <a:r>
              <a:rPr lang="ko-KR" altLang="en-US" sz="1400" dirty="0"/>
              <a:t>베타상의 상수를 대입하여 얻은 그래프로 베타상은 후반 부분을 다루는 값이 큰 부분이기 때문에 초반 부분이 우그러져 있음을 볼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다음과 같은 그래프를 그리는 방법</a:t>
            </a:r>
            <a:r>
              <a:rPr lang="en-US" altLang="ko-KR" sz="1400" dirty="0"/>
              <a:t>(</a:t>
            </a:r>
            <a:r>
              <a:rPr lang="ko-KR" altLang="en-US" sz="1400" dirty="0"/>
              <a:t>코드가 진행되는 과정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                                                                                            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sz="1400" dirty="0" err="1"/>
              <a:t>기준값으로</a:t>
            </a:r>
            <a:r>
              <a:rPr lang="ko-KR" altLang="en-US" sz="1400" dirty="0"/>
              <a:t> 삼을 농도가 정해진다</a:t>
            </a:r>
            <a:r>
              <a:rPr lang="en-US" altLang="ko-KR" sz="1400" dirty="0"/>
              <a:t>. Ex) 0.005wt%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농도 범위 내에서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sz="1400" dirty="0"/>
              <a:t>단일상 식에 범위가 정해진 압력의 모든 값을 넣는다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sz="1400" dirty="0"/>
              <a:t>모든 </a:t>
            </a:r>
            <a:r>
              <a:rPr lang="ko-KR" altLang="en-US" sz="1400" dirty="0" err="1"/>
              <a:t>압력값을</a:t>
            </a:r>
            <a:r>
              <a:rPr lang="ko-KR" altLang="en-US" sz="1400" dirty="0"/>
              <a:t> 넣어 구한 농도와 </a:t>
            </a:r>
            <a:r>
              <a:rPr lang="ko-KR" altLang="en-US" sz="1400" dirty="0" err="1"/>
              <a:t>기준값으로</a:t>
            </a:r>
            <a:r>
              <a:rPr lang="ko-KR" altLang="en-US" sz="1400" dirty="0"/>
              <a:t> 삼아진 농도를 비교한다</a:t>
            </a:r>
            <a:r>
              <a:rPr lang="en-US" altLang="ko-KR" sz="1400" dirty="0"/>
              <a:t>(</a:t>
            </a:r>
            <a:r>
              <a:rPr lang="ko-KR" altLang="en-US" sz="1400" dirty="0"/>
              <a:t>차이로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sz="1400" dirty="0" err="1"/>
              <a:t>농도값의</a:t>
            </a:r>
            <a:r>
              <a:rPr lang="ko-KR" altLang="en-US" sz="1400" dirty="0"/>
              <a:t> 차이가 가장 작은 부분의 압력을 </a:t>
            </a:r>
            <a:r>
              <a:rPr lang="ko-KR" altLang="en-US" sz="1400" dirty="0" err="1"/>
              <a:t>기준값으로</a:t>
            </a:r>
            <a:r>
              <a:rPr lang="ko-KR" altLang="en-US" sz="1400" dirty="0"/>
              <a:t> 삼은 농도의 압력으로 삼는다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sz="1400" dirty="0"/>
              <a:t>이런 방식을 계속해서 그래프를 만든다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CBDA2B-5357-D902-8F8D-D7CE4465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263" y="0"/>
            <a:ext cx="4782577" cy="1456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34E16C-D3D5-D9E1-E6EF-82B9A4B6C8A3}"/>
              </a:ext>
            </a:extLst>
          </p:cNvPr>
          <p:cNvSpPr txBox="1"/>
          <p:nvPr/>
        </p:nvSpPr>
        <p:spPr>
          <a:xfrm>
            <a:off x="7811274" y="136525"/>
            <a:ext cx="20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다음 코드의 이해</a:t>
            </a: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0643B18-C6F7-F151-B94C-FDF1DDDA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6950" y="6356350"/>
            <a:ext cx="2743200" cy="365125"/>
          </a:xfrm>
        </p:spPr>
        <p:txBody>
          <a:bodyPr/>
          <a:lstStyle/>
          <a:p>
            <a:fld id="{2537C5F1-A9E7-435B-A28B-42C8FBB9897C}" type="slidenum">
              <a:rPr lang="ko-KR" altLang="en-US" sz="1400" b="1" smtClean="0"/>
              <a:t>16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853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245516" cy="1325562"/>
          </a:xfrm>
        </p:spPr>
        <p:txBody>
          <a:bodyPr>
            <a:normAutofit/>
          </a:bodyPr>
          <a:lstStyle/>
          <a:p>
            <a:r>
              <a:rPr lang="ko-KR" altLang="en-US" sz="3000" b="1" dirty="0" smtClean="0"/>
              <a:t>추가하면 좋은 점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많은 </a:t>
            </a:r>
            <a:r>
              <a:rPr lang="ko-KR" altLang="en-US" sz="3000" b="1" dirty="0" err="1" smtClean="0"/>
              <a:t>온도값에</a:t>
            </a:r>
            <a:r>
              <a:rPr lang="ko-KR" altLang="en-US" sz="3000" b="1" dirty="0" smtClean="0"/>
              <a:t> 대하여 </a:t>
            </a:r>
            <a:r>
              <a:rPr lang="ko-KR" altLang="en-US" sz="3000" b="1" dirty="0" err="1" smtClean="0"/>
              <a:t>컬러맵으로</a:t>
            </a:r>
            <a:r>
              <a:rPr lang="ko-KR" altLang="en-US" sz="3000" b="1" dirty="0" smtClean="0"/>
              <a:t> 색깔 칠하기</a:t>
            </a:r>
            <a:r>
              <a:rPr lang="en-US" altLang="ko-KR" sz="3000" b="1" dirty="0" smtClean="0"/>
              <a:t>)</a:t>
            </a:r>
            <a:endParaRPr lang="ko-KR" altLang="en-US" sz="30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23" y="1500922"/>
            <a:ext cx="2114311" cy="29071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3" y="2650964"/>
            <a:ext cx="1409700" cy="209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23" y="2030802"/>
            <a:ext cx="2905125" cy="38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6340" y="1646281"/>
            <a:ext cx="5788324" cy="102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입력한 개수에 따라 색깔을 </a:t>
            </a:r>
            <a:r>
              <a:rPr lang="ko-KR" altLang="en-US" sz="1400" dirty="0" err="1" smtClean="0"/>
              <a:t>컬러맵의</a:t>
            </a:r>
            <a:r>
              <a:rPr lang="ko-KR" altLang="en-US" sz="1400" dirty="0" smtClean="0"/>
              <a:t> 순서대로 넣어주는 코드로 </a:t>
            </a:r>
            <a:r>
              <a:rPr lang="en-US" altLang="ko-KR" sz="1400" dirty="0" smtClean="0"/>
              <a:t>color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개로 설정한 것과 달리 </a:t>
            </a:r>
            <a:r>
              <a:rPr lang="ko-KR" altLang="en-US" sz="1400" dirty="0" err="1" smtClean="0"/>
              <a:t>컬러맵의</a:t>
            </a:r>
            <a:r>
              <a:rPr lang="ko-KR" altLang="en-US" sz="1400" dirty="0" smtClean="0"/>
              <a:t> 아주 많은 색깔을 사용할 수 있어 온도 입력 개수를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개로 제한할 필요가 없다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1" y="3196990"/>
            <a:ext cx="5183900" cy="35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278" y="167353"/>
            <a:ext cx="9049372" cy="609025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해결한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278" y="1098050"/>
            <a:ext cx="10515600" cy="122245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 dirty="0"/>
              <a:t>완성된 그래프를 얻었을 때 </a:t>
            </a:r>
            <a:r>
              <a:rPr lang="ko-KR" altLang="en-US" sz="1400" dirty="0" err="1"/>
              <a:t>압력값은</a:t>
            </a:r>
            <a:r>
              <a:rPr lang="ko-KR" altLang="en-US" sz="1400" dirty="0"/>
              <a:t> </a:t>
            </a:r>
            <a:r>
              <a:rPr lang="en-US" altLang="ko-KR" sz="1400" dirty="0"/>
              <a:t>5000</a:t>
            </a:r>
            <a:r>
              <a:rPr lang="ko-KR" altLang="en-US" sz="1400" dirty="0"/>
              <a:t>개 단위로 나눴을 때에는 초반부에 우그러진 그래프의 형태가 보였다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</a:t>
            </a:r>
            <a:r>
              <a:rPr lang="en-US" altLang="ko-KR" sz="1400" dirty="0"/>
              <a:t>10000</a:t>
            </a:r>
            <a:r>
              <a:rPr lang="ko-KR" altLang="en-US" sz="1400" dirty="0"/>
              <a:t>개의 단위로 바꿔보니 조금 더 정확한 값을 얻을 수 있었기 때문에 우그러짐이 덜하게 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더 많은 값을 입력하고 싶었지만 너무 많이 나누면 코드 진행이 너무 오래 걸리기 때문에 적당한 </a:t>
            </a:r>
            <a:r>
              <a:rPr lang="en-US" altLang="ko-KR" sz="1400" dirty="0"/>
              <a:t>10000</a:t>
            </a:r>
            <a:r>
              <a:rPr lang="ko-KR" altLang="en-US" sz="1400" dirty="0"/>
              <a:t>개로 나눈 값이 괜찮았다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758"/>
            <a:ext cx="5203779" cy="3527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0971" y="6048573"/>
            <a:ext cx="3209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5000</a:t>
            </a:r>
            <a:r>
              <a:rPr lang="ko-KR" altLang="en-US" sz="1400" dirty="0"/>
              <a:t>개로 </a:t>
            </a:r>
            <a:r>
              <a:rPr lang="ko-KR" altLang="en-US" sz="1400" dirty="0" err="1"/>
              <a:t>압력값을</a:t>
            </a:r>
            <a:r>
              <a:rPr lang="ko-KR" altLang="en-US" sz="1400" dirty="0"/>
              <a:t> 나눴을 때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930826" y="3308382"/>
            <a:ext cx="1345720" cy="690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20" y="2510192"/>
            <a:ext cx="5183900" cy="35244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02061" y="6041625"/>
            <a:ext cx="299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10000</a:t>
            </a:r>
            <a:r>
              <a:rPr lang="ko-KR" altLang="en-US" sz="1400" dirty="0"/>
              <a:t>개로 </a:t>
            </a:r>
            <a:r>
              <a:rPr lang="ko-KR" altLang="en-US" sz="1400" dirty="0" err="1"/>
              <a:t>압력값을</a:t>
            </a:r>
            <a:r>
              <a:rPr lang="ko-KR" altLang="en-US" sz="1400" dirty="0"/>
              <a:t> 나눴을 때</a:t>
            </a: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896FFBB-B06B-6FB7-5D0F-095DE2B8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6950" y="6356350"/>
            <a:ext cx="2743200" cy="365125"/>
          </a:xfrm>
        </p:spPr>
        <p:txBody>
          <a:bodyPr/>
          <a:lstStyle/>
          <a:p>
            <a:fld id="{2537C5F1-A9E7-435B-A28B-42C8FBB9897C}" type="slidenum">
              <a:rPr lang="ko-KR" altLang="en-US" sz="1400" b="1" smtClean="0"/>
              <a:t>18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123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278" y="167353"/>
            <a:ext cx="9049372" cy="609025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실패한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927" y="854015"/>
            <a:ext cx="10515600" cy="146649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400" dirty="0"/>
              <a:t>위와 같은 방식으로 주어진 값으로 방출 그래프도 같이 그려서 히스테리시스를 확인하고자 하였다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</a:t>
            </a:r>
            <a:r>
              <a:rPr lang="ko-KR" altLang="en-US" sz="1400" dirty="0" err="1"/>
              <a:t>히스테리시스의</a:t>
            </a:r>
            <a:r>
              <a:rPr lang="ko-KR" altLang="en-US" sz="1400" dirty="0"/>
              <a:t> 형태가 얼추 나올 것 같이 만들어졌지만 완전히 정확한 모습이 아니었다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실험으로 얻은 결과이기 때문에 완벽히 정확한 모습은 아니며 또한 근사값을 이용한 방식이었기 때문에 아무리 쪼개도 정확한 값에 도달을 할 수 없었던 걸로 보인다</a:t>
            </a:r>
            <a:r>
              <a:rPr lang="en-US" altLang="ko-KR" sz="1400" dirty="0"/>
              <a:t>.(</a:t>
            </a:r>
            <a:r>
              <a:rPr lang="ko-KR" altLang="en-US" sz="1400" dirty="0"/>
              <a:t>온도를 바꿔봐도 비슷한 현상</a:t>
            </a:r>
            <a:r>
              <a:rPr lang="en-US" altLang="ko-KR" sz="1400" dirty="0"/>
              <a:t>)</a:t>
            </a:r>
          </a:p>
          <a:p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2469898"/>
            <a:ext cx="5587599" cy="3793958"/>
          </a:xfrm>
          <a:prstGeom prst="rect">
            <a:avLst/>
          </a:prstGeo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1D57A1A2-3395-900A-EF51-C71053E2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6950" y="6356350"/>
            <a:ext cx="2743200" cy="365125"/>
          </a:xfrm>
        </p:spPr>
        <p:txBody>
          <a:bodyPr/>
          <a:lstStyle/>
          <a:p>
            <a:fld id="{2537C5F1-A9E7-435B-A28B-42C8FBB9897C}" type="slidenum">
              <a:rPr lang="ko-KR" altLang="en-US" sz="1400" b="1" smtClean="0"/>
              <a:t>19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181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808" y="290194"/>
            <a:ext cx="6202654" cy="238057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latin typeface="Arial "/>
              </a:rPr>
              <a:t>Hydride</a:t>
            </a:r>
            <a:r>
              <a:rPr lang="ko-KR" altLang="en-US" sz="3000" b="1" dirty="0"/>
              <a:t>가 만들어지는 과정</a:t>
            </a:r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37" y="601970"/>
            <a:ext cx="2378976" cy="14395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74463" y="2067208"/>
            <a:ext cx="1553932" cy="142240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2990981" y="3515286"/>
            <a:ext cx="1794151" cy="1533514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5"/>
          <a:stretch>
            <a:fillRect/>
          </a:stretch>
        </p:blipFill>
        <p:spPr>
          <a:xfrm>
            <a:off x="4796288" y="5074478"/>
            <a:ext cx="1337618" cy="11742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53197" y="888318"/>
            <a:ext cx="1699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기존 상태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7334" y="1986841"/>
            <a:ext cx="7463393" cy="134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외부와 금속의 </a:t>
            </a:r>
            <a:r>
              <a:rPr lang="ko-KR" altLang="en-US" sz="1400" dirty="0" err="1"/>
              <a:t>화학퍼텐셜</a:t>
            </a:r>
            <a:r>
              <a:rPr lang="ko-KR" altLang="en-US" sz="1400" dirty="0"/>
              <a:t> 차이에 의해 수소가 금속 쪽으로 접근하기 시작함</a:t>
            </a:r>
            <a:endParaRPr lang="en-US" altLang="ko-KR" sz="1400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화학퍼텐셜이 더 높으면 입자가 들어가기 힘들다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자연은 안정적인 방향으로 이동하려 하기 때문에 화학퍼텐셜이 낮아진 금속 쪽으로 수소를 넣게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6779" y="3608007"/>
            <a:ext cx="6070032" cy="101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수소 분자가 입자로 되기 위해 활성화 에너지를</a:t>
            </a:r>
            <a:r>
              <a:rPr lang="en-US" altLang="ko-KR" sz="1400" dirty="0"/>
              <a:t> </a:t>
            </a:r>
            <a:r>
              <a:rPr lang="ko-KR" altLang="en-US" sz="1400" dirty="0"/>
              <a:t>가해야 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또한 입자가 금속 내부로 들어갈 수 있도록 금속과 수소 사이의 장벽을 뚫을 수 있는 금속과 수소 사이의 활성화 에너지도 가해야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77593" y="5074478"/>
            <a:ext cx="432129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수소가 금속 속으로 들어가면서 금속 내부의 부피가 팽창하게 되고 </a:t>
            </a:r>
            <a:r>
              <a:rPr lang="en-US" altLang="ko-KR" sz="1400" dirty="0"/>
              <a:t>Hydride</a:t>
            </a:r>
            <a:r>
              <a:rPr lang="ko-KR" altLang="en-US" sz="1400" dirty="0"/>
              <a:t>가 만들어지게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오른쪽 화살표 14"/>
          <p:cNvSpPr/>
          <p:nvPr/>
        </p:nvSpPr>
        <p:spPr>
          <a:xfrm>
            <a:off x="938657" y="2195948"/>
            <a:ext cx="603849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982898" y="3875104"/>
            <a:ext cx="603849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748752" y="5454550"/>
            <a:ext cx="603849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D590-DC93-2700-6CFC-1A3E448A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15" y="396766"/>
            <a:ext cx="10515600" cy="1325562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코드 실행</a:t>
            </a:r>
            <a:r>
              <a:rPr lang="en-US" altLang="ko-KR" sz="3000" b="1" dirty="0"/>
              <a:t>(ANACONDA</a:t>
            </a:r>
            <a:r>
              <a:rPr lang="ko-KR" altLang="en-US" sz="3000" b="1" dirty="0"/>
              <a:t> 설치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77" y="2381043"/>
            <a:ext cx="9076174" cy="9144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674C10-C2C9-01BE-D504-FB241570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20</a:t>
            </a:fld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77" y="4142843"/>
            <a:ext cx="3851798" cy="2578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117" y="1827010"/>
            <a:ext cx="435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</a:t>
            </a:r>
            <a:r>
              <a:rPr lang="en-US" altLang="ko-KR" sz="2400" dirty="0"/>
              <a:t> </a:t>
            </a:r>
            <a:r>
              <a:rPr lang="ko-KR" altLang="en-US" dirty="0"/>
              <a:t>구글에 아나콘다 다운로드 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59577" y="4870919"/>
            <a:ext cx="626195" cy="208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115" y="3488310"/>
            <a:ext cx="572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dirty="0"/>
              <a:t>제일 처음에 뜨는 창 터치 후 </a:t>
            </a:r>
            <a:r>
              <a:rPr lang="en-US" altLang="ko-KR" dirty="0"/>
              <a:t>Get Started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4249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5107" y="322628"/>
            <a:ext cx="10515600" cy="1325562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코드 실행</a:t>
            </a:r>
            <a:r>
              <a:rPr lang="en-US" altLang="ko-KR" sz="3000" b="1" dirty="0"/>
              <a:t>(ANACONDA</a:t>
            </a:r>
            <a:r>
              <a:rPr lang="ko-KR" altLang="en-US" sz="3000" b="1" dirty="0"/>
              <a:t> 설치</a:t>
            </a:r>
            <a:r>
              <a:rPr lang="en-US" altLang="ko-KR" sz="3000" b="1" dirty="0"/>
              <a:t>)</a:t>
            </a:r>
            <a:endParaRPr lang="ko-KR" altLang="en-US" sz="3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0525"/>
            <a:ext cx="3740115" cy="287337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21</a:t>
            </a:fld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107" y="1987440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dirty="0"/>
              <a:t>이후 로그인 창이 뜨는데 로그인 해주기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50" y="2916019"/>
            <a:ext cx="5959349" cy="3323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0124" y="1987440"/>
            <a:ext cx="642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en-US" altLang="ko-KR" dirty="0"/>
              <a:t>Distribution</a:t>
            </a:r>
            <a:r>
              <a:rPr lang="ko-KR" altLang="en-US" dirty="0"/>
              <a:t>과 </a:t>
            </a:r>
            <a:r>
              <a:rPr lang="en-US" altLang="ko-KR" dirty="0" err="1"/>
              <a:t>Miniconda</a:t>
            </a:r>
            <a:r>
              <a:rPr lang="en-US" altLang="ko-KR" dirty="0"/>
              <a:t> </a:t>
            </a:r>
            <a:r>
              <a:rPr lang="ko-KR" altLang="en-US" dirty="0"/>
              <a:t>중 하나 선택하기 다운로드</a:t>
            </a:r>
            <a:endParaRPr lang="en-US" altLang="ko-KR" dirty="0"/>
          </a:p>
          <a:p>
            <a:r>
              <a:rPr lang="ko-KR" altLang="en-US" dirty="0"/>
              <a:t>프로그램 하나하나 설치하기 귀찮으면 </a:t>
            </a:r>
            <a:r>
              <a:rPr lang="en-US" altLang="ko-KR" dirty="0"/>
              <a:t>Distribution</a:t>
            </a:r>
            <a:r>
              <a:rPr lang="ko-KR" altLang="en-US" dirty="0"/>
              <a:t>으로 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62996" y="4442461"/>
            <a:ext cx="826424" cy="28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2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4258" y="305572"/>
            <a:ext cx="10515600" cy="1325562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코드 실행</a:t>
            </a:r>
            <a:r>
              <a:rPr lang="en-US" altLang="ko-KR" sz="3000" b="1" dirty="0"/>
              <a:t>(ANACONDA</a:t>
            </a:r>
            <a:r>
              <a:rPr lang="ko-KR" altLang="en-US" sz="3000" b="1" dirty="0"/>
              <a:t> 설치</a:t>
            </a:r>
            <a:r>
              <a:rPr lang="en-US" altLang="ko-KR" sz="3000" b="1" dirty="0"/>
              <a:t>)</a:t>
            </a:r>
            <a:endParaRPr lang="ko-KR" altLang="en-US" sz="3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30" y="1447006"/>
            <a:ext cx="3288880" cy="257863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07865" y="6360596"/>
            <a:ext cx="2743200" cy="365125"/>
          </a:xfrm>
        </p:spPr>
        <p:txBody>
          <a:bodyPr/>
          <a:lstStyle/>
          <a:p>
            <a:fld id="{2537C5F1-A9E7-435B-A28B-42C8FBB9897C}" type="slidenum">
              <a:rPr lang="ko-KR" altLang="en-US" sz="1400" b="1" smtClean="0"/>
              <a:t>22</a:t>
            </a:fld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85" y="1348848"/>
            <a:ext cx="3372236" cy="2676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9" y="4177515"/>
            <a:ext cx="3329105" cy="25704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37" y="4178772"/>
            <a:ext cx="3231100" cy="25482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05" y="4165601"/>
            <a:ext cx="3288335" cy="25243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990" y="1666876"/>
            <a:ext cx="4245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</a:t>
            </a:r>
            <a:r>
              <a:rPr lang="ko-KR" altLang="en-US" sz="1400" dirty="0"/>
              <a:t>다운로드 누른 후 실행해주면 다음과 같은 창들이 나오는데 모두 </a:t>
            </a:r>
            <a:r>
              <a:rPr lang="en-US" altLang="ko-KR" sz="1400" dirty="0"/>
              <a:t>next</a:t>
            </a:r>
            <a:r>
              <a:rPr lang="ko-KR" altLang="en-US" sz="1400" dirty="0"/>
              <a:t>를 누르면 됨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(5</a:t>
            </a:r>
            <a:r>
              <a:rPr lang="ko-KR" altLang="en-US" sz="1400" dirty="0"/>
              <a:t>번째 사진에서 빨간색으로 표시한 부분은 체크</a:t>
            </a:r>
            <a:r>
              <a:rPr lang="en-US" altLang="ko-KR" sz="1400" dirty="0"/>
              <a:t> X</a:t>
            </a:r>
          </a:p>
          <a:p>
            <a:r>
              <a:rPr lang="ko-KR" altLang="en-US" sz="1400" dirty="0"/>
              <a:t>체크하면 다른 프로그램과 충돌 가능성이 생김</a:t>
            </a:r>
            <a:endParaRPr lang="en-US" altLang="ko-KR" sz="1400" dirty="0"/>
          </a:p>
          <a:p>
            <a:r>
              <a:rPr lang="ko-KR" altLang="en-US" sz="1400" dirty="0"/>
              <a:t>나머지는 본인의 기호에 맞게 체크하면 된다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807108" y="4904509"/>
            <a:ext cx="2952750" cy="3585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9023" y="365760"/>
            <a:ext cx="10515600" cy="1325562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코드 실행</a:t>
            </a:r>
            <a:r>
              <a:rPr lang="en-US" altLang="ko-KR" sz="3000" b="1" dirty="0"/>
              <a:t>(ANACONDA</a:t>
            </a:r>
            <a:r>
              <a:rPr lang="ko-KR" altLang="en-US" sz="3000" b="1" dirty="0"/>
              <a:t> 설치</a:t>
            </a:r>
            <a:r>
              <a:rPr lang="en-US" altLang="ko-KR" sz="3000" b="1" dirty="0"/>
              <a:t>)</a:t>
            </a:r>
            <a:endParaRPr lang="ko-KR" altLang="en-US" sz="3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9926"/>
            <a:ext cx="2759328" cy="218309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23</a:t>
            </a:fld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72" y="3129926"/>
            <a:ext cx="2828235" cy="21830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3129926"/>
            <a:ext cx="2723768" cy="2183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023" y="1804922"/>
            <a:ext cx="10766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6. </a:t>
            </a:r>
            <a:r>
              <a:rPr lang="ko-KR" altLang="en-US" dirty="0"/>
              <a:t>설치 완료되면 모두 넘겨주고 바로 </a:t>
            </a:r>
            <a:r>
              <a:rPr lang="en-US" altLang="ko-KR" dirty="0"/>
              <a:t>Anaconda Navigator</a:t>
            </a:r>
            <a:r>
              <a:rPr lang="ko-KR" altLang="en-US" dirty="0"/>
              <a:t>실행하려면 체크박스에 체크하면 됨</a:t>
            </a:r>
            <a:endParaRPr lang="en-US" altLang="ko-KR" dirty="0"/>
          </a:p>
          <a:p>
            <a:r>
              <a:rPr lang="ko-KR" altLang="en-US" dirty="0"/>
              <a:t>만약 바로 실행하고 싶지 않다면 체크하지 않고 윈도우 검색 창에 </a:t>
            </a:r>
            <a:r>
              <a:rPr lang="en-US" altLang="ko-KR" dirty="0"/>
              <a:t>Anaconda Navigator </a:t>
            </a:r>
            <a:r>
              <a:rPr lang="ko-KR" altLang="en-US" dirty="0"/>
              <a:t>검색하고 실행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99" y="2657186"/>
            <a:ext cx="2446784" cy="37739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974378" y="4056611"/>
            <a:ext cx="1064029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222899" y="2734887"/>
            <a:ext cx="2446784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236" y="324849"/>
            <a:ext cx="10515600" cy="1325562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코드 실행</a:t>
            </a:r>
            <a:r>
              <a:rPr lang="en-US" altLang="ko-KR" sz="3000" b="1" dirty="0"/>
              <a:t>(</a:t>
            </a:r>
            <a:r>
              <a:rPr lang="en-US" altLang="ko-KR" sz="3000" b="1" dirty="0" err="1"/>
              <a:t>Jupyter</a:t>
            </a:r>
            <a:r>
              <a:rPr lang="en-US" altLang="ko-KR" sz="3000" b="1" dirty="0"/>
              <a:t> Notebook)</a:t>
            </a:r>
            <a:endParaRPr lang="ko-KR" altLang="en-US" sz="3000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3025312"/>
            <a:ext cx="5853010" cy="3124654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24</a:t>
            </a:fld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516332" y="4449553"/>
            <a:ext cx="812800" cy="9334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5127" y="2010263"/>
            <a:ext cx="570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 </a:t>
            </a:r>
            <a:r>
              <a:rPr lang="en-US" altLang="ko-KR" dirty="0"/>
              <a:t>Anaconda Navigator</a:t>
            </a:r>
            <a:r>
              <a:rPr lang="ko-KR" altLang="en-US" dirty="0"/>
              <a:t>에서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6504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5854" y="343377"/>
            <a:ext cx="10515600" cy="1325562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코드 실행</a:t>
            </a:r>
            <a:r>
              <a:rPr lang="en-US" altLang="ko-KR" sz="3000" b="1" dirty="0"/>
              <a:t>(</a:t>
            </a:r>
            <a:r>
              <a:rPr lang="en-US" altLang="ko-KR" sz="3000" b="1" dirty="0" err="1"/>
              <a:t>Jupyter</a:t>
            </a:r>
            <a:r>
              <a:rPr lang="en-US" altLang="ko-KR" sz="3000" b="1" dirty="0"/>
              <a:t> Notebook)</a:t>
            </a:r>
            <a:endParaRPr lang="ko-KR" altLang="en-US" sz="30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54" y="2369127"/>
            <a:ext cx="7048548" cy="367188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25</a:t>
            </a:fld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369127"/>
            <a:ext cx="2543530" cy="18862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88819" y="2923382"/>
            <a:ext cx="307181" cy="185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86000" y="2776451"/>
            <a:ext cx="2192400" cy="3144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5854" y="1690688"/>
            <a:ext cx="691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8.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실행되면 </a:t>
            </a:r>
            <a:r>
              <a:rPr lang="en-US" altLang="ko-KR" dirty="0"/>
              <a:t>New </a:t>
            </a:r>
            <a:r>
              <a:rPr lang="ko-KR" altLang="en-US" dirty="0"/>
              <a:t>터치 후 </a:t>
            </a:r>
            <a:r>
              <a:rPr lang="en-US" altLang="ko-KR" dirty="0"/>
              <a:t>Python </a:t>
            </a:r>
            <a:r>
              <a:rPr lang="ko-KR" altLang="en-US" dirty="0"/>
              <a:t>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86000" y="2443942"/>
            <a:ext cx="657011" cy="407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734" y="365126"/>
            <a:ext cx="10515600" cy="1325562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코드 실행</a:t>
            </a:r>
            <a:r>
              <a:rPr lang="en-US" altLang="ko-KR" sz="3000" b="1" dirty="0"/>
              <a:t>(</a:t>
            </a:r>
            <a:r>
              <a:rPr lang="ko-KR" altLang="en-US" sz="3000" b="1" dirty="0"/>
              <a:t>주피터 노트북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1799678"/>
            <a:ext cx="6636646" cy="135721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26</a:t>
            </a:fld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3265881"/>
            <a:ext cx="4975181" cy="3592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4007" y="1799678"/>
            <a:ext cx="4979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9. </a:t>
            </a:r>
            <a:r>
              <a:rPr lang="ko-KR" altLang="en-US" dirty="0"/>
              <a:t>다음 창이 뜨면 코드 입력 후 </a:t>
            </a:r>
            <a:endParaRPr lang="en-US" altLang="ko-KR" dirty="0"/>
          </a:p>
          <a:p>
            <a:r>
              <a:rPr lang="en-US" altLang="ko-KR" dirty="0"/>
              <a:t>Shift + Enter</a:t>
            </a:r>
            <a:r>
              <a:rPr lang="ko-KR" altLang="en-US" dirty="0"/>
              <a:t>를 눌러 코드를 실행해준다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713" y="379990"/>
            <a:ext cx="10515600" cy="1325562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코드 실행</a:t>
            </a:r>
            <a:r>
              <a:rPr lang="en-US" altLang="ko-KR" sz="3000" b="1" dirty="0"/>
              <a:t>(</a:t>
            </a:r>
            <a:r>
              <a:rPr lang="ko-KR" altLang="en-US" sz="3000" b="1" dirty="0"/>
              <a:t>주피터 노트북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3" y="1818678"/>
            <a:ext cx="9221487" cy="819264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27</a:t>
            </a:fld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3" y="2840088"/>
            <a:ext cx="5461027" cy="36988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2858" y="2964887"/>
            <a:ext cx="5110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10. </a:t>
            </a:r>
            <a:r>
              <a:rPr lang="ko-KR" altLang="en-US" dirty="0"/>
              <a:t>온도 </a:t>
            </a:r>
            <a:r>
              <a:rPr lang="ko-KR" altLang="en-US" dirty="0" err="1"/>
              <a:t>입력창에</a:t>
            </a:r>
            <a:r>
              <a:rPr lang="ko-KR" altLang="en-US" dirty="0"/>
              <a:t> 온도 입력하고 </a:t>
            </a:r>
            <a:r>
              <a:rPr lang="en-US" altLang="ko-KR" dirty="0"/>
              <a:t>Enter</a:t>
            </a:r>
            <a:r>
              <a:rPr lang="ko-KR" altLang="en-US" dirty="0"/>
              <a:t> 누르면 </a:t>
            </a:r>
            <a:r>
              <a:rPr lang="en-US" altLang="ko-KR" dirty="0"/>
              <a:t>PCT </a:t>
            </a:r>
            <a:r>
              <a:rPr lang="ko-KR" altLang="en-US" dirty="0"/>
              <a:t>다이어그램을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8200" y="2044931"/>
            <a:ext cx="4897582" cy="593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700" y="399583"/>
            <a:ext cx="10515600" cy="1325563"/>
          </a:xfrm>
        </p:spPr>
        <p:txBody>
          <a:bodyPr/>
          <a:lstStyle/>
          <a:p>
            <a:r>
              <a:rPr lang="ko-KR" altLang="en-US" sz="3000" b="1" dirty="0"/>
              <a:t>전환점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2949" y="2089388"/>
            <a:ext cx="58131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상이 전환되기 시작하는 지점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</a:t>
            </a:r>
            <a:r>
              <a:rPr lang="ko-KR" altLang="en-US" sz="1400" dirty="0" err="1"/>
              <a:t>알파상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평형상태</a:t>
            </a:r>
            <a:r>
              <a:rPr lang="en-US" altLang="ko-KR" sz="1400" dirty="0"/>
              <a:t>, </a:t>
            </a:r>
            <a:r>
              <a:rPr lang="ko-KR" altLang="en-US" sz="1400" dirty="0"/>
              <a:t>평형상태 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베타상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총 </a:t>
            </a:r>
            <a:r>
              <a:rPr lang="en-US" altLang="ko-KR" sz="1400" dirty="0"/>
              <a:t>2</a:t>
            </a:r>
            <a:r>
              <a:rPr lang="ko-KR" altLang="en-US" sz="1400" dirty="0"/>
              <a:t>개의 전환점이 존재한다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전환점은 단일상에서의 농도 식과 변형 </a:t>
            </a:r>
            <a:r>
              <a:rPr lang="ko-KR" altLang="en-US" sz="1400" dirty="0" err="1"/>
              <a:t>반트호프</a:t>
            </a:r>
            <a:r>
              <a:rPr lang="ko-KR" altLang="en-US" sz="1400" dirty="0"/>
              <a:t> 방정식의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농도와 압력이 같을 때의 지점을 뜻한다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밑에 사진을 보면 온도가 높아질수록 전환점은 점점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올라가게 되며 평형 상태는 줄어들어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전환 돔 곡선은 뒤집어진 이차 곡선의 형태를 나타나게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167" y="199266"/>
            <a:ext cx="4124325" cy="30932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167" y="3687426"/>
            <a:ext cx="4455463" cy="290241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745718" y="2529312"/>
            <a:ext cx="78486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08707" y="2734873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전환점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08707" y="6012180"/>
            <a:ext cx="78486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679180" y="6151264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전환점</a:t>
            </a:r>
          </a:p>
        </p:txBody>
      </p:sp>
    </p:spTree>
    <p:extLst>
      <p:ext uri="{BB962C8B-B14F-4D97-AF65-F5344CB8AC3E}">
        <p14:creationId xmlns:p14="http://schemas.microsoft.com/office/powerpoint/2010/main" val="40935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914" y="187866"/>
            <a:ext cx="7278319" cy="488981"/>
          </a:xfrm>
        </p:spPr>
        <p:txBody>
          <a:bodyPr>
            <a:normAutofit fontScale="90000"/>
          </a:bodyPr>
          <a:lstStyle/>
          <a:p>
            <a:r>
              <a:rPr lang="ko-KR" altLang="en-US" sz="3000" b="1" dirty="0"/>
              <a:t>평형 상태 기울기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995E6D2C-2465-C154-E6C6-7F8F626314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58" y="790432"/>
            <a:ext cx="3833855" cy="2249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403" y="3287113"/>
            <a:ext cx="344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이론적 상태</a:t>
            </a:r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3356" y="3594890"/>
            <a:ext cx="3768825" cy="22906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4532" y="6112281"/>
            <a:ext cx="229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실제 상태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52181" y="2057370"/>
                <a:ext cx="8039819" cy="322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왼쪽의 사진들을 보면 이론적 상태에서는 </a:t>
                </a:r>
                <a:r>
                  <a:rPr lang="ko-KR" altLang="en-US" sz="1400" dirty="0" err="1"/>
                  <a:t>플루토</a:t>
                </a:r>
                <a:r>
                  <a:rPr lang="ko-KR" altLang="en-US" sz="1400" dirty="0"/>
                  <a:t> 구간 즉 평형상태에서는 </a:t>
                </a:r>
                <a:r>
                  <a:rPr lang="ko-KR" altLang="en-US" sz="1400" dirty="0" err="1"/>
                  <a:t>평평함을</a:t>
                </a:r>
                <a:r>
                  <a:rPr lang="ko-KR" altLang="en-US" sz="1400" dirty="0"/>
                  <a:t> 볼 수 있지만 실제 상태에서는 약간의 기울기가 있음을 볼 수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그 이유는 화학적 </a:t>
                </a:r>
                <a:r>
                  <a:rPr lang="ko-KR" altLang="en-US" sz="1400" dirty="0" err="1"/>
                  <a:t>불균일</a:t>
                </a:r>
                <a:r>
                  <a:rPr lang="ko-KR" altLang="en-US" sz="1400" dirty="0"/>
                  <a:t> 때문이다</a:t>
                </a:r>
                <a:r>
                  <a:rPr lang="en-US" altLang="ko-KR" sz="14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원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래는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전환점에서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자연적으로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상이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변해야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하는데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 화학적 </a:t>
                </a:r>
                <a:r>
                  <a:rPr lang="ko-KR" altLang="en-US" sz="1400" dirty="0" err="1"/>
                  <a:t>불균일</a:t>
                </a:r>
                <a:r>
                  <a:rPr lang="ko-KR" altLang="en-US" sz="1400" dirty="0"/>
                  <a:t> 때문에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상으</m:t>
                    </m:r>
                  </m:oMath>
                </a14:m>
                <a:r>
                  <a:rPr lang="ko-KR" altLang="en-US" sz="1400" dirty="0"/>
                  <a:t>로 수소가 들어가지 않고 밖에 남게 되어 이를 </a:t>
                </a:r>
                <a:r>
                  <a:rPr lang="ko-KR" altLang="en-US" sz="1400" dirty="0" err="1"/>
                  <a:t>베타상으로</a:t>
                </a:r>
                <a:r>
                  <a:rPr lang="ko-KR" altLang="en-US" sz="1400" dirty="0"/>
                  <a:t> 넣어주기 위하여 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가해야 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즉 압력을 더 주어야 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또한 수소를 방출할 때에는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400" dirty="0"/>
                  <a:t>를 낮춰줘야 하기 때문에 압력을 줄여야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 때의 흡수 곡선과 방출 곡선의 위치가 다른데 이는 히스테리시스로 다음 챕터에서 다루겠다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 기울기를 고려해서 만든 </a:t>
                </a:r>
                <a:r>
                  <a:rPr lang="ko-KR" altLang="en-US" sz="1400" dirty="0" err="1"/>
                  <a:t>반트호프</a:t>
                </a:r>
                <a:r>
                  <a:rPr lang="ko-KR" altLang="en-US" sz="1400" dirty="0"/>
                  <a:t> 식이 변형 </a:t>
                </a:r>
                <a:r>
                  <a:rPr lang="ko-KR" altLang="en-US" sz="1400" dirty="0" err="1"/>
                  <a:t>반트호프</a:t>
                </a:r>
                <a:r>
                  <a:rPr lang="ko-KR" altLang="en-US" sz="1400" dirty="0"/>
                  <a:t> 식이다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81" y="2057370"/>
                <a:ext cx="8039819" cy="3224088"/>
              </a:xfrm>
              <a:prstGeom prst="rect">
                <a:avLst/>
              </a:prstGeom>
              <a:blipFill>
                <a:blip r:embed="rId4"/>
                <a:stretch>
                  <a:fillRect l="-76" b="-1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2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8521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히스테리시스</a:t>
            </a:r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385" y="1400946"/>
            <a:ext cx="3159042" cy="2371684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9879" y="2194852"/>
            <a:ext cx="727470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히스테리시스란 시스템의 상태가 과거의 이력에 따라 달라지는 현상으로 왼쪽 사진을 보면 흡수 곡선과 방출 곡선이 다름을 볼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 이유는 왼쪽 아래의 사진처럼 수소가 흡수 되면서 금속은 부피가 팽창하게 되기 때문에 큰 압력을 주어야하며 방출 때는 이미 팽창 된 공간에서 쉽게 나가기 때문에 적은 압력으로도 방출이 가능해지기 때문에 히스테리시스가 생긴다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히스테리시스를 통해 알 수 있는 점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PCT</a:t>
            </a:r>
            <a:r>
              <a:rPr lang="ko-KR" altLang="en-US" sz="1400" dirty="0"/>
              <a:t>다이어그램을 그릴 때 흡수 곡선과 방출 곡선의 식에서 변수의 값들이 달라진다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186FE7-DC8D-2862-7863-6AFE428B6DCA}"/>
              </a:ext>
            </a:extLst>
          </p:cNvPr>
          <p:cNvSpPr/>
          <p:nvPr/>
        </p:nvSpPr>
        <p:spPr>
          <a:xfrm>
            <a:off x="1036320" y="4373880"/>
            <a:ext cx="132080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F14B34-237E-C061-2ED6-804D50C4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18" y="4373880"/>
            <a:ext cx="3677163" cy="212437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4A7FCA6-1C00-A1BD-61AA-3C69C43AAEC8}"/>
              </a:ext>
            </a:extLst>
          </p:cNvPr>
          <p:cNvSpPr/>
          <p:nvPr/>
        </p:nvSpPr>
        <p:spPr>
          <a:xfrm>
            <a:off x="1346200" y="47294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16B100-27C0-6F85-0FE0-E564BC334698}"/>
              </a:ext>
            </a:extLst>
          </p:cNvPr>
          <p:cNvSpPr/>
          <p:nvPr/>
        </p:nvSpPr>
        <p:spPr>
          <a:xfrm>
            <a:off x="1717040" y="47294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55DF780-99AA-6FB4-E72B-9C8DAA151DD2}"/>
              </a:ext>
            </a:extLst>
          </p:cNvPr>
          <p:cNvSpPr/>
          <p:nvPr/>
        </p:nvSpPr>
        <p:spPr>
          <a:xfrm>
            <a:off x="1341120" y="50901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4EF9061-E2C1-7634-EEB8-7E7F925A2D3B}"/>
              </a:ext>
            </a:extLst>
          </p:cNvPr>
          <p:cNvSpPr/>
          <p:nvPr/>
        </p:nvSpPr>
        <p:spPr>
          <a:xfrm>
            <a:off x="1676400" y="50901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8575D63-34DA-5307-5950-79C98374016A}"/>
              </a:ext>
            </a:extLst>
          </p:cNvPr>
          <p:cNvSpPr/>
          <p:nvPr/>
        </p:nvSpPr>
        <p:spPr>
          <a:xfrm>
            <a:off x="1153160" y="4373880"/>
            <a:ext cx="233679" cy="2743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5A5AE86-446B-F1E5-E4AF-4DDB9B2ECA3F}"/>
              </a:ext>
            </a:extLst>
          </p:cNvPr>
          <p:cNvSpPr/>
          <p:nvPr/>
        </p:nvSpPr>
        <p:spPr>
          <a:xfrm>
            <a:off x="1671319" y="4385236"/>
            <a:ext cx="233679" cy="2743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548FD5F-83FF-B168-96BA-76BDA510986C}"/>
              </a:ext>
            </a:extLst>
          </p:cNvPr>
          <p:cNvSpPr/>
          <p:nvPr/>
        </p:nvSpPr>
        <p:spPr>
          <a:xfrm>
            <a:off x="1421370" y="4382695"/>
            <a:ext cx="233679" cy="2743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2CB58-E56C-57A2-BE42-86AB101FE5E8}"/>
              </a:ext>
            </a:extLst>
          </p:cNvPr>
          <p:cNvSpPr txBox="1"/>
          <p:nvPr/>
        </p:nvSpPr>
        <p:spPr>
          <a:xfrm>
            <a:off x="1363979" y="3789105"/>
            <a:ext cx="85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</a:t>
            </a:r>
            <a:endParaRPr lang="ko-KR" altLang="en-US" sz="3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C5C071-3359-A488-E86B-F85D0613A2E8}"/>
              </a:ext>
            </a:extLst>
          </p:cNvPr>
          <p:cNvSpPr/>
          <p:nvPr/>
        </p:nvSpPr>
        <p:spPr>
          <a:xfrm>
            <a:off x="3027680" y="49682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1CD641C-1106-C418-B5EF-ACE22FB2B1E9}"/>
              </a:ext>
            </a:extLst>
          </p:cNvPr>
          <p:cNvSpPr/>
          <p:nvPr/>
        </p:nvSpPr>
        <p:spPr>
          <a:xfrm>
            <a:off x="3134360" y="4973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2EEB7B2-F533-61EA-C283-8C0038A544BB}"/>
              </a:ext>
            </a:extLst>
          </p:cNvPr>
          <p:cNvSpPr/>
          <p:nvPr/>
        </p:nvSpPr>
        <p:spPr>
          <a:xfrm>
            <a:off x="3022600" y="51104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F3DFFBC-E6EC-ECEB-8271-82D07FE5E85C}"/>
              </a:ext>
            </a:extLst>
          </p:cNvPr>
          <p:cNvSpPr/>
          <p:nvPr/>
        </p:nvSpPr>
        <p:spPr>
          <a:xfrm>
            <a:off x="3139440" y="50952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B8BEB64-F402-1943-8354-0B9C6B60728B}"/>
              </a:ext>
            </a:extLst>
          </p:cNvPr>
          <p:cNvSpPr/>
          <p:nvPr/>
        </p:nvSpPr>
        <p:spPr>
          <a:xfrm>
            <a:off x="3469640" y="49682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7C61B09-45F9-C119-86DB-78C8182878E0}"/>
              </a:ext>
            </a:extLst>
          </p:cNvPr>
          <p:cNvSpPr/>
          <p:nvPr/>
        </p:nvSpPr>
        <p:spPr>
          <a:xfrm>
            <a:off x="3616960" y="49631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8E5AF1-CEBD-CC38-D578-F101C9D96C35}"/>
              </a:ext>
            </a:extLst>
          </p:cNvPr>
          <p:cNvSpPr/>
          <p:nvPr/>
        </p:nvSpPr>
        <p:spPr>
          <a:xfrm>
            <a:off x="3469640" y="50901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FCC127-D0CB-C0E4-DE9E-EC409E0E71CE}"/>
              </a:ext>
            </a:extLst>
          </p:cNvPr>
          <p:cNvSpPr/>
          <p:nvPr/>
        </p:nvSpPr>
        <p:spPr>
          <a:xfrm>
            <a:off x="3596640" y="50901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2A937A5-E47F-8C70-C4D6-AE72C4A446AF}"/>
              </a:ext>
            </a:extLst>
          </p:cNvPr>
          <p:cNvCxnSpPr/>
          <p:nvPr/>
        </p:nvCxnSpPr>
        <p:spPr>
          <a:xfrm flipV="1">
            <a:off x="3093720" y="5232400"/>
            <a:ext cx="0" cy="264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CBD8AB7-087F-46EB-4276-1ACFD558099A}"/>
              </a:ext>
            </a:extLst>
          </p:cNvPr>
          <p:cNvCxnSpPr/>
          <p:nvPr/>
        </p:nvCxnSpPr>
        <p:spPr>
          <a:xfrm flipV="1">
            <a:off x="3556000" y="5227320"/>
            <a:ext cx="0" cy="264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4D9C10-119E-66A4-4E58-767F6E520E70}"/>
              </a:ext>
            </a:extLst>
          </p:cNvPr>
          <p:cNvSpPr txBox="1"/>
          <p:nvPr/>
        </p:nvSpPr>
        <p:spPr>
          <a:xfrm>
            <a:off x="2976883" y="5454599"/>
            <a:ext cx="15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EBD07-01C4-C58E-61B3-862B2A5393B1}"/>
              </a:ext>
            </a:extLst>
          </p:cNvPr>
          <p:cNvSpPr txBox="1"/>
          <p:nvPr/>
        </p:nvSpPr>
        <p:spPr>
          <a:xfrm>
            <a:off x="3439163" y="5454598"/>
            <a:ext cx="15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27EB729-5252-AECB-F216-9072551A8149}"/>
              </a:ext>
            </a:extLst>
          </p:cNvPr>
          <p:cNvSpPr/>
          <p:nvPr/>
        </p:nvSpPr>
        <p:spPr>
          <a:xfrm>
            <a:off x="3553460" y="44805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D809BB6-C8CE-29F5-597E-F1B0CB2D6A1D}"/>
              </a:ext>
            </a:extLst>
          </p:cNvPr>
          <p:cNvSpPr/>
          <p:nvPr/>
        </p:nvSpPr>
        <p:spPr>
          <a:xfrm>
            <a:off x="3065780" y="46101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27" y="0"/>
            <a:ext cx="10515600" cy="1325562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관련 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14419" y="1417320"/>
                <a:ext cx="10008108" cy="512159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ko-KR" altLang="en-US" sz="2500" dirty="0"/>
                  <a:t>기울기를 고려한 </a:t>
                </a:r>
                <a:r>
                  <a:rPr lang="ko-KR" altLang="en-US" sz="2500" dirty="0" err="1"/>
                  <a:t>반트호프</a:t>
                </a:r>
                <a:r>
                  <a:rPr lang="ko-KR" altLang="en-US" sz="2500" dirty="0"/>
                  <a:t> 방정식</a:t>
                </a:r>
                <a:r>
                  <a:rPr lang="en-US" altLang="ko-KR" sz="2500" dirty="0"/>
                  <a:t>: </a:t>
                </a:r>
                <a:endParaRPr lang="en-US" altLang="ko-KR" sz="2500" dirty="0" smtClean="0"/>
              </a:p>
              <a:p>
                <a:endParaRPr lang="en-US" altLang="ko-KR" sz="2500" dirty="0" smtClean="0"/>
              </a:p>
              <a:p>
                <a:r>
                  <a:rPr lang="en-US" altLang="ko-KR" b="1" dirty="0" smtClean="0"/>
                  <a:t>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𝑷𝒓𝒆𝒇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𝒇𝒔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𝑪𝒎𝒊𝒅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700" b="1" i="1" dirty="0" smtClean="0"/>
              </a:p>
              <a:p>
                <a:endParaRPr lang="en-US" altLang="ko-KR" sz="2700" b="1" i="1" dirty="0"/>
              </a:p>
              <a:p>
                <a:r>
                  <a:rPr lang="ko-KR" altLang="en-US" sz="2500" dirty="0" err="1"/>
                  <a:t>반트호프</a:t>
                </a:r>
                <a:r>
                  <a:rPr lang="ko-KR" altLang="en-US" sz="2500" dirty="0"/>
                  <a:t> 방정식은 평형상태의 압력을 구할 때 사용하게 된다</a:t>
                </a:r>
                <a:r>
                  <a:rPr lang="en-US" altLang="ko-KR" sz="2500" dirty="0"/>
                  <a:t>.</a:t>
                </a:r>
              </a:p>
              <a:p>
                <a:endParaRPr lang="en-US" altLang="ko-KR" sz="2700" b="1" i="1" dirty="0"/>
              </a:p>
              <a:p>
                <a:r>
                  <a:rPr lang="ko-KR" altLang="en-US" sz="2500" dirty="0"/>
                  <a:t>단일상에서의 </a:t>
                </a:r>
                <a:r>
                  <a:rPr lang="ko-KR" altLang="en-US" sz="2500" dirty="0" err="1"/>
                  <a:t>농도식</a:t>
                </a:r>
                <a:r>
                  <a:rPr lang="en-US" altLang="ko-KR" sz="2500" dirty="0" smtClean="0"/>
                  <a:t>:</a:t>
                </a:r>
              </a:p>
              <a:p>
                <a:endParaRPr lang="en-US" altLang="ko-KR" sz="2500" dirty="0"/>
              </a:p>
              <a:p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num>
                          <m:den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num>
                          <m:den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400" b="1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num>
                          <m:den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sup>
                    </m:sSup>
                  </m:oMath>
                </a14:m>
                <a:endParaRPr lang="ko-KR" altLang="en-US" sz="2400" b="1" i="1" dirty="0" smtClean="0"/>
              </a:p>
              <a:p>
                <a:endParaRPr lang="en-US" altLang="ko-KR" sz="2700" b="1" i="1" dirty="0" smtClean="0"/>
              </a:p>
              <a:p>
                <a:r>
                  <a:rPr lang="ko-KR" altLang="en-US" sz="2500" dirty="0" smtClean="0"/>
                  <a:t>전환 </a:t>
                </a:r>
                <a:r>
                  <a:rPr lang="ko-KR" altLang="en-US" sz="2500" dirty="0"/>
                  <a:t>돔 곡선</a:t>
                </a:r>
                <a:r>
                  <a:rPr lang="en-US" altLang="ko-KR" sz="2500" dirty="0" smtClean="0"/>
                  <a:t>:</a:t>
                </a:r>
              </a:p>
              <a:p>
                <a:endParaRPr lang="en-US" altLang="ko-KR" sz="2500" dirty="0"/>
              </a:p>
              <a:p>
                <a:r>
                  <a:rPr lang="en-US" altLang="ko-KR" sz="2700" b="1" i="1" dirty="0" err="1"/>
                  <a:t>lnP</a:t>
                </a:r>
                <a:r>
                  <a:rPr lang="en-US" altLang="ko-KR" sz="2700" b="1" i="1" dirty="0"/>
                  <a:t> = a</a:t>
                </a:r>
                <a:r>
                  <a:rPr lang="en-US" altLang="ko-KR" sz="1500" b="1" i="1" dirty="0"/>
                  <a:t>0 </a:t>
                </a:r>
                <a:r>
                  <a:rPr lang="en-US" altLang="ko-KR" sz="2700" b="1" i="1" dirty="0"/>
                  <a:t>+ a</a:t>
                </a:r>
                <a:r>
                  <a:rPr lang="en-US" altLang="ko-KR" sz="1500" b="1" i="1" dirty="0"/>
                  <a:t>1</a:t>
                </a:r>
                <a:r>
                  <a:rPr lang="en-US" altLang="ko-KR" sz="2700" b="1" i="1" dirty="0"/>
                  <a:t>C + a</a:t>
                </a:r>
                <a:r>
                  <a:rPr lang="en-US" altLang="ko-KR" sz="1500" b="1" i="1" dirty="0"/>
                  <a:t>2</a:t>
                </a:r>
                <a:r>
                  <a:rPr lang="en-US" altLang="ko-KR" sz="2700" b="1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7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ko-KR" sz="27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700" b="1" i="1" dirty="0"/>
                  <a:t>(</a:t>
                </a:r>
                <a:r>
                  <a:rPr lang="ko-KR" altLang="en-US" sz="2700" b="1" i="1" dirty="0"/>
                  <a:t>특정온도에서만</a:t>
                </a:r>
                <a:r>
                  <a:rPr lang="en-US" altLang="ko-KR" sz="2700" b="1" i="1" dirty="0" smtClean="0"/>
                  <a:t>)</a:t>
                </a:r>
              </a:p>
              <a:p>
                <a:endParaRPr lang="en-US" altLang="ko-KR" sz="2700" b="1" i="1" dirty="0"/>
              </a:p>
              <a:p>
                <a:r>
                  <a:rPr lang="ko-KR" altLang="en-US" sz="2500" dirty="0"/>
                  <a:t>전환 돔 곡선에 전환점이 존재하며 곡선의 제일 윗부분은</a:t>
                </a:r>
                <a:endParaRPr lang="en-US" altLang="ko-KR" sz="2500" dirty="0"/>
              </a:p>
              <a:p>
                <a:r>
                  <a:rPr lang="ko-KR" altLang="en-US" sz="2500" dirty="0"/>
                  <a:t>평형상태가 나타나는 마지막 부분 즉 </a:t>
                </a:r>
                <a:r>
                  <a:rPr lang="ko-KR" altLang="en-US" sz="2500" dirty="0" err="1"/>
                  <a:t>임계점이다</a:t>
                </a:r>
                <a:r>
                  <a:rPr lang="en-US" altLang="ko-KR" sz="2500" dirty="0"/>
                  <a:t>.</a:t>
                </a:r>
              </a:p>
              <a:p>
                <a:r>
                  <a:rPr lang="ko-KR" altLang="en-US" sz="2500" dirty="0"/>
                  <a:t>뒤집어진 이차곡선 형태를 띈다</a:t>
                </a:r>
                <a:r>
                  <a:rPr lang="en-US" altLang="ko-KR" sz="2500" dirty="0"/>
                  <a:t>.</a:t>
                </a:r>
                <a:endParaRPr lang="ko-KR" altLang="ko-KR" sz="25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419" y="1417320"/>
                <a:ext cx="10008108" cy="5121592"/>
              </a:xfrm>
              <a:blipFill>
                <a:blip r:embed="rId2"/>
                <a:stretch>
                  <a:fillRect l="-122" t="-1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6</a:t>
            </a:fld>
            <a:endParaRPr lang="ko-KR" altLang="en-US" sz="1400" b="1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2880360"/>
            <a:ext cx="12192000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6927" y="4242816"/>
            <a:ext cx="12192000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/>
              <a:t>방법 </a:t>
            </a:r>
            <a:r>
              <a:rPr lang="en-US" altLang="ko-KR" sz="3000" b="1" dirty="0"/>
              <a:t>1: </a:t>
            </a:r>
            <a:r>
              <a:rPr lang="ko-KR" altLang="en-US" sz="3000" b="1" dirty="0"/>
              <a:t>전환 돔 곡선과 </a:t>
            </a:r>
            <a:r>
              <a:rPr lang="ko-KR" altLang="en-US" sz="3000" b="1" dirty="0" err="1"/>
              <a:t>단일상을</a:t>
            </a:r>
            <a:r>
              <a:rPr lang="ko-KR" altLang="en-US" sz="3000" b="1" dirty="0"/>
              <a:t> 비교하는 방법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299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 dirty="0"/>
              <a:t>LmNi</a:t>
            </a:r>
            <a:r>
              <a:rPr lang="en-US" altLang="ko-KR" sz="1300" dirty="0"/>
              <a:t>4.9</a:t>
            </a:r>
            <a:r>
              <a:rPr lang="en-US" altLang="ko-KR" sz="2200" dirty="0"/>
              <a:t>Sn</a:t>
            </a:r>
            <a:r>
              <a:rPr lang="en-US" altLang="ko-KR" sz="1300" dirty="0"/>
              <a:t>0.15</a:t>
            </a:r>
            <a:r>
              <a:rPr lang="ko-KR" altLang="en-US" sz="2200" dirty="0"/>
              <a:t>의</a:t>
            </a:r>
            <a:r>
              <a:rPr lang="en-US" altLang="ko-KR" sz="2200" dirty="0"/>
              <a:t> PCT </a:t>
            </a:r>
            <a:r>
              <a:rPr lang="ko-KR" altLang="en-US" sz="2200" dirty="0"/>
              <a:t>다이어그램을 그리기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1900" dirty="0"/>
              <a:t>1. </a:t>
            </a:r>
            <a:r>
              <a:rPr lang="ko-KR" altLang="en-US" sz="1500" dirty="0"/>
              <a:t>전환점 찾기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전환 돔 곡선의 식과 </a:t>
            </a:r>
            <a:r>
              <a:rPr lang="ko-KR" altLang="en-US" sz="1500" dirty="0" err="1"/>
              <a:t>단일상의</a:t>
            </a:r>
            <a:r>
              <a:rPr lang="ko-KR" altLang="en-US" sz="1500" dirty="0"/>
              <a:t> 식에서 농도와 </a:t>
            </a:r>
            <a:r>
              <a:rPr lang="ko-KR" altLang="en-US" sz="1500" dirty="0" err="1"/>
              <a:t>압력값이</a:t>
            </a:r>
            <a:r>
              <a:rPr lang="ko-KR" altLang="en-US" sz="1500" dirty="0"/>
              <a:t> 같은 지역을 전환점으로 삼는다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900" dirty="0"/>
              <a:t>2. </a:t>
            </a:r>
            <a:r>
              <a:rPr lang="ko-KR" altLang="en-US" sz="1500" dirty="0" err="1"/>
              <a:t>알파상에서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알파상은</a:t>
            </a:r>
            <a:r>
              <a:rPr lang="ko-KR" altLang="en-US" sz="1500" dirty="0"/>
              <a:t> 알파</a:t>
            </a:r>
            <a:r>
              <a:rPr lang="en-US" altLang="ko-KR" sz="1500" dirty="0"/>
              <a:t>-</a:t>
            </a:r>
            <a:r>
              <a:rPr lang="ko-KR" altLang="en-US" sz="1500" dirty="0"/>
              <a:t>평형 전환점 이전의 상태이며 </a:t>
            </a:r>
            <a:r>
              <a:rPr lang="ko-KR" altLang="en-US" sz="1500" dirty="0" err="1"/>
              <a:t>압력값을</a:t>
            </a:r>
            <a:r>
              <a:rPr lang="ko-KR" altLang="en-US" sz="1500" dirty="0"/>
              <a:t> 사용할 때에는 </a:t>
            </a:r>
            <a:r>
              <a:rPr lang="ko-KR" altLang="en-US" sz="1500" dirty="0" err="1"/>
              <a:t>반트호프</a:t>
            </a:r>
            <a:r>
              <a:rPr lang="ko-KR" altLang="en-US" sz="1500" dirty="0"/>
              <a:t> 식으로 구한 압력과 </a:t>
            </a:r>
            <a:r>
              <a:rPr lang="ko-KR" altLang="en-US" sz="1500" dirty="0" err="1"/>
              <a:t>단일상으로</a:t>
            </a:r>
            <a:r>
              <a:rPr lang="ko-KR" altLang="en-US" sz="1500" dirty="0"/>
              <a:t> 구한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압력 중 </a:t>
            </a:r>
            <a:r>
              <a:rPr lang="ko-KR" altLang="en-US" sz="1500" dirty="0" err="1"/>
              <a:t>작은값을</a:t>
            </a:r>
            <a:r>
              <a:rPr lang="ko-KR" altLang="en-US" sz="1500" dirty="0"/>
              <a:t> 사용한다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900" dirty="0"/>
              <a:t>3. </a:t>
            </a:r>
            <a:r>
              <a:rPr lang="ko-KR" altLang="en-US" sz="1500" dirty="0"/>
              <a:t>평형상태에서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평형상태는</a:t>
            </a:r>
            <a:r>
              <a:rPr lang="ko-KR" altLang="en-US" sz="1500" dirty="0"/>
              <a:t> 알파</a:t>
            </a:r>
            <a:r>
              <a:rPr lang="en-US" altLang="ko-KR" sz="1500" dirty="0"/>
              <a:t>-</a:t>
            </a:r>
            <a:r>
              <a:rPr lang="ko-KR" altLang="en-US" sz="1500" dirty="0"/>
              <a:t>평형 전환점 이상 평형</a:t>
            </a:r>
            <a:r>
              <a:rPr lang="en-US" altLang="ko-KR" sz="1500" dirty="0"/>
              <a:t>-</a:t>
            </a:r>
            <a:r>
              <a:rPr lang="ko-KR" altLang="en-US" sz="1500" dirty="0"/>
              <a:t>베타 전환점 이하 구간이며 이 때에는 </a:t>
            </a:r>
            <a:r>
              <a:rPr lang="ko-KR" altLang="en-US" sz="1500" dirty="0" err="1"/>
              <a:t>반트호프</a:t>
            </a:r>
            <a:r>
              <a:rPr lang="ko-KR" altLang="en-US" sz="1500" dirty="0"/>
              <a:t> 식만으로 압력을 구한다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900" dirty="0"/>
              <a:t>4. </a:t>
            </a:r>
            <a:r>
              <a:rPr lang="ko-KR" altLang="en-US" sz="1500" dirty="0"/>
              <a:t>베타상태에서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베타상은</a:t>
            </a:r>
            <a:r>
              <a:rPr lang="ko-KR" altLang="en-US" sz="1500" dirty="0"/>
              <a:t> 평형</a:t>
            </a:r>
            <a:r>
              <a:rPr lang="en-US" altLang="ko-KR" sz="1500" dirty="0"/>
              <a:t>-</a:t>
            </a:r>
            <a:r>
              <a:rPr lang="ko-KR" altLang="en-US" sz="1500" dirty="0"/>
              <a:t>베타 전환점 이후의 상태이며 </a:t>
            </a:r>
            <a:r>
              <a:rPr lang="ko-KR" altLang="en-US" sz="1500" dirty="0" err="1"/>
              <a:t>압력값을</a:t>
            </a:r>
            <a:r>
              <a:rPr lang="ko-KR" altLang="en-US" sz="1500" dirty="0"/>
              <a:t> 사용할 때에는 </a:t>
            </a:r>
            <a:r>
              <a:rPr lang="ko-KR" altLang="en-US" sz="1500" dirty="0" err="1"/>
              <a:t>반트호프</a:t>
            </a:r>
            <a:r>
              <a:rPr lang="ko-KR" altLang="en-US" sz="1500" dirty="0"/>
              <a:t> 식으로 구한 압력과 </a:t>
            </a:r>
            <a:r>
              <a:rPr lang="ko-KR" altLang="en-US" sz="1500" dirty="0" err="1"/>
              <a:t>단일상으로</a:t>
            </a:r>
            <a:r>
              <a:rPr lang="ko-KR" altLang="en-US" sz="1500" dirty="0"/>
              <a:t> 구한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압력 중 큰 값을 사용한다</a:t>
            </a:r>
            <a:r>
              <a:rPr lang="en-US" altLang="ko-KR" sz="15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7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733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/>
              <a:t>방법 </a:t>
            </a:r>
            <a:r>
              <a:rPr lang="en-US" altLang="ko-KR" sz="3000" b="1" dirty="0"/>
              <a:t>2: </a:t>
            </a:r>
            <a:r>
              <a:rPr lang="ko-KR" altLang="en-US" sz="3000" b="1" dirty="0" err="1"/>
              <a:t>반트호프</a:t>
            </a:r>
            <a:r>
              <a:rPr lang="ko-KR" altLang="en-US" sz="3000" b="1" dirty="0"/>
              <a:t> 식과 </a:t>
            </a:r>
            <a:r>
              <a:rPr lang="ko-KR" altLang="en-US" sz="3000" b="1" dirty="0" err="1"/>
              <a:t>단일상을</a:t>
            </a:r>
            <a:r>
              <a:rPr lang="ko-KR" altLang="en-US" sz="3000" b="1" dirty="0"/>
              <a:t> 비교하는 방법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299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 dirty="0"/>
              <a:t>LmNi</a:t>
            </a:r>
            <a:r>
              <a:rPr lang="en-US" altLang="ko-KR" sz="1300" dirty="0"/>
              <a:t>4.9</a:t>
            </a:r>
            <a:r>
              <a:rPr lang="en-US" altLang="ko-KR" sz="2200" dirty="0"/>
              <a:t>Sn</a:t>
            </a:r>
            <a:r>
              <a:rPr lang="en-US" altLang="ko-KR" sz="1300" dirty="0"/>
              <a:t>0.15</a:t>
            </a:r>
            <a:r>
              <a:rPr lang="ko-KR" altLang="en-US" sz="2200" dirty="0"/>
              <a:t>의</a:t>
            </a:r>
            <a:r>
              <a:rPr lang="en-US" altLang="ko-KR" sz="2200" dirty="0"/>
              <a:t> PCT </a:t>
            </a:r>
            <a:r>
              <a:rPr lang="ko-KR" altLang="en-US" sz="2200" dirty="0"/>
              <a:t>다이어그램을 그리기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1900" dirty="0"/>
              <a:t>1. </a:t>
            </a:r>
            <a:r>
              <a:rPr lang="ko-KR" altLang="en-US" sz="1500" dirty="0"/>
              <a:t>전환점 찾기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반트호프</a:t>
            </a:r>
            <a:r>
              <a:rPr lang="ko-KR" altLang="en-US" sz="1500" dirty="0"/>
              <a:t> 식과 </a:t>
            </a:r>
            <a:r>
              <a:rPr lang="ko-KR" altLang="en-US" sz="1500" dirty="0" err="1"/>
              <a:t>단일상의</a:t>
            </a:r>
            <a:r>
              <a:rPr lang="ko-KR" altLang="en-US" sz="1500" dirty="0"/>
              <a:t> 식에서 농도와 </a:t>
            </a:r>
            <a:r>
              <a:rPr lang="ko-KR" altLang="en-US" sz="1500" dirty="0" err="1"/>
              <a:t>압력값이</a:t>
            </a:r>
            <a:r>
              <a:rPr lang="ko-KR" altLang="en-US" sz="1500" dirty="0"/>
              <a:t> 같은 지역을 전환점으로 삼는다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900" dirty="0"/>
              <a:t>2. </a:t>
            </a:r>
            <a:r>
              <a:rPr lang="ko-KR" altLang="en-US" sz="1500" dirty="0" err="1"/>
              <a:t>알파상에서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알파상은</a:t>
            </a:r>
            <a:r>
              <a:rPr lang="ko-KR" altLang="en-US" sz="1500" dirty="0"/>
              <a:t> 알파</a:t>
            </a:r>
            <a:r>
              <a:rPr lang="en-US" altLang="ko-KR" sz="1500" dirty="0"/>
              <a:t>-</a:t>
            </a:r>
            <a:r>
              <a:rPr lang="ko-KR" altLang="en-US" sz="1500" dirty="0"/>
              <a:t>평형 전환점 이전의 상태이며 </a:t>
            </a:r>
            <a:r>
              <a:rPr lang="ko-KR" altLang="en-US" sz="1500" dirty="0" err="1"/>
              <a:t>압력값을</a:t>
            </a:r>
            <a:r>
              <a:rPr lang="ko-KR" altLang="en-US" sz="1500" dirty="0"/>
              <a:t> 사용할 때에는 </a:t>
            </a:r>
            <a:r>
              <a:rPr lang="ko-KR" altLang="en-US" sz="1500" dirty="0" err="1"/>
              <a:t>반트호프</a:t>
            </a:r>
            <a:r>
              <a:rPr lang="ko-KR" altLang="en-US" sz="1500" dirty="0"/>
              <a:t> 식으로 구한 압력과 </a:t>
            </a:r>
            <a:r>
              <a:rPr lang="ko-KR" altLang="en-US" sz="1500" dirty="0" err="1"/>
              <a:t>단일상으로</a:t>
            </a:r>
            <a:r>
              <a:rPr lang="ko-KR" altLang="en-US" sz="1500" dirty="0"/>
              <a:t> 구한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압력 중 </a:t>
            </a:r>
            <a:r>
              <a:rPr lang="ko-KR" altLang="en-US" sz="1500" dirty="0" err="1"/>
              <a:t>작은값을</a:t>
            </a:r>
            <a:r>
              <a:rPr lang="ko-KR" altLang="en-US" sz="1500" dirty="0"/>
              <a:t> 사용한다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900" dirty="0"/>
              <a:t>3. </a:t>
            </a:r>
            <a:r>
              <a:rPr lang="ko-KR" altLang="en-US" sz="1500" dirty="0"/>
              <a:t>평형상태에서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평형상태는</a:t>
            </a:r>
            <a:r>
              <a:rPr lang="ko-KR" altLang="en-US" sz="1500" dirty="0"/>
              <a:t> 알파</a:t>
            </a:r>
            <a:r>
              <a:rPr lang="en-US" altLang="ko-KR" sz="1500" dirty="0"/>
              <a:t>-</a:t>
            </a:r>
            <a:r>
              <a:rPr lang="ko-KR" altLang="en-US" sz="1500" dirty="0"/>
              <a:t>평형 전환점 이상 평형</a:t>
            </a:r>
            <a:r>
              <a:rPr lang="en-US" altLang="ko-KR" sz="1500" dirty="0"/>
              <a:t>-</a:t>
            </a:r>
            <a:r>
              <a:rPr lang="ko-KR" altLang="en-US" sz="1500" dirty="0"/>
              <a:t>베타 전환점 이하 구간이며 이 때에는 </a:t>
            </a:r>
            <a:r>
              <a:rPr lang="ko-KR" altLang="en-US" sz="1500" dirty="0" err="1"/>
              <a:t>반트호프</a:t>
            </a:r>
            <a:r>
              <a:rPr lang="ko-KR" altLang="en-US" sz="1500" dirty="0"/>
              <a:t> 식만으로 압력을 구한다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900" dirty="0"/>
              <a:t>4. </a:t>
            </a:r>
            <a:r>
              <a:rPr lang="ko-KR" altLang="en-US" sz="1500" dirty="0"/>
              <a:t>베타상태에서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베타상은</a:t>
            </a:r>
            <a:r>
              <a:rPr lang="ko-KR" altLang="en-US" sz="1500" dirty="0"/>
              <a:t> 평형</a:t>
            </a:r>
            <a:r>
              <a:rPr lang="en-US" altLang="ko-KR" sz="1500" dirty="0"/>
              <a:t>-</a:t>
            </a:r>
            <a:r>
              <a:rPr lang="ko-KR" altLang="en-US" sz="1500" dirty="0"/>
              <a:t>베타 전환점 이후의 상태이며 </a:t>
            </a:r>
            <a:r>
              <a:rPr lang="ko-KR" altLang="en-US" sz="1500" dirty="0" err="1"/>
              <a:t>압력값을</a:t>
            </a:r>
            <a:r>
              <a:rPr lang="ko-KR" altLang="en-US" sz="1500" dirty="0"/>
              <a:t> 사용할 때에는 </a:t>
            </a:r>
            <a:r>
              <a:rPr lang="ko-KR" altLang="en-US" sz="1500" dirty="0" err="1"/>
              <a:t>반트호프</a:t>
            </a:r>
            <a:r>
              <a:rPr lang="ko-KR" altLang="en-US" sz="1500" dirty="0"/>
              <a:t> 식으로 구한 압력과 </a:t>
            </a:r>
            <a:r>
              <a:rPr lang="ko-KR" altLang="en-US" sz="1500" dirty="0" err="1"/>
              <a:t>단일상으로</a:t>
            </a:r>
            <a:r>
              <a:rPr lang="ko-KR" altLang="en-US" sz="1500" dirty="0"/>
              <a:t> 구한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압력 중 큰 값을 사용한다</a:t>
            </a:r>
            <a:r>
              <a:rPr lang="en-US" altLang="ko-KR" sz="15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8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428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/>
              <a:t>방법 </a:t>
            </a:r>
            <a:r>
              <a:rPr lang="en-US" altLang="ko-KR" sz="3000" b="1" dirty="0"/>
              <a:t>1 VS </a:t>
            </a:r>
            <a:r>
              <a:rPr lang="ko-KR" altLang="en-US" sz="3000" b="1" dirty="0"/>
              <a:t>방법 </a:t>
            </a:r>
            <a:r>
              <a:rPr lang="en-US" altLang="ko-KR" sz="3000" b="1" dirty="0"/>
              <a:t>2</a:t>
            </a:r>
            <a:endParaRPr lang="ko-KR" altLang="en-US" sz="3000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133732"/>
              </p:ext>
            </p:extLst>
          </p:nvPr>
        </p:nvGraphicFramePr>
        <p:xfrm>
          <a:off x="844550" y="1828800"/>
          <a:ext cx="10515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624162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00563539"/>
                    </a:ext>
                  </a:extLst>
                </a:gridCol>
              </a:tblGrid>
              <a:tr h="23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방법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전환 돔 곡선 </a:t>
                      </a:r>
                      <a:r>
                        <a:rPr lang="en-US" altLang="ko-KR" dirty="0"/>
                        <a:t>vs </a:t>
                      </a:r>
                      <a:r>
                        <a:rPr lang="ko-KR" altLang="en-US" dirty="0"/>
                        <a:t>단일 상 농도 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방법 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 err="1"/>
                        <a:t>반트호프</a:t>
                      </a:r>
                      <a:r>
                        <a:rPr lang="ko-KR" altLang="en-US" dirty="0"/>
                        <a:t> 식 </a:t>
                      </a:r>
                      <a:r>
                        <a:rPr lang="en-US" altLang="ko-KR" dirty="0"/>
                        <a:t>vs </a:t>
                      </a:r>
                      <a:r>
                        <a:rPr lang="ko-KR" altLang="en-US" dirty="0"/>
                        <a:t>단일 상 농도 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779196"/>
                  </a:ext>
                </a:extLst>
              </a:tr>
              <a:tr h="376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식이 복잡하지 않아서 변형 없이 코드를 짤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반트호프</a:t>
                      </a:r>
                      <a:r>
                        <a:rPr lang="ko-KR" altLang="en-US" sz="1400" baseline="0" dirty="0"/>
                        <a:t> 식을 변형시키기 어려워 근사값을 이용한 방식을 사용해야한다</a:t>
                      </a:r>
                      <a:r>
                        <a:rPr lang="en-US" altLang="ko-KR" sz="1400" baseline="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78837"/>
                  </a:ext>
                </a:extLst>
              </a:tr>
              <a:tr h="217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온도에서만 값을 얻을 수 있어 전체적인 </a:t>
                      </a:r>
                      <a:r>
                        <a:rPr lang="ko-KR" altLang="en-US" sz="1400" dirty="0" err="1"/>
                        <a:t>개형을</a:t>
                      </a:r>
                      <a:r>
                        <a:rPr lang="ko-KR" altLang="en-US" sz="1400" dirty="0"/>
                        <a:t> 보기가 힘들다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온도에서 값을 얻을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80826"/>
                  </a:ext>
                </a:extLst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5F1-A9E7-435B-A28B-42C8FBB9897C}" type="slidenum">
              <a:rPr lang="ko-KR" altLang="en-US" sz="1400" b="1" smtClean="0"/>
              <a:t>9</a:t>
            </a:fld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3400425"/>
            <a:ext cx="10144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저는 방법 </a:t>
            </a:r>
            <a:r>
              <a:rPr lang="en-US" altLang="ko-KR" sz="1400" dirty="0"/>
              <a:t>2</a:t>
            </a:r>
            <a:r>
              <a:rPr lang="ko-KR" altLang="en-US" sz="1400" dirty="0"/>
              <a:t>번을 사용하여 </a:t>
            </a:r>
            <a:r>
              <a:rPr lang="en-US" altLang="ko-KR" sz="1400" dirty="0"/>
              <a:t>LmNi</a:t>
            </a:r>
            <a:r>
              <a:rPr lang="en-US" altLang="ko-KR" sz="800" dirty="0"/>
              <a:t>4.9</a:t>
            </a:r>
            <a:r>
              <a:rPr lang="en-US" altLang="ko-KR" sz="1400" dirty="0"/>
              <a:t>Sn</a:t>
            </a:r>
            <a:r>
              <a:rPr lang="en-US" altLang="ko-KR" sz="800" dirty="0"/>
              <a:t>0.15</a:t>
            </a:r>
            <a:r>
              <a:rPr lang="ko-KR" altLang="en-US" sz="1400" dirty="0"/>
              <a:t>의 흡수과정에서의 </a:t>
            </a:r>
            <a:r>
              <a:rPr lang="en-US" altLang="ko-KR" sz="1400" dirty="0"/>
              <a:t>PCT </a:t>
            </a:r>
            <a:r>
              <a:rPr lang="ko-KR" altLang="en-US" sz="1400" dirty="0"/>
              <a:t>다이어그램을 온도에 따라 그리는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코드를 만들 것이며 실험을 통해 얻을 수 있는 값은 </a:t>
            </a:r>
            <a:r>
              <a:rPr lang="en-US" altLang="ko-KR" sz="1400" dirty="0"/>
              <a:t>Y. T. Ge</a:t>
            </a:r>
            <a:r>
              <a:rPr lang="ko-KR" altLang="en-US" sz="1400" dirty="0"/>
              <a:t>의 논문인 </a:t>
            </a:r>
            <a:r>
              <a:rPr lang="en-US" altLang="ko-KR" sz="1400" dirty="0" err="1"/>
              <a:t>Characterisation</a:t>
            </a:r>
            <a:r>
              <a:rPr lang="en-US" altLang="ko-KR" sz="1400" dirty="0"/>
              <a:t> of pressure-concentration-temperature profiles for metal hydride hydrogen storage alloys with model development</a:t>
            </a:r>
            <a:r>
              <a:rPr lang="ko-KR" altLang="en-US" sz="1400" dirty="0"/>
              <a:t>에서 참고 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41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1955</Words>
  <Application>Microsoft Office PowerPoint</Application>
  <PresentationFormat>와이드스크린</PresentationFormat>
  <Paragraphs>239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Arial </vt:lpstr>
      <vt:lpstr>맑은 고딕</vt:lpstr>
      <vt:lpstr>Arial</vt:lpstr>
      <vt:lpstr>Calibri</vt:lpstr>
      <vt:lpstr>Calibri Light</vt:lpstr>
      <vt:lpstr>Cambria Math</vt:lpstr>
      <vt:lpstr>Wingdings 2</vt:lpstr>
      <vt:lpstr>HDOfficeLightV0</vt:lpstr>
      <vt:lpstr>PCT 다이어그램을 그리기 위한 매뉴얼</vt:lpstr>
      <vt:lpstr>Hydride가 만들어지는 과정</vt:lpstr>
      <vt:lpstr>전환점</vt:lpstr>
      <vt:lpstr>평형 상태 기울기</vt:lpstr>
      <vt:lpstr>히스테리시스</vt:lpstr>
      <vt:lpstr>관련 식</vt:lpstr>
      <vt:lpstr>방법 1: 전환 돔 곡선과 단일상을 비교하는 방법 </vt:lpstr>
      <vt:lpstr>방법 2: 반트호프 식과 단일상을 비교하는 방법 </vt:lpstr>
      <vt:lpstr>방법 1 VS 방법 2</vt:lpstr>
      <vt:lpstr>참고한 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추가하면 좋은 점(많은 온도값에 대하여 컬러맵으로 색깔 칠하기)</vt:lpstr>
      <vt:lpstr>해결한 점</vt:lpstr>
      <vt:lpstr>실패한 점</vt:lpstr>
      <vt:lpstr>코드 실행(ANACONDA 설치)</vt:lpstr>
      <vt:lpstr>코드 실행(ANACONDA 설치)</vt:lpstr>
      <vt:lpstr>코드 실행(ANACONDA 설치)</vt:lpstr>
      <vt:lpstr>코드 실행(ANACONDA 설치)</vt:lpstr>
      <vt:lpstr>코드 실행(Jupyter Notebook)</vt:lpstr>
      <vt:lpstr>코드 실행(Jupyter Notebook)</vt:lpstr>
      <vt:lpstr>코드 실행(주피터 노트북)</vt:lpstr>
      <vt:lpstr>코드 실행(주피터 노트북)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PCT 다이어그램을 그리기 위한 매뉴얼</dc:title>
  <dc:creator>Main</dc:creator>
  <cp:lastModifiedBy>Main</cp:lastModifiedBy>
  <cp:revision>68</cp:revision>
  <dcterms:created xsi:type="dcterms:W3CDTF">2025-08-15T05:28:37Z</dcterms:created>
  <dcterms:modified xsi:type="dcterms:W3CDTF">2025-08-21T11:29:48Z</dcterms:modified>
</cp:coreProperties>
</file>