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0B038-8222-4097-83F0-35102A8CCE1E}">
  <a:tblStyle styleId="{C1E0B038-8222-4097-83F0-35102A8CC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5634b11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5634b11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5634b11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5634b11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5634b11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5634b11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5634b11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5634b11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5634b11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5634b11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Lifelines </a:t>
            </a:r>
            <a:r>
              <a:rPr lang="en" sz="4800" dirty="0">
                <a:solidFill>
                  <a:srgbClr val="000000"/>
                </a:solidFill>
              </a:rPr>
              <a:t>Survival Analysis</a:t>
            </a:r>
            <a:r>
              <a:rPr lang="en" sz="4800" dirty="0">
                <a:solidFill>
                  <a:schemeClr val="dk2"/>
                </a:solidFill>
              </a:rPr>
              <a:t> </a:t>
            </a:r>
            <a:r>
              <a:rPr lang="en" sz="4800" dirty="0"/>
              <a:t>Explanation</a:t>
            </a:r>
            <a:endParaRPr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8E520-FA31-4D4D-9E24-40381A8537C4}"/>
              </a:ext>
            </a:extLst>
          </p:cNvPr>
          <p:cNvSpPr txBox="1"/>
          <p:nvPr/>
        </p:nvSpPr>
        <p:spPr>
          <a:xfrm>
            <a:off x="906448" y="2797175"/>
            <a:ext cx="761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understanding,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05450"/>
            <a:ext cx="8520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survival rate </a:t>
            </a:r>
            <a:r>
              <a:rPr lang="en" b="1">
                <a:solidFill>
                  <a:srgbClr val="FF0000"/>
                </a:solidFill>
              </a:rPr>
              <a:t>only</a:t>
            </a:r>
            <a:r>
              <a:rPr lang="en"/>
              <a:t> based on mature customers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311675" y="1314675"/>
          <a:ext cx="8321425" cy="1218975"/>
        </p:xfrm>
        <a:graphic>
          <a:graphicData uri="http://schemas.openxmlformats.org/drawingml/2006/table">
            <a:tbl>
              <a:tblPr>
                <a:noFill/>
                <a:tableStyleId>{C1E0B038-8222-4097-83F0-35102A8CCE1E}</a:tableStyleId>
              </a:tblPr>
              <a:tblGrid>
                <a:gridCol w="48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survival at the beginning of the day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 on that day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 of survival at the end of the day, </a:t>
                      </a:r>
                      <a:r>
                        <a:rPr lang="en" sz="1000" b="1" i="1">
                          <a:solidFill>
                            <a:schemeClr val="dk1"/>
                          </a:solidFill>
                        </a:rPr>
                        <a:t>n_end</a:t>
                      </a:r>
                      <a:endParaRPr sz="1000" b="1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cumulative death until the day, </a:t>
                      </a:r>
                      <a:r>
                        <a:rPr lang="en" sz="1000" b="1" i="1"/>
                        <a:t>cd</a:t>
                      </a:r>
                      <a:endParaRPr sz="1000" b="1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mature survival rate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75.00%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33.33%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499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33.27%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8.99%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311700" y="2713450"/>
            <a:ext cx="627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Mature survival rate = </a:t>
            </a:r>
            <a:r>
              <a:rPr lang="en" i="1">
                <a:solidFill>
                  <a:schemeClr val="dk1"/>
                </a:solidFill>
              </a:rPr>
              <a:t>n_end /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n_end </a:t>
            </a:r>
            <a:r>
              <a:rPr lang="en">
                <a:solidFill>
                  <a:schemeClr val="dk1"/>
                </a:solidFill>
              </a:rPr>
              <a:t>+ </a:t>
            </a:r>
            <a:r>
              <a:rPr lang="en" i="1">
                <a:solidFill>
                  <a:schemeClr val="dk1"/>
                </a:solidFill>
              </a:rPr>
              <a:t>cd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n_end</a:t>
            </a:r>
            <a:r>
              <a:rPr lang="en">
                <a:solidFill>
                  <a:schemeClr val="dk1"/>
                </a:solidFill>
              </a:rPr>
              <a:t> = number of mature survivors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05450"/>
            <a:ext cx="8520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675" y="131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{C1E0B038-8222-4097-83F0-35102A8CCE1E}</a:tableStyleId>
              </a:tblPr>
              <a:tblGrid>
                <a:gridCol w="48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survival at the beginning of the day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 on that day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Number of survival at the end of the day, </a:t>
                      </a:r>
                      <a:r>
                        <a:rPr lang="en" sz="1000" b="1" i="1">
                          <a:solidFill>
                            <a:schemeClr val="dk1"/>
                          </a:solidFill>
                        </a:rPr>
                        <a:t>n_end</a:t>
                      </a:r>
                      <a:endParaRPr sz="1000" b="1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cumulative death until the day, </a:t>
                      </a:r>
                      <a:r>
                        <a:rPr lang="en" sz="1000" b="1" i="1"/>
                        <a:t>cd</a:t>
                      </a:r>
                      <a:endParaRPr sz="1000" b="1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mature survival rate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75.00%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33.33%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highlight>
                            <a:srgbClr val="FFFF00"/>
                          </a:highlight>
                        </a:rPr>
                        <a:t>499</a:t>
                      </a:r>
                      <a:endParaRPr sz="1000" b="1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33.27%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highlight>
                            <a:srgbClr val="00FF00"/>
                          </a:highlight>
                        </a:rPr>
                        <a:t>100</a:t>
                      </a:r>
                      <a:endParaRPr sz="1000" b="1">
                        <a:highlight>
                          <a:srgbClr val="00FF00"/>
                        </a:highlight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8.99%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311700" y="2713450"/>
            <a:ext cx="78147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are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499</a:t>
            </a:r>
            <a:r>
              <a:rPr lang="en">
                <a:solidFill>
                  <a:schemeClr val="dk1"/>
                </a:solidFill>
              </a:rPr>
              <a:t> people alive at the end of day 3.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calculating the survival rate until day 4, only</a:t>
            </a:r>
            <a:r>
              <a:rPr lang="en" i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00FF00"/>
                </a:highlight>
              </a:rPr>
              <a:t>100</a:t>
            </a:r>
            <a:r>
              <a:rPr lang="en">
                <a:solidFill>
                  <a:schemeClr val="dk1"/>
                </a:solidFill>
              </a:rPr>
              <a:t> people are mature.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399 people are ignored, as they are not enough mature.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How Lifelines library deal with this?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Probability of a single day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216175" y="2855650"/>
            <a:ext cx="66066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S(t)</a:t>
            </a:r>
            <a:r>
              <a:rPr lang="en"/>
              <a:t> = 1 - </a:t>
            </a:r>
            <a:r>
              <a:rPr lang="en" i="1"/>
              <a:t>d </a:t>
            </a:r>
            <a:r>
              <a:rPr lang="en"/>
              <a:t>/ </a:t>
            </a:r>
            <a:r>
              <a:rPr lang="en" i="1"/>
              <a:t>n_start</a:t>
            </a:r>
            <a:r>
              <a:rPr lang="en"/>
              <a:t> 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842825" y="1377725"/>
          <a:ext cx="5769425" cy="1190625"/>
        </p:xfrm>
        <a:graphic>
          <a:graphicData uri="http://schemas.openxmlformats.org/drawingml/2006/table">
            <a:tbl>
              <a:tblPr>
                <a:noFill/>
                <a:tableStyleId>{C1E0B038-8222-4097-83F0-35102A8CCE1E}</a:tableStyleId>
              </a:tblPr>
              <a:tblGrid>
                <a:gridCol w="42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day, </a:t>
                      </a:r>
                      <a:r>
                        <a:rPr lang="en" sz="1000" i="1"/>
                        <a:t>t</a:t>
                      </a:r>
                      <a:endParaRPr sz="1000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survivors at the beginning of the day, </a:t>
                      </a:r>
                      <a:r>
                        <a:rPr lang="en" sz="1000" i="1"/>
                        <a:t>n_start</a:t>
                      </a:r>
                      <a:endParaRPr sz="1000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 on the day, </a:t>
                      </a:r>
                      <a:r>
                        <a:rPr lang="en" sz="1000" i="1"/>
                        <a:t>d</a:t>
                      </a:r>
                      <a:endParaRPr sz="1000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survival probability of day </a:t>
                      </a:r>
                      <a:r>
                        <a:rPr lang="en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r>
                        <a:rPr lang="en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Survival Rate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32425" y="2735200"/>
            <a:ext cx="79260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must be alive at </a:t>
            </a:r>
            <a:r>
              <a:rPr lang="en" dirty="0">
                <a:solidFill>
                  <a:srgbClr val="FF0000"/>
                </a:solidFill>
              </a:rPr>
              <a:t>day </a:t>
            </a:r>
            <a:r>
              <a:rPr lang="en" i="1" dirty="0">
                <a:solidFill>
                  <a:srgbClr val="FF0000"/>
                </a:solidFill>
              </a:rPr>
              <a:t>t </a:t>
            </a:r>
            <a:r>
              <a:rPr lang="en" dirty="0"/>
              <a:t>in order to survive at </a:t>
            </a:r>
            <a:r>
              <a:rPr lang="en" dirty="0">
                <a:solidFill>
                  <a:srgbClr val="FF0000"/>
                </a:solidFill>
              </a:rPr>
              <a:t>day </a:t>
            </a:r>
            <a:r>
              <a:rPr lang="en" i="1" dirty="0">
                <a:solidFill>
                  <a:srgbClr val="FF0000"/>
                </a:solidFill>
              </a:rPr>
              <a:t>t </a:t>
            </a:r>
            <a:r>
              <a:rPr lang="en" dirty="0">
                <a:solidFill>
                  <a:srgbClr val="FF0000"/>
                </a:solidFill>
              </a:rPr>
              <a:t>+1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CS</a:t>
            </a:r>
            <a:r>
              <a:rPr lang="en" dirty="0"/>
              <a:t>(</a:t>
            </a:r>
            <a:r>
              <a:rPr lang="en" i="1" dirty="0"/>
              <a:t>t</a:t>
            </a:r>
            <a:r>
              <a:rPr lang="en" dirty="0"/>
              <a:t>) = </a:t>
            </a:r>
            <a:r>
              <a:rPr lang="en" i="1" dirty="0">
                <a:solidFill>
                  <a:schemeClr val="dk1"/>
                </a:solidFill>
              </a:rPr>
              <a:t>CS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-1) * </a:t>
            </a:r>
            <a:r>
              <a:rPr lang="en" i="1" dirty="0">
                <a:solidFill>
                  <a:schemeClr val="dk1"/>
                </a:solidFill>
              </a:rPr>
              <a:t>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Cumulative survival rate is actually the results of a cumulative product of the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survival probability.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399 people is considered in the following way: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that they are alive until the 3rd day, they have 0.99 probability to survive in the 4th day.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0.99 is calculated from the 100 samples who are really mature in the 4th day.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only drop a bit as compared with </a:t>
            </a:r>
            <a:r>
              <a:rPr lang="en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632425" y="1377700"/>
          <a:ext cx="7406950" cy="1190625"/>
        </p:xfrm>
        <a:graphic>
          <a:graphicData uri="http://schemas.openxmlformats.org/drawingml/2006/table">
            <a:tbl>
              <a:tblPr>
                <a:noFill/>
                <a:tableStyleId>{C1E0B038-8222-4097-83F0-35102A8CCE1E}</a:tableStyleId>
              </a:tblPr>
              <a:tblGrid>
                <a:gridCol w="4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day, </a:t>
                      </a:r>
                      <a:r>
                        <a:rPr lang="en" sz="1000" i="1"/>
                        <a:t>t</a:t>
                      </a:r>
                      <a:endParaRPr sz="1000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survivors at the beginning of the day, </a:t>
                      </a:r>
                      <a:r>
                        <a:rPr lang="en" sz="1000" i="1"/>
                        <a:t>n_start</a:t>
                      </a:r>
                      <a:endParaRPr sz="1000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 on the day, </a:t>
                      </a:r>
                      <a:r>
                        <a:rPr lang="en" sz="1000" i="1"/>
                        <a:t>d</a:t>
                      </a:r>
                      <a:endParaRPr sz="1000" i="1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survival probability of day </a:t>
                      </a:r>
                      <a:r>
                        <a:rPr lang="en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r>
                        <a:rPr lang="en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Cumulative survival rate, </a:t>
                      </a:r>
                      <a:r>
                        <a:rPr lang="en" sz="1000" i="1"/>
                        <a:t>CS(t)</a:t>
                      </a:r>
                      <a:endParaRPr sz="10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75.00%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37.50%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37.43%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37.05%</a:t>
                      </a:r>
                      <a:endParaRPr sz="1000"/>
                    </a:p>
                  </a:txBody>
                  <a:tcPr marL="28575" marR="28575" marT="19050" marB="19050" anchor="b">
                    <a:lnL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481</Words>
  <Application>Microsoft Macintosh PowerPoint</Application>
  <PresentationFormat>On-screen Show (16:9)</PresentationFormat>
  <Paragraphs>135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Lifelines Survival Analysis Explanation</vt:lpstr>
      <vt:lpstr>Calculation of survival rate only based on mature customers</vt:lpstr>
      <vt:lpstr>Limitation</vt:lpstr>
      <vt:lpstr>PowerPoint Presentation</vt:lpstr>
      <vt:lpstr>Survival Probability of a single day</vt:lpstr>
      <vt:lpstr>Cumulative Survival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Lifelines Survival Analysis Explanation</dc:title>
  <cp:lastModifiedBy>Choong Shin Siang</cp:lastModifiedBy>
  <cp:revision>2</cp:revision>
  <dcterms:modified xsi:type="dcterms:W3CDTF">2020-03-17T12:22:22Z</dcterms:modified>
</cp:coreProperties>
</file>