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64" r:id="rId7"/>
    <p:sldId id="267" r:id="rId8"/>
    <p:sldId id="276" r:id="rId9"/>
    <p:sldId id="259" r:id="rId10"/>
    <p:sldId id="260" r:id="rId11"/>
    <p:sldId id="268" r:id="rId12"/>
    <p:sldId id="269" r:id="rId13"/>
    <p:sldId id="270" r:id="rId14"/>
    <p:sldId id="274" r:id="rId15"/>
    <p:sldId id="275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ACC9-4C24-40E5-B35C-B06E0CE619B3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4665-A865-4DF3-8C33-B35543E7A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B4665-A865-4DF3-8C33-B35543E7AB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6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6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F0A1-6423-4F86-BA3C-059F573A7C77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F05A-3C0E-4195-87DC-D93743D08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8.png"/><Relationship Id="rId7" Type="http://schemas.openxmlformats.org/officeDocument/2006/relationships/image" Target="../media/image4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4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133B9D3-EADC-40AA-9AE2-CC712FA9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461" y="5128628"/>
            <a:ext cx="2532993" cy="465083"/>
          </a:xfrm>
        </p:spPr>
        <p:txBody>
          <a:bodyPr/>
          <a:lstStyle/>
          <a:p>
            <a:r>
              <a:rPr lang="en-US" altLang="zh-CN" dirty="0"/>
              <a:t>Zhao-Long Gu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6BEC2-D7A2-4729-AAFE-7106AC9E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1FF5-A6C3-4392-9A6B-FC7F46041AA9}" type="datetime1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D2E9B0-6979-4A4A-8CDC-FD7D664BFC2D}"/>
              </a:ext>
            </a:extLst>
          </p:cNvPr>
          <p:cNvSpPr txBox="1"/>
          <p:nvPr/>
        </p:nvSpPr>
        <p:spPr>
          <a:xfrm>
            <a:off x="495063" y="1369374"/>
            <a:ext cx="813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Itinerant topological magnons in Haldane Hubbard model with a nearly flat electronic band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1366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2DBD02-6192-4C79-B7F5-9363E04C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390"/>
            <a:ext cx="5859262" cy="5135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8067CB-82E4-411E-85C6-4665000618D4}"/>
                  </a:ext>
                </a:extLst>
              </p:cNvPr>
              <p:cNvSpPr txBox="1"/>
              <p:nvPr/>
            </p:nvSpPr>
            <p:spPr>
              <a:xfrm>
                <a:off x="5859262" y="1065259"/>
                <a:ext cx="3089428" cy="50783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/>
                  <a:t>In the flat band limit,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, there always exist Dirac magnons, and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, the Dirac magnons open a trivial gap.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When the dispersion of the lower electron band is considered, the Dirac magnon can open a topological gap;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The increase of the imbalance between the AB sublattice Hubbard interaction can kill the topological gap, and finally leads to the destabilization of the ferromagnetic ground state.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8067CB-82E4-411E-85C6-466500061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62" y="1065259"/>
                <a:ext cx="3089428" cy="5078313"/>
              </a:xfrm>
              <a:prstGeom prst="rect">
                <a:avLst/>
              </a:prstGeom>
              <a:blipFill>
                <a:blip r:embed="rId4"/>
                <a:stretch>
                  <a:fillRect l="-1375" t="-599" r="-2358" b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35A799F5-3479-4D68-ACC0-93EBC3F2B234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662856-ABFC-425D-817E-E7CEFF01B92C}"/>
                  </a:ext>
                </a:extLst>
              </p:cNvPr>
              <p:cNvSpPr txBox="1"/>
              <p:nvPr/>
            </p:nvSpPr>
            <p:spPr>
              <a:xfrm>
                <a:off x="79902" y="5604963"/>
                <a:ext cx="594803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Green: spin-1 excitation spectra</a:t>
                </a:r>
              </a:p>
              <a:p>
                <a:pPr algn="ctr"/>
                <a:r>
                  <a:rPr lang="en-US" altLang="zh-CN" sz="1600" dirty="0"/>
                  <a:t>Blue: corresponding spectra in the flatband limit</a:t>
                </a:r>
              </a:p>
              <a:p>
                <a:pPr algn="ctr"/>
                <a:r>
                  <a:rPr lang="en-US" altLang="zh-CN" sz="1600" dirty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altLang="zh-CN" sz="1600" dirty="0"/>
                  <a:t>,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600" dirty="0"/>
                  <a:t>,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1600" dirty="0"/>
                  <a:t>, 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0.501</m:t>
                    </m:r>
                  </m:oMath>
                </a14:m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Other parameters: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=1.0, 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=0.314,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=0.656,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altLang="zh-CN" sz="1600" dirty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662856-ABFC-425D-817E-E7CEFF01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" y="5604963"/>
                <a:ext cx="5948037" cy="1077218"/>
              </a:xfrm>
              <a:prstGeom prst="rect">
                <a:avLst/>
              </a:prstGeom>
              <a:blipFill>
                <a:blip r:embed="rId5"/>
                <a:stretch>
                  <a:fillRect t="-1695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D27FBD-4BBC-47D5-B441-3B419EB55D28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numerical results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E98684-F6B0-456D-A800-0AE890782442}"/>
              </a:ext>
            </a:extLst>
          </p:cNvPr>
          <p:cNvSpPr txBox="1"/>
          <p:nvPr/>
        </p:nvSpPr>
        <p:spPr>
          <a:xfrm>
            <a:off x="6030239" y="905679"/>
            <a:ext cx="268105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By tuning the nearest neighbor hopping amplitude, the topological gap can be closed and reopened, with the Chern number of the acoustic band changing its sign.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0B05F0-23FB-42AE-8FC5-22C83173B057}"/>
                  </a:ext>
                </a:extLst>
              </p:cNvPr>
              <p:cNvSpPr txBox="1"/>
              <p:nvPr/>
            </p:nvSpPr>
            <p:spPr>
              <a:xfrm>
                <a:off x="5478134" y="3752258"/>
                <a:ext cx="3319636" cy="25853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NFM: nonferromagnetic phase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FM: topologically trivial ferromagnetic magnons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TF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: topologically nontrivial ferromagnetic magnons (C=+1)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TF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: topologically nontrivial ferromagnetic magnons (C=-1)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0B05F0-23FB-42AE-8FC5-22C83173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34" y="3752258"/>
                <a:ext cx="3319636" cy="2585323"/>
              </a:xfrm>
              <a:prstGeom prst="rect">
                <a:avLst/>
              </a:prstGeom>
              <a:blipFill>
                <a:blip r:embed="rId2"/>
                <a:stretch>
                  <a:fillRect l="-1099" r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EA41C65-3FC8-4ADA-A7BE-591AB9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3" y="3619518"/>
            <a:ext cx="5078027" cy="306266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3C4AAB4-5873-4AEC-A9A9-E747ACBC5C80}"/>
              </a:ext>
            </a:extLst>
          </p:cNvPr>
          <p:cNvGrpSpPr/>
          <p:nvPr/>
        </p:nvGrpSpPr>
        <p:grpSpPr>
          <a:xfrm>
            <a:off x="159799" y="615037"/>
            <a:ext cx="5852685" cy="2826453"/>
            <a:chOff x="159799" y="615037"/>
            <a:chExt cx="5852685" cy="282645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9AD718-A65F-4AD9-93FB-5511E1EBCE50}"/>
                </a:ext>
              </a:extLst>
            </p:cNvPr>
            <p:cNvGrpSpPr/>
            <p:nvPr/>
          </p:nvGrpSpPr>
          <p:grpSpPr>
            <a:xfrm>
              <a:off x="159799" y="615037"/>
              <a:ext cx="5852685" cy="2534943"/>
              <a:chOff x="159799" y="618284"/>
              <a:chExt cx="5852685" cy="253494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AC24BF8E-2D33-44C5-9F67-CF9342F95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99" y="851967"/>
                <a:ext cx="5852685" cy="23012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CB2967E-5F16-49B5-8ED8-1700799D70CF}"/>
                      </a:ext>
                    </a:extLst>
                  </p:cNvPr>
                  <p:cNvSpPr/>
                  <p:nvPr/>
                </p:nvSpPr>
                <p:spPr>
                  <a:xfrm>
                    <a:off x="1088645" y="631214"/>
                    <a:ext cx="92871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=0.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CB2967E-5F16-49B5-8ED8-1700799D70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45" y="631214"/>
                    <a:ext cx="92871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317C1234-CF02-4E9B-8A5D-07CE8B792245}"/>
                      </a:ext>
                    </a:extLst>
                  </p:cNvPr>
                  <p:cNvSpPr/>
                  <p:nvPr/>
                </p:nvSpPr>
                <p:spPr>
                  <a:xfrm>
                    <a:off x="4545813" y="618284"/>
                    <a:ext cx="92871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=0.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317C1234-CF02-4E9B-8A5D-07CE8B792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5813" y="618284"/>
                    <a:ext cx="92871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D0DE7EA1-B824-4582-8860-1661EA6CD680}"/>
                      </a:ext>
                    </a:extLst>
                  </p:cNvPr>
                  <p:cNvSpPr/>
                  <p:nvPr/>
                </p:nvSpPr>
                <p:spPr>
                  <a:xfrm>
                    <a:off x="2744240" y="618284"/>
                    <a:ext cx="102810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=0.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308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D0DE7EA1-B824-4582-8860-1661EA6CD6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4240" y="618284"/>
                    <a:ext cx="102810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65D368B-3944-40CF-B678-ECA4DA3FC1AF}"/>
                    </a:ext>
                  </a:extLst>
                </p:cNvPr>
                <p:cNvSpPr/>
                <p:nvPr/>
              </p:nvSpPr>
              <p:spPr>
                <a:xfrm>
                  <a:off x="504098" y="3133713"/>
                  <a:ext cx="550838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Other parameters: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=1.0, 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=0.656,  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=1.2</m:t>
                      </m:r>
                    </m:oMath>
                  </a14:m>
                  <a:r>
                    <a:rPr lang="en-US" altLang="zh-CN" sz="1400" dirty="0"/>
                    <a:t> 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65D368B-3944-40CF-B678-ECA4DA3FC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98" y="3133713"/>
                  <a:ext cx="5508386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72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5820CA-4175-4115-B1DD-077C6E63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73"/>
            <a:ext cx="4526672" cy="56316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D00108E-0338-420D-B972-A45C24A19F42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numerical results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F42FC9-4AE9-442D-89A1-30C6F68AE8E5}"/>
              </a:ext>
            </a:extLst>
          </p:cNvPr>
          <p:cNvSpPr txBox="1"/>
          <p:nvPr/>
        </p:nvSpPr>
        <p:spPr>
          <a:xfrm>
            <a:off x="4663436" y="4093272"/>
            <a:ext cx="441842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Conclusion</a:t>
            </a:r>
            <a:endParaRPr lang="en-US" altLang="zh-CN" dirty="0"/>
          </a:p>
          <a:p>
            <a:pPr algn="ctr"/>
            <a:r>
              <a:rPr lang="en-US" altLang="zh-CN" dirty="0"/>
              <a:t>On the domain walls between two topologically distinct phases, there always exist in-gap chiral magnonic modes, whose number equals the Chern number difference of the corresponding phases.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40992C-49D4-47E6-B41D-7CB419E71F57}"/>
              </a:ext>
            </a:extLst>
          </p:cNvPr>
          <p:cNvSpPr txBox="1"/>
          <p:nvPr/>
        </p:nvSpPr>
        <p:spPr>
          <a:xfrm>
            <a:off x="4663436" y="2395667"/>
            <a:ext cx="44184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Notes of edge states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Domain Wall geometry instead of open boundary;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Larger  U for bigger gap;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Matched energy ranges of magnon bands.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DA717D-460D-4C4C-BFCC-836920893A93}"/>
                  </a:ext>
                </a:extLst>
              </p:cNvPr>
              <p:cNvSpPr/>
              <p:nvPr/>
            </p:nvSpPr>
            <p:spPr>
              <a:xfrm>
                <a:off x="0" y="6092335"/>
                <a:ext cx="4776185" cy="751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=0.28, 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=2.7,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=2.7,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r>
                  <a:rPr lang="en-US" altLang="zh-CN" sz="1400" dirty="0"/>
                  <a:t> </a:t>
                </a:r>
              </a:p>
              <a:p>
                <a:pPr algn="ctr"/>
                <a:r>
                  <a:rPr lang="en-US" altLang="zh-CN" sz="1400" dirty="0"/>
                  <a:t> 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=0.28,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=0.33, 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2.0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DA717D-460D-4C4C-BFCC-83692089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2335"/>
                <a:ext cx="4776185" cy="751168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50FF98-D5A1-4732-8DAB-BC67D9530EA5}"/>
                  </a:ext>
                </a:extLst>
              </p:cNvPr>
              <p:cNvSpPr/>
              <p:nvPr/>
            </p:nvSpPr>
            <p:spPr>
              <a:xfrm>
                <a:off x="4776185" y="6340883"/>
                <a:ext cx="321371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/>
                  <a:t>Other parameters: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=1.0, 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=0.656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50FF98-D5A1-4732-8DAB-BC67D9530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85" y="6340883"/>
                <a:ext cx="3213719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AEF9236-69AF-4D58-9263-CF5364935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36" y="618129"/>
            <a:ext cx="2220802" cy="15589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2CDD29-A791-442D-B882-50A7A91BB5CE}"/>
              </a:ext>
            </a:extLst>
          </p:cNvPr>
          <p:cNvSpPr txBox="1"/>
          <p:nvPr/>
        </p:nvSpPr>
        <p:spPr>
          <a:xfrm>
            <a:off x="6749688" y="1085688"/>
            <a:ext cx="233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 wall geometry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73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D00108E-0338-420D-B972-A45C24A19F42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inverse mass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24660A-CB3F-44E2-8DF7-82CB612801D5}"/>
                  </a:ext>
                </a:extLst>
              </p:cNvPr>
              <p:cNvSpPr txBox="1"/>
              <p:nvPr/>
            </p:nvSpPr>
            <p:spPr>
              <a:xfrm>
                <a:off x="360693" y="566402"/>
                <a:ext cx="5472836" cy="333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/>
                  <a:t>Whole Hamiltonian: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𝐹𝑙𝑎𝑡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24660A-CB3F-44E2-8DF7-82CB6128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3" y="566402"/>
                <a:ext cx="5472836" cy="333874"/>
              </a:xfrm>
              <a:prstGeom prst="rect">
                <a:avLst/>
              </a:prstGeom>
              <a:blipFill>
                <a:blip r:embed="rId2"/>
                <a:stretch>
                  <a:fillRect l="-2561" t="-16364" b="-3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C8ADEDD-3478-4711-8E2C-1F407CABEF0C}"/>
                  </a:ext>
                </a:extLst>
              </p:cNvPr>
              <p:cNvSpPr/>
              <p:nvPr/>
            </p:nvSpPr>
            <p:spPr>
              <a:xfrm>
                <a:off x="250623" y="958217"/>
                <a:ext cx="6014082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Dispersion of electron band: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C8ADEDD-3478-4711-8E2C-1F407CABE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3" y="958217"/>
                <a:ext cx="6014082" cy="438518"/>
              </a:xfrm>
              <a:prstGeom prst="rect">
                <a:avLst/>
              </a:prstGeom>
              <a:blipFill>
                <a:blip r:embed="rId3"/>
                <a:stretch>
                  <a:fillRect l="-811" t="-2778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A35B94-4566-4E45-8FAD-E88999E2E26D}"/>
                  </a:ext>
                </a:extLst>
              </p:cNvPr>
              <p:cNvSpPr/>
              <p:nvPr/>
            </p:nvSpPr>
            <p:spPr>
              <a:xfrm>
                <a:off x="246184" y="2037212"/>
                <a:ext cx="8183164" cy="491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“Direct product” interaction part: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A35B94-4566-4E45-8FAD-E88999E2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2037212"/>
                <a:ext cx="8183164" cy="491994"/>
              </a:xfrm>
              <a:prstGeom prst="rect">
                <a:avLst/>
              </a:prstGeom>
              <a:blipFill>
                <a:blip r:embed="rId4"/>
                <a:stretch>
                  <a:fillRect l="-596" t="-77778" b="-1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FEEDA7-BD94-4C83-927A-66BAEB2DF04B}"/>
                  </a:ext>
                </a:extLst>
              </p:cNvPr>
              <p:cNvSpPr/>
              <p:nvPr/>
            </p:nvSpPr>
            <p:spPr>
              <a:xfrm>
                <a:off x="250623" y="1418133"/>
                <a:ext cx="8635890" cy="536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Diagonal interaction part: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↓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groupCh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0FEEDA7-BD94-4C83-927A-66BAEB2DF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3" y="1418133"/>
                <a:ext cx="8635890" cy="536622"/>
              </a:xfrm>
              <a:prstGeom prst="rect">
                <a:avLst/>
              </a:prstGeom>
              <a:blipFill>
                <a:blip r:embed="rId5"/>
                <a:stretch>
                  <a:fillRect l="-565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43496F-E4E2-4749-9AE0-B4B05C04FD39}"/>
                  </a:ext>
                </a:extLst>
              </p:cNvPr>
              <p:cNvSpPr txBox="1"/>
              <p:nvPr/>
            </p:nvSpPr>
            <p:spPr>
              <a:xfrm>
                <a:off x="3309085" y="3017831"/>
                <a:ext cx="2767681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↓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43496F-E4E2-4749-9AE0-B4B05C04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85" y="3017831"/>
                <a:ext cx="2767681" cy="563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74B4E00-7975-4D99-BFC8-481905DC2603}"/>
              </a:ext>
            </a:extLst>
          </p:cNvPr>
          <p:cNvSpPr txBox="1"/>
          <p:nvPr/>
        </p:nvSpPr>
        <p:spPr>
          <a:xfrm>
            <a:off x="246184" y="2586214"/>
            <a:ext cx="58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 the “flatband particle-hole vector” of a sublattice as: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0F9831-B890-4BEE-B05F-A0D35DC7076E}"/>
                  </a:ext>
                </a:extLst>
              </p:cNvPr>
              <p:cNvSpPr txBox="1"/>
              <p:nvPr/>
            </p:nvSpPr>
            <p:spPr>
              <a:xfrm>
                <a:off x="246184" y="364379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brk m:alnAt="2"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brk m:alnAt="2"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in the flatband limit: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0F9831-B890-4BEE-B05F-A0D35DC70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3643796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l="-10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A2D3943-A715-4DF9-9923-AE31729F4FBD}"/>
                  </a:ext>
                </a:extLst>
              </p:cNvPr>
              <p:cNvSpPr/>
              <p:nvPr/>
            </p:nvSpPr>
            <p:spPr>
              <a:xfrm>
                <a:off x="2235525" y="4070289"/>
                <a:ext cx="466608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𝐹𝑙𝑎𝑡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A2D3943-A715-4DF9-9923-AE31729F4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25" y="4070289"/>
                <a:ext cx="4666086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0499B7-4B48-4DE3-A1AF-7DDD14E845E5}"/>
                  </a:ext>
                </a:extLst>
              </p:cNvPr>
              <p:cNvSpPr txBox="1"/>
              <p:nvPr/>
            </p:nvSpPr>
            <p:spPr>
              <a:xfrm>
                <a:off x="246184" y="4800567"/>
                <a:ext cx="83042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nontrivial eigenvector (spin wave) of this matrix is a linear combination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, 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can be used as the effective bases of the spin wave excitations. It is noted that in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bases, Eq. (1) is reduced to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matrix: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0499B7-4B48-4DE3-A1AF-7DDD14E8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4800567"/>
                <a:ext cx="8304201" cy="923330"/>
              </a:xfrm>
              <a:prstGeom prst="rect">
                <a:avLst/>
              </a:prstGeom>
              <a:blipFill>
                <a:blip r:embed="rId9"/>
                <a:stretch>
                  <a:fillRect l="-587" t="-48026" r="-4622" b="-73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9582B0-4AC7-44A4-9D67-AE749E121384}"/>
                  </a:ext>
                </a:extLst>
              </p:cNvPr>
              <p:cNvSpPr/>
              <p:nvPr/>
            </p:nvSpPr>
            <p:spPr>
              <a:xfrm>
                <a:off x="2613926" y="5846482"/>
                <a:ext cx="440851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𝐹𝑙𝑎𝑡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9582B0-4AC7-44A4-9D67-AE749E121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926" y="5846482"/>
                <a:ext cx="4408515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71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D00108E-0338-420D-B972-A45C24A19F42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inverse mass mechanism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8ADEDD-3478-4711-8E2C-1F407CABEF0C}"/>
              </a:ext>
            </a:extLst>
          </p:cNvPr>
          <p:cNvSpPr/>
          <p:nvPr/>
        </p:nvSpPr>
        <p:spPr>
          <a:xfrm>
            <a:off x="246184" y="570639"/>
            <a:ext cx="498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Now let’s consider the dispersion of electron band: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A2923A3-EC83-4981-A652-B237FF516130}"/>
                  </a:ext>
                </a:extLst>
              </p:cNvPr>
              <p:cNvSpPr/>
              <p:nvPr/>
            </p:nvSpPr>
            <p:spPr>
              <a:xfrm>
                <a:off x="2891604" y="977422"/>
                <a:ext cx="3360792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A2923A3-EC83-4981-A652-B237FF516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04" y="977422"/>
                <a:ext cx="3360792" cy="43851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342A4A-0479-445F-BCB0-AAB528A5EB87}"/>
                  </a:ext>
                </a:extLst>
              </p:cNvPr>
              <p:cNvSpPr txBox="1"/>
              <p:nvPr/>
            </p:nvSpPr>
            <p:spPr>
              <a:xfrm>
                <a:off x="246184" y="1448658"/>
                <a:ext cx="8800162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 can be considered as a perturbation to Eq. (2). In the framework of first-order perturbation theory, the matrix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of this term on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bases satisfies: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342A4A-0479-445F-BCB0-AAB528A5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1448658"/>
                <a:ext cx="8800162" cy="671209"/>
              </a:xfrm>
              <a:prstGeom prst="rect">
                <a:avLst/>
              </a:prstGeom>
              <a:blipFill>
                <a:blip r:embed="rId3"/>
                <a:stretch>
                  <a:fillRect l="-554" t="-24545" r="-1039" b="-9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C1B04F-8F68-4508-8D75-0E5C68B5E300}"/>
                  </a:ext>
                </a:extLst>
              </p:cNvPr>
              <p:cNvSpPr txBox="1"/>
              <p:nvPr/>
            </p:nvSpPr>
            <p:spPr>
              <a:xfrm>
                <a:off x="3093868" y="2152585"/>
                <a:ext cx="355142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3C1B04F-8F68-4508-8D75-0E5C68B5E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68" y="2152585"/>
                <a:ext cx="3551421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DDBC44-6A03-422A-9754-34C8C3FAE4D1}"/>
                  </a:ext>
                </a:extLst>
              </p:cNvPr>
              <p:cNvSpPr txBox="1"/>
              <p:nvPr/>
            </p:nvSpPr>
            <p:spPr>
              <a:xfrm>
                <a:off x="2473025" y="3266272"/>
                <a:ext cx="447731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𝛼𝛾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DDBC44-6A03-422A-9754-34C8C3FA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025" y="3266272"/>
                <a:ext cx="4477316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63DFBC-425F-404E-8636-EBA6A9F3903E}"/>
                  </a:ext>
                </a:extLst>
              </p:cNvPr>
              <p:cNvSpPr txBox="1"/>
              <p:nvPr/>
            </p:nvSpPr>
            <p:spPr>
              <a:xfrm>
                <a:off x="246183" y="2817537"/>
                <a:ext cx="7397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not orthogonal to each other, we have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63DFBC-425F-404E-8636-EBA6A9F3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3" y="2817537"/>
                <a:ext cx="7397491" cy="369332"/>
              </a:xfrm>
              <a:prstGeom prst="rect">
                <a:avLst/>
              </a:prstGeom>
              <a:blipFill>
                <a:blip r:embed="rId6"/>
                <a:stretch>
                  <a:fillRect l="-659" t="-119672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28EBF4-F053-438B-9CBF-2DC47782E9CA}"/>
                  </a:ext>
                </a:extLst>
              </p:cNvPr>
              <p:cNvSpPr txBox="1"/>
              <p:nvPr/>
            </p:nvSpPr>
            <p:spPr>
              <a:xfrm>
                <a:off x="246183" y="4018068"/>
                <a:ext cx="3944076" cy="572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28EBF4-F053-438B-9CBF-2DC47782E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3" y="4018068"/>
                <a:ext cx="3944076" cy="572144"/>
              </a:xfrm>
              <a:prstGeom prst="rect">
                <a:avLst/>
              </a:prstGeom>
              <a:blipFill>
                <a:blip r:embed="rId7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7B267-E6D5-4940-8204-DF100AF3CC30}"/>
                  </a:ext>
                </a:extLst>
              </p:cNvPr>
              <p:cNvSpPr txBox="1"/>
              <p:nvPr/>
            </p:nvSpPr>
            <p:spPr>
              <a:xfrm>
                <a:off x="246183" y="4752728"/>
                <a:ext cx="8540319" cy="13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absorbed into the 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, the form of the matrix representation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dirty="0"/>
                  <a:t> is not affected.  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is not a constant term, and its deviation from a constant can be considered as a perturbation, which goes exactly similar to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 term.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7B267-E6D5-4940-8204-DF100AF3C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3" y="4752728"/>
                <a:ext cx="8540319" cy="1301575"/>
              </a:xfrm>
              <a:prstGeom prst="rect">
                <a:avLst/>
              </a:prstGeom>
              <a:blipFill>
                <a:blip r:embed="rId8"/>
                <a:stretch>
                  <a:fillRect l="-571" t="-2817" r="-428"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4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D00108E-0338-420D-B972-A45C24A19F42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inverse mass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9A784F-9585-4F37-9841-F8CFB2118288}"/>
                  </a:ext>
                </a:extLst>
              </p:cNvPr>
              <p:cNvSpPr txBox="1"/>
              <p:nvPr/>
            </p:nvSpPr>
            <p:spPr>
              <a:xfrm>
                <a:off x="229624" y="466129"/>
                <a:ext cx="8684752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 the above first-order perturbation theory, the effective Hamiltonian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assumes the following form: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9A784F-9585-4F37-9841-F8CFB211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4" y="466129"/>
                <a:ext cx="8684752" cy="669992"/>
              </a:xfrm>
              <a:prstGeom prst="rect">
                <a:avLst/>
              </a:prstGeom>
              <a:blipFill>
                <a:blip r:embed="rId2"/>
                <a:stretch>
                  <a:fillRect l="-632" t="-1818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1B03CEF-DA9D-465F-B54E-B661E10ABAB9}"/>
              </a:ext>
            </a:extLst>
          </p:cNvPr>
          <p:cNvSpPr/>
          <p:nvPr/>
        </p:nvSpPr>
        <p:spPr>
          <a:xfrm>
            <a:off x="1972634" y="131190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D295589-3C56-4186-B59B-11D126C06A6A}"/>
                  </a:ext>
                </a:extLst>
              </p:cNvPr>
              <p:cNvSpPr/>
              <p:nvPr/>
            </p:nvSpPr>
            <p:spPr>
              <a:xfrm>
                <a:off x="3118781" y="928950"/>
                <a:ext cx="2906437" cy="795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eff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D295589-3C56-4186-B59B-11D126C06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81" y="928950"/>
                <a:ext cx="2906437" cy="79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46CBF3-7A7A-43D4-B520-4756BBEAE77A}"/>
                  </a:ext>
                </a:extLst>
              </p:cNvPr>
              <p:cNvSpPr txBox="1"/>
              <p:nvPr/>
            </p:nvSpPr>
            <p:spPr>
              <a:xfrm>
                <a:off x="246184" y="1871800"/>
                <a:ext cx="86847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point, it can be seen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are zero.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/>
                  <a:t> can be viewed as the mass term of the Dirac magnon.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small, we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have the opposite sign, meaning the gap is topological; whereas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/>
                  <a:t> is large,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have the same sign, indicating that the gap is non-topological.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B46CBF3-7A7A-43D4-B520-4756BBEA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1871800"/>
                <a:ext cx="8684752" cy="1200329"/>
              </a:xfrm>
              <a:prstGeom prst="rect">
                <a:avLst/>
              </a:prstGeom>
              <a:blipFill>
                <a:blip r:embed="rId4"/>
                <a:stretch>
                  <a:fillRect l="-561" t="-2538" r="-112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2C540F-2C72-435D-9CAF-3C8371DE5CB3}"/>
              </a:ext>
            </a:extLst>
          </p:cNvPr>
          <p:cNvGrpSpPr/>
          <p:nvPr/>
        </p:nvGrpSpPr>
        <p:grpSpPr>
          <a:xfrm>
            <a:off x="1050502" y="3219505"/>
            <a:ext cx="6800295" cy="3512150"/>
            <a:chOff x="65080" y="3219505"/>
            <a:chExt cx="6800295" cy="3512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8195DE4-FADE-4E73-B6C5-77FBFD241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80" y="3219505"/>
              <a:ext cx="6800295" cy="26811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8CD6065-93B8-43D5-A1BA-4CF7E9402AD8}"/>
                    </a:ext>
                  </a:extLst>
                </p:cNvPr>
                <p:cNvSpPr txBox="1"/>
                <p:nvPr/>
              </p:nvSpPr>
              <p:spPr>
                <a:xfrm>
                  <a:off x="491208" y="5900658"/>
                  <a:ext cx="594803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/>
                    <a:t>Spin waves by the effective model</a:t>
                  </a:r>
                </a:p>
                <a:p>
                  <a:pPr algn="ctr"/>
                  <a:r>
                    <a:rPr lang="en-US" altLang="zh-CN" sz="1600" dirty="0"/>
                    <a:t>(a)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a14:m>
                  <a:r>
                    <a:rPr lang="en-US" altLang="zh-CN" sz="1600" dirty="0"/>
                    <a:t>, (b)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04</m:t>
                      </m:r>
                    </m:oMath>
                  </a14:m>
                  <a:r>
                    <a:rPr lang="en-US" altLang="zh-CN" sz="1600" dirty="0"/>
                    <a:t>, (c)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endParaRPr lang="en-US" altLang="zh-CN" sz="1600" dirty="0"/>
                </a:p>
                <a:p>
                  <a:pPr algn="ctr"/>
                  <a:r>
                    <a:rPr lang="en-US" altLang="zh-CN" sz="1600" dirty="0"/>
                    <a:t>Other parameters: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=1.0,  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=0.314,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=0.656,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=1.2</m:t>
                      </m:r>
                    </m:oMath>
                  </a14:m>
                  <a:r>
                    <a:rPr lang="en-US" altLang="zh-CN" sz="1600" dirty="0"/>
                    <a:t>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8CD6065-93B8-43D5-A1BA-4CF7E9402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08" y="5900658"/>
                  <a:ext cx="5948037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2206"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4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B3686B-9150-4990-85DD-D3233EFFD496}"/>
              </a:ext>
            </a:extLst>
          </p:cNvPr>
          <p:cNvSpPr txBox="1"/>
          <p:nvPr/>
        </p:nvSpPr>
        <p:spPr>
          <a:xfrm>
            <a:off x="2112217" y="2828835"/>
            <a:ext cx="491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Thank you for your attention!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83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D9395-1EA6-486E-BAE9-4DE0094B2B24}"/>
              </a:ext>
            </a:extLst>
          </p:cNvPr>
          <p:cNvSpPr txBox="1"/>
          <p:nvPr/>
        </p:nvSpPr>
        <p:spPr>
          <a:xfrm>
            <a:off x="1621871" y="2151727"/>
            <a:ext cx="5900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Contents</a:t>
            </a:r>
          </a:p>
          <a:p>
            <a:endParaRPr lang="en-US" altLang="zh-CN" sz="3200" b="1" dirty="0"/>
          </a:p>
          <a:p>
            <a:pPr marL="514350" indent="-514350">
              <a:buAutoNum type="arabicPeriod"/>
            </a:pPr>
            <a:r>
              <a:rPr lang="en-US" altLang="zh-CN" sz="3200" b="1" dirty="0"/>
              <a:t>Background and motivation</a:t>
            </a:r>
          </a:p>
          <a:p>
            <a:pPr marL="514350" indent="-514350">
              <a:buAutoNum type="arabicPeriod"/>
            </a:pPr>
            <a:r>
              <a:rPr lang="en-US" altLang="zh-CN" sz="3200" b="1" dirty="0"/>
              <a:t>Itinerant topological magnons on Haldane-Hubbard model</a:t>
            </a:r>
          </a:p>
        </p:txBody>
      </p:sp>
    </p:spTree>
    <p:extLst>
      <p:ext uri="{BB962C8B-B14F-4D97-AF65-F5344CB8AC3E}">
        <p14:creationId xmlns:p14="http://schemas.microsoft.com/office/powerpoint/2010/main" val="5295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7E869E-A732-4762-8594-DF595ECD77B1}"/>
              </a:ext>
            </a:extLst>
          </p:cNvPr>
          <p:cNvSpPr txBox="1"/>
          <p:nvPr/>
        </p:nvSpPr>
        <p:spPr>
          <a:xfrm>
            <a:off x="246184" y="175819"/>
            <a:ext cx="63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Background and motivation: topological magnons in local spin models</a:t>
            </a:r>
            <a:endParaRPr lang="zh-CN" altLang="en-US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C243E-693B-4493-95A1-2C2DF3F2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84" y="470449"/>
            <a:ext cx="2219325" cy="1990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C1AE03-C5E9-4658-BEA5-129A3D68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15" y="862355"/>
            <a:ext cx="4557155" cy="624894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191FAA61-841E-4390-8966-07B2D71EC251}"/>
              </a:ext>
            </a:extLst>
          </p:cNvPr>
          <p:cNvSpPr txBox="1"/>
          <p:nvPr/>
        </p:nvSpPr>
        <p:spPr>
          <a:xfrm>
            <a:off x="67761" y="6321759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Y. </a:t>
            </a:r>
            <a:r>
              <a:rPr lang="en-US" altLang="zh-CN" sz="1400" b="1" dirty="0" err="1"/>
              <a:t>Onose</a:t>
            </a:r>
            <a:r>
              <a:rPr lang="en-US" altLang="zh-CN" sz="1400" b="1" dirty="0"/>
              <a:t>, T. </a:t>
            </a:r>
            <a:r>
              <a:rPr lang="en-US" altLang="zh-CN" sz="1400" b="1" dirty="0" err="1"/>
              <a:t>Ideue</a:t>
            </a:r>
            <a:r>
              <a:rPr lang="en-US" altLang="zh-CN" sz="1400" b="1" dirty="0"/>
              <a:t>, H. </a:t>
            </a:r>
            <a:r>
              <a:rPr lang="en-US" altLang="zh-CN" sz="1400" b="1" dirty="0" err="1"/>
              <a:t>Katsura</a:t>
            </a:r>
            <a:r>
              <a:rPr lang="en-US" altLang="zh-CN" sz="1400" b="1" dirty="0"/>
              <a:t>, Y. </a:t>
            </a:r>
            <a:r>
              <a:rPr lang="en-US" altLang="zh-CN" sz="1400" b="1" dirty="0" err="1"/>
              <a:t>Shiomi</a:t>
            </a:r>
            <a:r>
              <a:rPr lang="en-US" altLang="zh-CN" sz="1400" b="1" dirty="0"/>
              <a:t>, N. </a:t>
            </a:r>
            <a:r>
              <a:rPr lang="en-US" altLang="zh-CN" sz="1400" b="1" dirty="0" err="1"/>
              <a:t>Nagaosa</a:t>
            </a:r>
            <a:r>
              <a:rPr lang="en-US" altLang="zh-CN" sz="1400" b="1" dirty="0"/>
              <a:t>, Y. </a:t>
            </a:r>
            <a:r>
              <a:rPr lang="en-US" altLang="zh-CN" sz="1400" b="1" dirty="0" err="1"/>
              <a:t>Tokura</a:t>
            </a:r>
            <a:r>
              <a:rPr lang="en-US" altLang="zh-CN" sz="1400" b="1" dirty="0"/>
              <a:t>, Science 329, 297 (2010)</a:t>
            </a:r>
          </a:p>
          <a:p>
            <a:r>
              <a:rPr lang="en-US" altLang="zh-CN" sz="1400" b="1" dirty="0"/>
              <a:t>L. Zhang, J. Ren, J. –S. Wang, and B. Li, Phys. Rev. B 87, 144101 (2013)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CDFA74-4F76-4A90-9032-EB1BE3C00743}"/>
              </a:ext>
            </a:extLst>
          </p:cNvPr>
          <p:cNvSpPr txBox="1"/>
          <p:nvPr/>
        </p:nvSpPr>
        <p:spPr>
          <a:xfrm>
            <a:off x="246184" y="1534953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 the Kagome layer: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2AC691-235D-486D-8EA0-44008DC5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00" y="1953668"/>
            <a:ext cx="5224179" cy="5993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7F164E-C6A5-4B8C-B56A-C5BB4AADC2C3}"/>
              </a:ext>
            </a:extLst>
          </p:cNvPr>
          <p:cNvSpPr txBox="1"/>
          <p:nvPr/>
        </p:nvSpPr>
        <p:spPr>
          <a:xfrm>
            <a:off x="246184" y="596099"/>
            <a:ext cx="31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Hamiltonian: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D77141-8D48-41D7-A6D2-184ACCAEA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415" y="2962312"/>
            <a:ext cx="2181362" cy="13692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FC9406-DD0F-441A-B96A-EC09B32829BC}"/>
              </a:ext>
            </a:extLst>
          </p:cNvPr>
          <p:cNvSpPr txBox="1"/>
          <p:nvPr/>
        </p:nvSpPr>
        <p:spPr>
          <a:xfrm>
            <a:off x="246184" y="2586390"/>
            <a:ext cx="294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HP transformation: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2499ED-B1E5-4A7D-88FD-2B2C4C00220A}"/>
              </a:ext>
            </a:extLst>
          </p:cNvPr>
          <p:cNvSpPr txBox="1"/>
          <p:nvPr/>
        </p:nvSpPr>
        <p:spPr>
          <a:xfrm>
            <a:off x="246184" y="4420861"/>
            <a:ext cx="31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spin wave Hamiltonian: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B6D7E7-2B88-48F1-96C6-EEBFA21D1063}"/>
              </a:ext>
            </a:extLst>
          </p:cNvPr>
          <p:cNvSpPr txBox="1"/>
          <p:nvPr/>
        </p:nvSpPr>
        <p:spPr>
          <a:xfrm>
            <a:off x="337352" y="5713306"/>
            <a:ext cx="5606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DM interaction acts as the vector potential of magnons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DC00DF-DDD6-4A8A-AA14-8E76C9B3D29C}"/>
              </a:ext>
            </a:extLst>
          </p:cNvPr>
          <p:cNvGrpSpPr/>
          <p:nvPr/>
        </p:nvGrpSpPr>
        <p:grpSpPr>
          <a:xfrm>
            <a:off x="4141659" y="2558247"/>
            <a:ext cx="4900473" cy="3085483"/>
            <a:chOff x="4194922" y="2460589"/>
            <a:chExt cx="4900473" cy="308548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E6A61D2-2937-4970-9C5A-82CB0845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922" y="2460589"/>
              <a:ext cx="4900473" cy="3085483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00DC935-8B52-41E8-8B32-B33EC5A5BA94}"/>
                </a:ext>
              </a:extLst>
            </p:cNvPr>
            <p:cNvSpPr txBox="1"/>
            <p:nvPr/>
          </p:nvSpPr>
          <p:spPr>
            <a:xfrm>
              <a:off x="4425833" y="2616627"/>
              <a:ext cx="195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烧绿石结构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D93AEBC-AA47-42C3-B6DD-A7489B2CF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03" y="5064826"/>
            <a:ext cx="5426932" cy="4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7E869E-A732-4762-8594-DF595ECD77B1}"/>
              </a:ext>
            </a:extLst>
          </p:cNvPr>
          <p:cNvSpPr txBox="1"/>
          <p:nvPr/>
        </p:nvSpPr>
        <p:spPr>
          <a:xfrm>
            <a:off x="246184" y="175819"/>
            <a:ext cx="632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Background and motivation: topological magnons in local spin models</a:t>
            </a:r>
            <a:endParaRPr lang="zh-CN" altLang="en-US" sz="1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B23F3E-ACC4-4960-A951-1F2FBBE1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5" y="2096519"/>
            <a:ext cx="1933575" cy="359092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191FAA61-841E-4390-8966-07B2D71EC251}"/>
              </a:ext>
            </a:extLst>
          </p:cNvPr>
          <p:cNvSpPr txBox="1"/>
          <p:nvPr/>
        </p:nvSpPr>
        <p:spPr>
          <a:xfrm>
            <a:off x="67761" y="6321759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Y. </a:t>
            </a:r>
            <a:r>
              <a:rPr lang="en-US" altLang="zh-CN" sz="1400" b="1" dirty="0" err="1"/>
              <a:t>Onose</a:t>
            </a:r>
            <a:r>
              <a:rPr lang="en-US" altLang="zh-CN" sz="1400" b="1" dirty="0"/>
              <a:t>, T. </a:t>
            </a:r>
            <a:r>
              <a:rPr lang="en-US" altLang="zh-CN" sz="1400" b="1" dirty="0" err="1"/>
              <a:t>Ideue</a:t>
            </a:r>
            <a:r>
              <a:rPr lang="en-US" altLang="zh-CN" sz="1400" b="1" dirty="0"/>
              <a:t>, H. </a:t>
            </a:r>
            <a:r>
              <a:rPr lang="en-US" altLang="zh-CN" sz="1400" b="1" dirty="0" err="1"/>
              <a:t>Katsura</a:t>
            </a:r>
            <a:r>
              <a:rPr lang="en-US" altLang="zh-CN" sz="1400" b="1" dirty="0"/>
              <a:t>, Y. </a:t>
            </a:r>
            <a:r>
              <a:rPr lang="en-US" altLang="zh-CN" sz="1400" b="1" dirty="0" err="1"/>
              <a:t>Shiomi</a:t>
            </a:r>
            <a:r>
              <a:rPr lang="en-US" altLang="zh-CN" sz="1400" b="1" dirty="0"/>
              <a:t>, N. </a:t>
            </a:r>
            <a:r>
              <a:rPr lang="en-US" altLang="zh-CN" sz="1400" b="1" dirty="0" err="1"/>
              <a:t>Nagaosa</a:t>
            </a:r>
            <a:r>
              <a:rPr lang="en-US" altLang="zh-CN" sz="1400" b="1" dirty="0"/>
              <a:t>, Y. </a:t>
            </a:r>
            <a:r>
              <a:rPr lang="en-US" altLang="zh-CN" sz="1400" b="1" dirty="0" err="1"/>
              <a:t>Tokura</a:t>
            </a:r>
            <a:r>
              <a:rPr lang="en-US" altLang="zh-CN" sz="1400" b="1" dirty="0"/>
              <a:t>, Science 329, 297 (2010)</a:t>
            </a:r>
          </a:p>
          <a:p>
            <a:r>
              <a:rPr lang="en-US" altLang="zh-CN" sz="1400" b="1" dirty="0"/>
              <a:t>L. Zhang, J. Ren, J. –S. Wang, and B. Li, Phys. Rev. B 87, 144101 (2013)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B485DE-8EC1-4121-A043-C1799083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86" y="2114331"/>
            <a:ext cx="1933575" cy="3474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5FFEA4-CEEA-481C-B3A6-EECFCFA1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139" y="2114503"/>
            <a:ext cx="4420488" cy="34497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36942F-935E-4E8E-A608-D42124636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668" y="1222677"/>
            <a:ext cx="5863665" cy="5232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516F17-10B5-4FBF-B6A7-D1F02483E5F1}"/>
              </a:ext>
            </a:extLst>
          </p:cNvPr>
          <p:cNvSpPr txBox="1"/>
          <p:nvPr/>
        </p:nvSpPr>
        <p:spPr>
          <a:xfrm>
            <a:off x="272845" y="641863"/>
            <a:ext cx="31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spin wave Hamiltonian: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7E869E-A732-4762-8594-DF595ECD77B1}"/>
              </a:ext>
            </a:extLst>
          </p:cNvPr>
          <p:cNvSpPr txBox="1"/>
          <p:nvPr/>
        </p:nvSpPr>
        <p:spPr>
          <a:xfrm>
            <a:off x="246184" y="175819"/>
            <a:ext cx="690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Background and motivation: itinerant topological magnons in one dimension</a:t>
            </a:r>
            <a:endParaRPr lang="zh-CN" altLang="en-US" sz="16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191FAA61-841E-4390-8966-07B2D71EC251}"/>
              </a:ext>
            </a:extLst>
          </p:cNvPr>
          <p:cNvSpPr txBox="1"/>
          <p:nvPr/>
        </p:nvSpPr>
        <p:spPr>
          <a:xfrm>
            <a:off x="67761" y="6471223"/>
            <a:ext cx="9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X. –F. Su, Z. –L. Gu, Z. –Y. Dong and J. –X. Li, Phys. Rev. B 97, 245111 (2018)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50BF11-7484-4C28-8652-560E007AE937}"/>
              </a:ext>
            </a:extLst>
          </p:cNvPr>
          <p:cNvGrpSpPr/>
          <p:nvPr/>
        </p:nvGrpSpPr>
        <p:grpSpPr>
          <a:xfrm>
            <a:off x="889281" y="1017864"/>
            <a:ext cx="4268744" cy="1274750"/>
            <a:chOff x="205692" y="687422"/>
            <a:chExt cx="4268744" cy="12747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EB7030A-98C7-423D-9B6F-9B0F974FE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692" y="687422"/>
              <a:ext cx="3997017" cy="63926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CCCD399-121E-45EC-8438-DD284C04F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692" y="1377699"/>
              <a:ext cx="4268744" cy="584473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503268-0C34-4590-AE99-0AE58E016E35}"/>
              </a:ext>
            </a:extLst>
          </p:cNvPr>
          <p:cNvGrpSpPr/>
          <p:nvPr/>
        </p:nvGrpSpPr>
        <p:grpSpPr>
          <a:xfrm>
            <a:off x="5857401" y="536006"/>
            <a:ext cx="2824245" cy="6008006"/>
            <a:chOff x="5715353" y="544884"/>
            <a:chExt cx="2824245" cy="600800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BB5F2E4-640A-4EBE-89BA-1D5B1C94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5353" y="1567050"/>
              <a:ext cx="2791468" cy="268091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A4F9A50-C139-49E7-93D2-FE4F194D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9667" y="544884"/>
              <a:ext cx="2634552" cy="103474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F690ADB-9481-4179-9197-F2A03C2E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353" y="4247965"/>
              <a:ext cx="2824245" cy="2304925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8E8A01A-A15A-497B-A3F1-35A9CBBF1D54}"/>
              </a:ext>
            </a:extLst>
          </p:cNvPr>
          <p:cNvSpPr txBox="1"/>
          <p:nvPr/>
        </p:nvSpPr>
        <p:spPr>
          <a:xfrm>
            <a:off x="246184" y="565383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Hamiltonian: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985BF8-81F7-4B41-A634-895C98770482}"/>
              </a:ext>
            </a:extLst>
          </p:cNvPr>
          <p:cNvGrpSpPr/>
          <p:nvPr/>
        </p:nvGrpSpPr>
        <p:grpSpPr>
          <a:xfrm>
            <a:off x="714253" y="2777455"/>
            <a:ext cx="4347072" cy="566406"/>
            <a:chOff x="434359" y="2955247"/>
            <a:chExt cx="4347072" cy="56640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6CF1448-3FFE-4DEE-907F-E9503638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5301" y="2957724"/>
              <a:ext cx="1966130" cy="56392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9942C7D-2BCF-46A0-9CEE-AEE8ED8E3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359" y="2955247"/>
              <a:ext cx="2209992" cy="373412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F5984B8-8CA2-4B5C-976E-3A675097046B}"/>
              </a:ext>
            </a:extLst>
          </p:cNvPr>
          <p:cNvSpPr txBox="1"/>
          <p:nvPr/>
        </p:nvSpPr>
        <p:spPr>
          <a:xfrm>
            <a:off x="246184" y="2328126"/>
            <a:ext cx="479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basis of spin-1 excitations intra the flat band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7EB6A29-5C8B-406D-A93E-C23E7B992F21}"/>
                  </a:ext>
                </a:extLst>
              </p:cNvPr>
              <p:cNvSpPr txBox="1"/>
              <p:nvPr/>
            </p:nvSpPr>
            <p:spPr>
              <a:xfrm>
                <a:off x="246184" y="3350292"/>
                <a:ext cx="5513559" cy="717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matrix element of the Hamiltonian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𝐹𝑙𝑎𝑡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after the projection onto the flat band: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7EB6A29-5C8B-406D-A93E-C23E7B99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4" y="3350292"/>
                <a:ext cx="5513559" cy="717119"/>
              </a:xfrm>
              <a:prstGeom prst="rect">
                <a:avLst/>
              </a:prstGeom>
              <a:blipFill>
                <a:blip r:embed="rId9"/>
                <a:stretch>
                  <a:fillRect l="-884" t="-170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8E0D0A9-4C91-49B2-A296-3A773DFB3AC3}"/>
                  </a:ext>
                </a:extLst>
              </p:cNvPr>
              <p:cNvSpPr txBox="1"/>
              <p:nvPr/>
            </p:nvSpPr>
            <p:spPr>
              <a:xfrm>
                <a:off x="1016741" y="4105430"/>
                <a:ext cx="3891680" cy="2074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𝐹𝑙𝑎𝑡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↓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8E0D0A9-4C91-49B2-A296-3A773DF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41" y="4105430"/>
                <a:ext cx="3891680" cy="2074350"/>
              </a:xfrm>
              <a:prstGeom prst="rect">
                <a:avLst/>
              </a:prstGeom>
              <a:blipFill>
                <a:blip r:embed="rId10"/>
                <a:stretch>
                  <a:fillRect l="-2194" r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7E869E-A732-4762-8594-DF595ECD77B1}"/>
              </a:ext>
            </a:extLst>
          </p:cNvPr>
          <p:cNvSpPr txBox="1"/>
          <p:nvPr/>
        </p:nvSpPr>
        <p:spPr>
          <a:xfrm>
            <a:off x="246184" y="175819"/>
            <a:ext cx="6909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Background and motivation: itinerant topological magnons in one dimension</a:t>
            </a:r>
            <a:endParaRPr lang="zh-CN" altLang="en-US" sz="16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191FAA61-841E-4390-8966-07B2D71EC251}"/>
              </a:ext>
            </a:extLst>
          </p:cNvPr>
          <p:cNvSpPr txBox="1"/>
          <p:nvPr/>
        </p:nvSpPr>
        <p:spPr>
          <a:xfrm>
            <a:off x="67761" y="6471223"/>
            <a:ext cx="9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X. –F. Su, Z. –L. Gu, Z. –Y. Dong and J. –X. Li, Phys. Rev. B 97, 245111 (2018)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6D1FD8-80AC-441C-8D6F-89A4E240C1BA}"/>
              </a:ext>
            </a:extLst>
          </p:cNvPr>
          <p:cNvGrpSpPr/>
          <p:nvPr/>
        </p:nvGrpSpPr>
        <p:grpSpPr>
          <a:xfrm>
            <a:off x="147664" y="933963"/>
            <a:ext cx="5933544" cy="2503915"/>
            <a:chOff x="67761" y="1082302"/>
            <a:chExt cx="7325723" cy="250391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54619AF-957D-4B6A-9EC8-4CC5291A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4771" y="1134005"/>
              <a:ext cx="2918713" cy="240050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90D10BE-703E-4BCA-A2B8-A83DB156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61" y="1082302"/>
              <a:ext cx="4417965" cy="2503915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541634-0C9B-4F3F-A455-D86836B8AED2}"/>
              </a:ext>
            </a:extLst>
          </p:cNvPr>
          <p:cNvGrpSpPr/>
          <p:nvPr/>
        </p:nvGrpSpPr>
        <p:grpSpPr>
          <a:xfrm>
            <a:off x="245320" y="3631637"/>
            <a:ext cx="5837919" cy="2552250"/>
            <a:chOff x="121029" y="3551737"/>
            <a:chExt cx="5837919" cy="255225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5F502FA-DC3D-4E41-9F6C-3F734B911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029" y="3551737"/>
              <a:ext cx="3376775" cy="25522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C5CF1A-0633-430A-8C09-7E0DE96AF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7993" y="3618742"/>
              <a:ext cx="1384371" cy="114735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2CF57FD-A4E0-453E-BC86-58D7BC89F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2364" y="3626822"/>
              <a:ext cx="1136584" cy="113119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EE0A394-432E-44B0-A246-D12B4D98B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9642" y="4790106"/>
              <a:ext cx="1265443" cy="13138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0FC3DD-D95D-4B69-B75A-645FECF088C3}"/>
                  </a:ext>
                </a:extLst>
              </p:cNvPr>
              <p:cNvSpPr txBox="1"/>
              <p:nvPr/>
            </p:nvSpPr>
            <p:spPr>
              <a:xfrm>
                <a:off x="6391925" y="1162360"/>
                <a:ext cx="2246050" cy="1754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With the increase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, the gap closes and reopens, with the change of the Berry phase of the acoustic band from 0 to pi.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60FC3DD-D95D-4B69-B75A-645FECF0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5" y="1162360"/>
                <a:ext cx="2246050" cy="1754326"/>
              </a:xfrm>
              <a:prstGeom prst="rect">
                <a:avLst/>
              </a:prstGeom>
              <a:blipFill>
                <a:blip r:embed="rId8"/>
                <a:stretch>
                  <a:fillRect l="-541" t="-1730" r="-4054" b="-4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A5FA054-CA17-442F-AB1D-DFA0E6D574B1}"/>
              </a:ext>
            </a:extLst>
          </p:cNvPr>
          <p:cNvSpPr txBox="1"/>
          <p:nvPr/>
        </p:nvSpPr>
        <p:spPr>
          <a:xfrm>
            <a:off x="6409066" y="4212038"/>
            <a:ext cx="22460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After the topological transition, there always exists in-gap magnonic modes.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92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7E869E-A732-4762-8594-DF595ECD77B1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Background and motivation: itinerant magnons in a square lattice nearly flatband ferromagnet</a:t>
            </a:r>
            <a:endParaRPr lang="zh-CN" altLang="en-US" sz="16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191FAA61-841E-4390-8966-07B2D71EC251}"/>
              </a:ext>
            </a:extLst>
          </p:cNvPr>
          <p:cNvSpPr txBox="1"/>
          <p:nvPr/>
        </p:nvSpPr>
        <p:spPr>
          <a:xfrm>
            <a:off x="67761" y="6471223"/>
            <a:ext cx="9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X. –F. Su, Z. –L. Gu, Z. –Y. Dong, S. –L. Yu, and J. –X. Li, Phys. Rev. B 99, 014407 (2019)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C1AB9B-D1F6-4CAF-917F-1C0F7676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66" y="730605"/>
            <a:ext cx="1844200" cy="17655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CD4E54-10C0-4B8A-AB9B-128AD587AC85}"/>
              </a:ext>
            </a:extLst>
          </p:cNvPr>
          <p:cNvSpPr txBox="1"/>
          <p:nvPr/>
        </p:nvSpPr>
        <p:spPr>
          <a:xfrm>
            <a:off x="246184" y="462599"/>
            <a:ext cx="461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Hamiltonian: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0F04AE4-BCCB-4F59-8494-31F96503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5" y="2856767"/>
            <a:ext cx="3912334" cy="346391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21F692-80BF-4AD9-BB37-39A21C82EDA0}"/>
              </a:ext>
            </a:extLst>
          </p:cNvPr>
          <p:cNvGrpSpPr/>
          <p:nvPr/>
        </p:nvGrpSpPr>
        <p:grpSpPr>
          <a:xfrm>
            <a:off x="659666" y="814982"/>
            <a:ext cx="5395428" cy="1648665"/>
            <a:chOff x="388230" y="1063030"/>
            <a:chExt cx="5395428" cy="164866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E2F34E6-F9FE-4D4B-A162-1348B4145C15}"/>
                </a:ext>
              </a:extLst>
            </p:cNvPr>
            <p:cNvGrpSpPr/>
            <p:nvPr/>
          </p:nvGrpSpPr>
          <p:grpSpPr>
            <a:xfrm>
              <a:off x="388230" y="1063030"/>
              <a:ext cx="5395428" cy="1240658"/>
              <a:chOff x="388230" y="1063030"/>
              <a:chExt cx="5395428" cy="1240658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D8E7890-7663-4559-822B-5FAB1DB2C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230" y="1063030"/>
                <a:ext cx="5395428" cy="64775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F0B2507-A848-4957-A5D5-C658FBDCE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7390" y="1716897"/>
                <a:ext cx="1844200" cy="586791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F8C33F6-6552-421E-A3AC-35FBEA4A7876}"/>
                </a:ext>
              </a:extLst>
            </p:cNvPr>
            <p:cNvGrpSpPr/>
            <p:nvPr/>
          </p:nvGrpSpPr>
          <p:grpSpPr>
            <a:xfrm>
              <a:off x="388230" y="2345903"/>
              <a:ext cx="3566850" cy="365792"/>
              <a:chOff x="388230" y="2411665"/>
              <a:chExt cx="3566850" cy="365792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83ECA1E4-124F-4805-8CD1-FA1A31CB6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230" y="2417443"/>
                <a:ext cx="2469094" cy="358171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2C7C6F5B-9179-4793-840A-57F9B1366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7256" y="2411665"/>
                <a:ext cx="967824" cy="365792"/>
              </a:xfrm>
              <a:prstGeom prst="rect">
                <a:avLst/>
              </a:prstGeom>
            </p:spPr>
          </p:pic>
        </p:grp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193987CA-430A-4F6A-84AD-9A7083D15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993" y="2856767"/>
            <a:ext cx="3327452" cy="31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41DEF09D-4D0C-4771-8B05-1D0E4C04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93" y="3494935"/>
            <a:ext cx="2459421" cy="2177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60694B-9D84-4344-98A4-6216E7D13D78}"/>
                  </a:ext>
                </a:extLst>
              </p:cNvPr>
              <p:cNvSpPr txBox="1"/>
              <p:nvPr/>
            </p:nvSpPr>
            <p:spPr>
              <a:xfrm>
                <a:off x="480914" y="1105792"/>
                <a:ext cx="5165260" cy="747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60694B-9D84-4344-98A4-6216E7D1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4" y="1105792"/>
                <a:ext cx="5165260" cy="747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3">
            <a:extLst>
              <a:ext uri="{FF2B5EF4-FFF2-40B4-BE49-F238E27FC236}">
                <a16:creationId xmlns:a16="http://schemas.microsoft.com/office/drawing/2014/main" id="{A9E23CD7-F9DC-4C89-A366-6F2BD72BA22C}"/>
              </a:ext>
            </a:extLst>
          </p:cNvPr>
          <p:cNvSpPr txBox="1"/>
          <p:nvPr/>
        </p:nvSpPr>
        <p:spPr>
          <a:xfrm>
            <a:off x="0" y="6229774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F. D. M. Haldane, Phys. Rev. Lett. 61, 2015 (1988)</a:t>
            </a:r>
          </a:p>
          <a:p>
            <a:r>
              <a:rPr lang="en-US" altLang="zh-CN" sz="1400" b="1" dirty="0"/>
              <a:t>G. </a:t>
            </a:r>
            <a:r>
              <a:rPr lang="en-US" altLang="zh-CN" sz="1400" b="1" dirty="0" err="1"/>
              <a:t>Jotzu</a:t>
            </a:r>
            <a:r>
              <a:rPr lang="en-US" altLang="zh-CN" sz="1400" b="1" dirty="0"/>
              <a:t>, M. Messer, R. </a:t>
            </a:r>
            <a:r>
              <a:rPr lang="en-US" altLang="zh-CN" sz="1400" b="1" dirty="0" err="1"/>
              <a:t>Desbuquois</a:t>
            </a:r>
            <a:r>
              <a:rPr lang="en-US" altLang="zh-CN" sz="1400" b="1" dirty="0"/>
              <a:t>, M. </a:t>
            </a:r>
            <a:r>
              <a:rPr lang="en-US" altLang="zh-CN" sz="1400" b="1" dirty="0" err="1"/>
              <a:t>Lebrat</a:t>
            </a:r>
            <a:r>
              <a:rPr lang="en-US" altLang="zh-CN" sz="1400" b="1" dirty="0"/>
              <a:t>, T. </a:t>
            </a:r>
            <a:r>
              <a:rPr lang="en-US" altLang="zh-CN" sz="1400" b="1" dirty="0" err="1"/>
              <a:t>Uehlinger</a:t>
            </a:r>
            <a:r>
              <a:rPr lang="en-US" altLang="zh-CN" sz="1400" b="1" dirty="0"/>
              <a:t>, D. Greif and T. </a:t>
            </a:r>
            <a:r>
              <a:rPr lang="en-US" altLang="zh-CN" sz="1400" b="1" dirty="0" err="1"/>
              <a:t>Esslinger</a:t>
            </a:r>
            <a:r>
              <a:rPr lang="en-US" altLang="zh-CN" sz="1400" b="1" dirty="0"/>
              <a:t>, Nature 515, 237 (2014)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007E6A-801E-47BB-B15F-AE1F99C566A5}"/>
              </a:ext>
            </a:extLst>
          </p:cNvPr>
          <p:cNvSpPr txBox="1"/>
          <p:nvPr/>
        </p:nvSpPr>
        <p:spPr>
          <a:xfrm>
            <a:off x="246184" y="628226"/>
            <a:ext cx="33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Haldane model: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2A4D47-1470-43A3-A58B-F93954F4FE8B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introduction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8FAC20-32E6-4231-AA85-F11CFB144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37" y="2445161"/>
            <a:ext cx="3223539" cy="4419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840E2F0-D41C-4985-8623-8E6045BABD74}"/>
              </a:ext>
            </a:extLst>
          </p:cNvPr>
          <p:cNvSpPr txBox="1"/>
          <p:nvPr/>
        </p:nvSpPr>
        <p:spPr>
          <a:xfrm>
            <a:off x="216846" y="1899623"/>
            <a:ext cx="27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momentum space: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70AE82-6BC0-48CC-AA4D-B06F01D66356}"/>
              </a:ext>
            </a:extLst>
          </p:cNvPr>
          <p:cNvSpPr txBox="1"/>
          <p:nvPr/>
        </p:nvSpPr>
        <p:spPr>
          <a:xfrm>
            <a:off x="246184" y="2922062"/>
            <a:ext cx="27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80B0BD0-95BA-4799-AE2A-52B67FBD90A2}"/>
              </a:ext>
            </a:extLst>
          </p:cNvPr>
          <p:cNvGrpSpPr/>
          <p:nvPr/>
        </p:nvGrpSpPr>
        <p:grpSpPr>
          <a:xfrm>
            <a:off x="5387645" y="773404"/>
            <a:ext cx="3613355" cy="2415976"/>
            <a:chOff x="5409593" y="628226"/>
            <a:chExt cx="3613355" cy="241597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02CD9D9-2DBB-4675-8253-CC4BD3F8B611}"/>
                </a:ext>
              </a:extLst>
            </p:cNvPr>
            <p:cNvSpPr txBox="1"/>
            <p:nvPr/>
          </p:nvSpPr>
          <p:spPr>
            <a:xfrm>
              <a:off x="5409593" y="2520982"/>
              <a:ext cx="3613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Experimental realization of Haldane model by fermionic cold atoms</a:t>
              </a:r>
              <a:endParaRPr lang="zh-CN" altLang="en-US" sz="1400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72242E9-2759-473A-A906-8C893F3767C2}"/>
                </a:ext>
              </a:extLst>
            </p:cNvPr>
            <p:cNvGrpSpPr/>
            <p:nvPr/>
          </p:nvGrpSpPr>
          <p:grpSpPr>
            <a:xfrm>
              <a:off x="5841506" y="628226"/>
              <a:ext cx="2639059" cy="1792964"/>
              <a:chOff x="2971675" y="1001846"/>
              <a:chExt cx="6029325" cy="3876675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EDD77E03-4B37-47B9-8A8A-A2F0DF78C2F9}"/>
                  </a:ext>
                </a:extLst>
              </p:cNvPr>
              <p:cNvGrpSpPr/>
              <p:nvPr/>
            </p:nvGrpSpPr>
            <p:grpSpPr>
              <a:xfrm>
                <a:off x="2971675" y="1001846"/>
                <a:ext cx="6029325" cy="3876675"/>
                <a:chOff x="2971675" y="1001846"/>
                <a:chExt cx="6029325" cy="3876675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9D53ECF9-2802-4517-9BA5-413897B33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71675" y="1001846"/>
                  <a:ext cx="6029325" cy="3876675"/>
                </a:xfrm>
                <a:prstGeom prst="rect">
                  <a:avLst/>
                </a:prstGeom>
              </p:spPr>
            </p:pic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EFD0B25-037E-480F-8807-8443FD0C1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81216" y="2275807"/>
                  <a:ext cx="0" cy="1266384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89783EA7-9C87-42C0-BD5D-DAA9DA448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37499" y="3559947"/>
                  <a:ext cx="1143718" cy="64098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DE17868-F565-4F2D-8370-E72BEEE9F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7186" y="3552549"/>
                  <a:ext cx="1216263" cy="65726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084123D-7020-4F1E-BC9C-AC807167408D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671" y="3670263"/>
                    <a:ext cx="497126" cy="816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084123D-7020-4F1E-BC9C-AC8071674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4671" y="3670263"/>
                    <a:ext cx="497126" cy="8164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9E0D2E9D-8056-446B-B222-9146C31BCF4D}"/>
                      </a:ext>
                    </a:extLst>
                  </p:cNvPr>
                  <p:cNvSpPr txBox="1"/>
                  <p:nvPr/>
                </p:nvSpPr>
                <p:spPr>
                  <a:xfrm>
                    <a:off x="4752052" y="2743457"/>
                    <a:ext cx="497126" cy="816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9E0D2E9D-8056-446B-B222-9146C31BC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2052" y="2743457"/>
                    <a:ext cx="497126" cy="8164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3C0E206-B1D7-4919-81C2-EE59E4A0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423" y="3638354"/>
                    <a:ext cx="497126" cy="816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F3C0E206-B1D7-4919-81C2-EE59E4A004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1423" y="3638354"/>
                    <a:ext cx="497126" cy="8164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2C90372-391A-4089-B0E0-283DC7FF333D}"/>
                  </a:ext>
                </a:extLst>
              </p:cNvPr>
              <p:cNvSpPr txBox="1"/>
              <p:nvPr/>
            </p:nvSpPr>
            <p:spPr>
              <a:xfrm>
                <a:off x="3639644" y="3385798"/>
                <a:ext cx="2665136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b="1" dirty="0"/>
                  <a:t>Inverse Mass Mechanism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Topological phase: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Non-topological phase: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2C90372-391A-4089-B0E0-283DC7FF3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44" y="3385798"/>
                <a:ext cx="2665136" cy="2308324"/>
              </a:xfrm>
              <a:prstGeom prst="rect">
                <a:avLst/>
              </a:prstGeom>
              <a:blipFill>
                <a:blip r:embed="rId9"/>
                <a:stretch>
                  <a:fillRect l="-1139" r="-2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FD1573BD-BAEC-4CFC-90BB-C67E989DA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94" y="3478951"/>
            <a:ext cx="3177815" cy="21261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AC4927D-26BF-41CF-9853-E3351C04215B}"/>
                  </a:ext>
                </a:extLst>
              </p:cNvPr>
              <p:cNvSpPr txBox="1"/>
              <p:nvPr/>
            </p:nvSpPr>
            <p:spPr>
              <a:xfrm>
                <a:off x="65909" y="5709325"/>
                <a:ext cx="36943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AC4927D-26BF-41CF-9853-E3351C04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" y="5709325"/>
                <a:ext cx="3694345" cy="246221"/>
              </a:xfrm>
              <a:prstGeom prst="rect">
                <a:avLst/>
              </a:prstGeom>
              <a:blipFill>
                <a:blip r:embed="rId11"/>
                <a:stretch>
                  <a:fillRect l="-1485" r="-33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60694B-9D84-4344-98A4-6216E7D13D78}"/>
                  </a:ext>
                </a:extLst>
              </p:cNvPr>
              <p:cNvSpPr txBox="1"/>
              <p:nvPr/>
            </p:nvSpPr>
            <p:spPr>
              <a:xfrm>
                <a:off x="1097456" y="1074901"/>
                <a:ext cx="6248121" cy="747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60694B-9D84-4344-98A4-6216E7D1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56" y="1074901"/>
                <a:ext cx="6248121" cy="747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3">
            <a:extLst>
              <a:ext uri="{FF2B5EF4-FFF2-40B4-BE49-F238E27FC236}">
                <a16:creationId xmlns:a16="http://schemas.microsoft.com/office/drawing/2014/main" id="{A9E23CD7-F9DC-4C89-A366-6F2BD72BA22C}"/>
              </a:ext>
            </a:extLst>
          </p:cNvPr>
          <p:cNvSpPr txBox="1"/>
          <p:nvPr/>
        </p:nvSpPr>
        <p:spPr>
          <a:xfrm>
            <a:off x="0" y="6240246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T. </a:t>
            </a:r>
            <a:r>
              <a:rPr lang="en-US" altLang="zh-CN" sz="1400" b="1" dirty="0" err="1"/>
              <a:t>Neupert</a:t>
            </a:r>
            <a:r>
              <a:rPr lang="en-US" altLang="zh-CN" sz="1400" b="1" dirty="0"/>
              <a:t>, L. Santos, C. </a:t>
            </a:r>
            <a:r>
              <a:rPr lang="en-US" altLang="zh-CN" sz="1400" b="1" dirty="0" err="1"/>
              <a:t>Chamon</a:t>
            </a:r>
            <a:r>
              <a:rPr lang="en-US" altLang="zh-CN" sz="1400" b="1" dirty="0"/>
              <a:t>, and C. </a:t>
            </a:r>
            <a:r>
              <a:rPr lang="en-US" altLang="zh-CN" sz="1400" b="1" dirty="0" err="1"/>
              <a:t>Mudry</a:t>
            </a:r>
            <a:r>
              <a:rPr lang="en-US" altLang="zh-CN" sz="1400" b="1" dirty="0"/>
              <a:t>, Phys. Rev. Lett. 106, 236804 (2011)</a:t>
            </a:r>
          </a:p>
          <a:p>
            <a:r>
              <a:rPr lang="en-US" altLang="zh-CN" sz="1400" b="1" dirty="0"/>
              <a:t>Y. F. Wang, Z. C. Gu, C. D. Gong, and D. N. Sheng, Phys. Rev. Lett. 107, 146803 (2011)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007E6A-801E-47BB-B15F-AE1F99C566A5}"/>
              </a:ext>
            </a:extLst>
          </p:cNvPr>
          <p:cNvSpPr txBox="1"/>
          <p:nvPr/>
        </p:nvSpPr>
        <p:spPr>
          <a:xfrm>
            <a:off x="275208" y="506027"/>
            <a:ext cx="6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Haldane Hubbard model with a nearly  flat electronic band: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2A4D47-1470-43A3-A58B-F93954F4FE8B}"/>
              </a:ext>
            </a:extLst>
          </p:cNvPr>
          <p:cNvSpPr txBox="1"/>
          <p:nvPr/>
        </p:nvSpPr>
        <p:spPr>
          <a:xfrm>
            <a:off x="246184" y="175819"/>
            <a:ext cx="840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Itinerant topological magnons on Haldane-Hubbard model: introduction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FD5F40-4735-44EE-AC24-49B74509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" y="2253092"/>
            <a:ext cx="4216997" cy="234638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974535-8A75-448D-98B0-5A4AC03AAF2D}"/>
              </a:ext>
            </a:extLst>
          </p:cNvPr>
          <p:cNvGrpSpPr/>
          <p:nvPr/>
        </p:nvGrpSpPr>
        <p:grpSpPr>
          <a:xfrm>
            <a:off x="5198844" y="1863629"/>
            <a:ext cx="3504743" cy="4002828"/>
            <a:chOff x="5097817" y="2039743"/>
            <a:chExt cx="3504743" cy="400282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F54AF46-7E58-4FCC-AA75-CDCE0D3842F3}"/>
                </a:ext>
              </a:extLst>
            </p:cNvPr>
            <p:cNvGrpSpPr/>
            <p:nvPr/>
          </p:nvGrpSpPr>
          <p:grpSpPr>
            <a:xfrm>
              <a:off x="5097817" y="2341817"/>
              <a:ext cx="3504743" cy="3700754"/>
              <a:chOff x="4946892" y="2155386"/>
              <a:chExt cx="3504743" cy="37007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2F5A7728-9277-44C7-B0EA-F8A2E6372AED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684" y="4709479"/>
                    <a:ext cx="2630731" cy="1146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3/43</m:t>
                                  </m:r>
                                </m:e>
                              </m:rad>
                            </m:e>
                          </m:func>
                        </m:oMath>
                      </m:oMathPara>
                    </a14:m>
                    <a:endParaRPr lang="en-US" altLang="zh-CN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0.314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≈0.656</m:t>
                          </m:r>
                        </m:oMath>
                      </m:oMathPara>
                    </a14:m>
                    <a:endParaRPr lang="en-US" altLang="zh-CN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zh-CN" dirty="0"/>
                            <m:t>Flatness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ratio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2F5A7728-9277-44C7-B0EA-F8A2E6372A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684" y="4709479"/>
                    <a:ext cx="2630731" cy="11466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2E3C54F-EC85-446A-97AE-87598392B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6892" y="2155386"/>
                <a:ext cx="3504743" cy="2470735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F65470-F438-491C-B9E8-C113E9E182DD}"/>
                </a:ext>
              </a:extLst>
            </p:cNvPr>
            <p:cNvSpPr txBox="1"/>
            <p:nvPr/>
          </p:nvSpPr>
          <p:spPr>
            <a:xfrm>
              <a:off x="6195918" y="2039743"/>
              <a:ext cx="1873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Electron band</a:t>
              </a:r>
              <a:endParaRPr lang="zh-CN" altLang="en-US" sz="16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36686DC-EF15-4427-8CFE-A19087414646}"/>
              </a:ext>
            </a:extLst>
          </p:cNvPr>
          <p:cNvSpPr txBox="1"/>
          <p:nvPr/>
        </p:nvSpPr>
        <p:spPr>
          <a:xfrm>
            <a:off x="1313900" y="4969960"/>
            <a:ext cx="3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magnetism on such nearly flat band system has long been ignored.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5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1567</Words>
  <Application>Microsoft Office PowerPoint</Application>
  <PresentationFormat>全屏显示(4:3)</PresentationFormat>
  <Paragraphs>124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Walter Gu</dc:creator>
  <cp:lastModifiedBy>Walter Gu</cp:lastModifiedBy>
  <cp:revision>139</cp:revision>
  <dcterms:created xsi:type="dcterms:W3CDTF">2019-06-02T07:39:09Z</dcterms:created>
  <dcterms:modified xsi:type="dcterms:W3CDTF">2019-07-24T04:20:38Z</dcterms:modified>
</cp:coreProperties>
</file>