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9" r:id="rId15"/>
    <p:sldId id="274" r:id="rId16"/>
    <p:sldId id="268" r:id="rId17"/>
    <p:sldId id="267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867-E761-4DB9-9055-0777E6EA238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997-7C1A-4DFD-B63A-CBCEB264C7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867-E761-4DB9-9055-0777E6EA238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997-7C1A-4DFD-B63A-CBCEB264C7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867-E761-4DB9-9055-0777E6EA238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997-7C1A-4DFD-B63A-CBCEB264C7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867-E761-4DB9-9055-0777E6EA238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997-7C1A-4DFD-B63A-CBCEB264C7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867-E761-4DB9-9055-0777E6EA238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997-7C1A-4DFD-B63A-CBCEB264C7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867-E761-4DB9-9055-0777E6EA238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997-7C1A-4DFD-B63A-CBCEB264C7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867-E761-4DB9-9055-0777E6EA238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997-7C1A-4DFD-B63A-CBCEB264C7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867-E761-4DB9-9055-0777E6EA238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997-7C1A-4DFD-B63A-CBCEB264C7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867-E761-4DB9-9055-0777E6EA238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997-7C1A-4DFD-B63A-CBCEB264C7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867-E761-4DB9-9055-0777E6EA238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997-7C1A-4DFD-B63A-CBCEB264C7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867-E761-4DB9-9055-0777E6EA238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997-7C1A-4DFD-B63A-CBCEB264C7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2867-E761-4DB9-9055-0777E6EA238F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3997-7C1A-4DFD-B63A-CBCEB264C7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MongoDB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설치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설치 과정</a:t>
            </a:r>
            <a:r>
              <a:rPr lang="en-US" altLang="ko-KR" sz="3200" dirty="0" smtClean="0"/>
              <a:t>(7)</a:t>
            </a:r>
            <a:endParaRPr lang="ko-KR" alt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785926"/>
            <a:ext cx="529782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설치 과정</a:t>
            </a:r>
            <a:r>
              <a:rPr lang="en-US" altLang="ko-KR" sz="3200" dirty="0" smtClean="0"/>
              <a:t>(8)</a:t>
            </a:r>
            <a:endParaRPr lang="ko-KR" alt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5482451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C:\Program Files\</a:t>
            </a:r>
            <a:r>
              <a:rPr lang="en-US" altLang="ko-KR" sz="2800" dirty="0" err="1" smtClean="0"/>
              <a:t>MongoDB</a:t>
            </a:r>
            <a:r>
              <a:rPr lang="en-US" altLang="ko-KR" sz="2800" dirty="0" smtClean="0"/>
              <a:t>\Server\4.0\bin</a:t>
            </a:r>
            <a:br>
              <a:rPr lang="en-US" altLang="ko-KR" sz="2800" dirty="0" smtClean="0"/>
            </a:br>
            <a:r>
              <a:rPr lang="ko-KR" altLang="en-US" sz="2800" dirty="0" smtClean="0"/>
              <a:t>경로 확인</a:t>
            </a:r>
            <a:r>
              <a:rPr lang="en-US" altLang="ko-KR" sz="2800" dirty="0" smtClean="0"/>
              <a:t>(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path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에 추가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8101038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415367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Path</a:t>
            </a:r>
            <a:r>
              <a:rPr lang="ko-KR" altLang="en-US" sz="3200" dirty="0" smtClean="0"/>
              <a:t>환경변수에 추가</a:t>
            </a:r>
            <a:endParaRPr lang="ko-KR" altLang="en-US" sz="3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85926"/>
            <a:ext cx="4981575" cy="461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Document(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RDBMS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의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Record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와 비슷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143800" cy="465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Collection(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RDMS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의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table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과 비슷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751873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아래쪽 화살표 3"/>
          <p:cNvSpPr/>
          <p:nvPr/>
        </p:nvSpPr>
        <p:spPr>
          <a:xfrm>
            <a:off x="3643306" y="4071942"/>
            <a:ext cx="285752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86050" y="4357694"/>
            <a:ext cx="563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</a:rPr>
              <a:t>필드들의 개수를 정확히 맞추지 않아도 된다</a:t>
            </a:r>
            <a:r>
              <a:rPr lang="en-US" altLang="ko-KR" b="1" dirty="0" smtClean="0">
                <a:solidFill>
                  <a:srgbClr val="7030A0"/>
                </a:solidFill>
              </a:rPr>
              <a:t>.(</a:t>
            </a:r>
            <a:r>
              <a:rPr lang="ko-KR" altLang="en-US" b="1" dirty="0" smtClean="0">
                <a:solidFill>
                  <a:srgbClr val="7030A0"/>
                </a:solidFill>
              </a:rPr>
              <a:t>유연성</a:t>
            </a:r>
            <a:r>
              <a:rPr lang="en-US" altLang="ko-KR" b="1" dirty="0" smtClean="0">
                <a:solidFill>
                  <a:srgbClr val="7030A0"/>
                </a:solidFill>
              </a:rPr>
              <a:t>)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29754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MongoDB</a:t>
            </a:r>
            <a:r>
              <a:rPr lang="ko-KR" altLang="en-US" sz="3200" dirty="0" smtClean="0"/>
              <a:t>의 장점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**** RDBMS</a:t>
            </a:r>
            <a:r>
              <a:rPr lang="ko-KR" altLang="en-US" sz="3200" dirty="0" smtClean="0"/>
              <a:t>와의 비교 </a:t>
            </a:r>
            <a:r>
              <a:rPr lang="en-US" altLang="ko-KR" sz="3200" dirty="0" smtClean="0"/>
              <a:t>****</a:t>
            </a:r>
            <a:endParaRPr lang="ko-KR" altLang="en-US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071678"/>
            <a:ext cx="555551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블러그의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DB </a:t>
            </a:r>
            <a:r>
              <a:rPr lang="ko-KR" altLang="en-US" sz="3200" dirty="0" smtClean="0"/>
              <a:t>모델링</a:t>
            </a:r>
            <a:endParaRPr lang="ko-KR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43050"/>
            <a:ext cx="6357982" cy="442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Document</a:t>
            </a:r>
            <a:r>
              <a:rPr lang="ko-KR" altLang="en-US" sz="3200" dirty="0" smtClean="0"/>
              <a:t>에 저장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>
                <a:solidFill>
                  <a:srgbClr val="7030A0"/>
                </a:solidFill>
              </a:rPr>
              <a:t>MongoDB</a:t>
            </a:r>
            <a:r>
              <a:rPr lang="ko-KR" altLang="en-US" sz="3200" dirty="0" smtClean="0">
                <a:solidFill>
                  <a:srgbClr val="7030A0"/>
                </a:solidFill>
              </a:rPr>
              <a:t>의 구조모습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3924300" cy="459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357430"/>
            <a:ext cx="355356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4500562" y="3286124"/>
            <a:ext cx="57150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715404" cy="503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401080" cy="114300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다운로드 위치 확인 및 다운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b="1" dirty="0">
                <a:solidFill>
                  <a:srgbClr val="FF0000"/>
                </a:solidFill>
              </a:rPr>
              <a:t>https://www.mongodb.com/download-center?ct=false#community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 rot="3842352">
            <a:off x="3278819" y="5259851"/>
            <a:ext cx="571504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1.</a:t>
            </a:r>
            <a:r>
              <a:rPr lang="ko-KR" altLang="en-US" sz="3200" dirty="0" smtClean="0"/>
              <a:t>기존 데이터베이스 확인</a:t>
            </a:r>
            <a:r>
              <a:rPr lang="en-US" altLang="ko-KR" sz="3200" dirty="0" smtClean="0"/>
              <a:t>(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show </a:t>
            </a:r>
            <a:r>
              <a:rPr lang="en-US" altLang="ko-KR" sz="3200" b="1" dirty="0" err="1" smtClean="0">
                <a:solidFill>
                  <a:srgbClr val="FF0000"/>
                </a:solidFill>
              </a:rPr>
              <a:t>dbs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512445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286124"/>
            <a:ext cx="39243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 rot="2606152">
            <a:off x="3929058" y="2714620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2.</a:t>
            </a:r>
            <a:r>
              <a:rPr lang="ko-KR" altLang="en-US" sz="3200" dirty="0" smtClean="0"/>
              <a:t>데이터베이스 생성</a:t>
            </a:r>
            <a:r>
              <a:rPr lang="en-US" altLang="ko-KR" sz="3200" dirty="0" smtClean="0"/>
              <a:t>(use database</a:t>
            </a:r>
            <a:r>
              <a:rPr lang="ko-KR" altLang="en-US" sz="3200" dirty="0" smtClean="0"/>
              <a:t>명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378621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>
            <a:off x="4143372" y="2500306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4143372" y="3357562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4143372" y="4214818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628" y="2500306"/>
            <a:ext cx="406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use </a:t>
            </a:r>
            <a:r>
              <a:rPr lang="ko-KR" altLang="en-US" b="1" dirty="0" smtClean="0">
                <a:solidFill>
                  <a:srgbClr val="7030A0"/>
                </a:solidFill>
              </a:rPr>
              <a:t>생성할 </a:t>
            </a:r>
            <a:r>
              <a:rPr lang="en-US" altLang="ko-KR" b="1" dirty="0" smtClean="0">
                <a:solidFill>
                  <a:srgbClr val="7030A0"/>
                </a:solidFill>
              </a:rPr>
              <a:t>db</a:t>
            </a:r>
            <a:r>
              <a:rPr lang="ko-KR" altLang="en-US" b="1" dirty="0" smtClean="0">
                <a:solidFill>
                  <a:srgbClr val="7030A0"/>
                </a:solidFill>
              </a:rPr>
              <a:t>명</a:t>
            </a:r>
            <a:r>
              <a:rPr lang="en-US" altLang="ko-KR" b="1" dirty="0" smtClean="0">
                <a:solidFill>
                  <a:srgbClr val="7030A0"/>
                </a:solidFill>
              </a:rPr>
              <a:t>(</a:t>
            </a:r>
            <a:r>
              <a:rPr lang="en-US" altLang="ko-KR" b="1" dirty="0" err="1" smtClean="0">
                <a:solidFill>
                  <a:srgbClr val="7030A0"/>
                </a:solidFill>
              </a:rPr>
              <a:t>mongodb_tutorial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3072" y="3357562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</a:rPr>
              <a:t>현재 사용중인 데이터베이스 확인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=&gt;</a:t>
            </a:r>
            <a:r>
              <a:rPr lang="en-US" altLang="ko-KR" b="1" dirty="0" smtClean="0">
                <a:solidFill>
                  <a:srgbClr val="002060"/>
                </a:solidFill>
              </a:rPr>
              <a:t>db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3072" y="4143380"/>
            <a:ext cx="4206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</a:rPr>
              <a:t>데이터베이스 목록을 보기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r>
              <a:rPr lang="en-US" altLang="ko-KR" b="1" dirty="0" smtClean="0">
                <a:solidFill>
                  <a:srgbClr val="7030A0"/>
                </a:solidFill>
              </a:rPr>
              <a:t>(show 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dbs</a:t>
            </a:r>
            <a:r>
              <a:rPr lang="en-US" altLang="ko-KR" b="1" dirty="0" smtClean="0">
                <a:solidFill>
                  <a:srgbClr val="7030A0"/>
                </a:solidFill>
              </a:rPr>
              <a:t>=&gt;</a:t>
            </a:r>
            <a:r>
              <a:rPr lang="ko-KR" altLang="en-US" b="1" dirty="0" smtClean="0">
                <a:solidFill>
                  <a:srgbClr val="7030A0"/>
                </a:solidFill>
              </a:rPr>
              <a:t>내가 만든 데이터베이스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r>
              <a:rPr lang="en-US" altLang="ko-KR" b="1" dirty="0" smtClean="0">
                <a:solidFill>
                  <a:srgbClr val="7030A0"/>
                </a:solidFill>
              </a:rPr>
              <a:t>                    </a:t>
            </a:r>
            <a:r>
              <a:rPr lang="ko-KR" altLang="en-US" b="1" dirty="0" smtClean="0">
                <a:solidFill>
                  <a:srgbClr val="7030A0"/>
                </a:solidFill>
              </a:rPr>
              <a:t>가 안보인다</a:t>
            </a:r>
            <a:r>
              <a:rPr lang="en-US" altLang="ko-KR" b="1" dirty="0" smtClean="0">
                <a:solidFill>
                  <a:srgbClr val="7030A0"/>
                </a:solidFill>
              </a:rPr>
              <a:t>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6215074" y="5214950"/>
            <a:ext cx="42862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86314" y="5715016"/>
            <a:ext cx="418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</a:rPr>
              <a:t>최소한 한 개의 </a:t>
            </a:r>
            <a:r>
              <a:rPr lang="en-US" altLang="ko-KR" b="1" dirty="0" smtClean="0">
                <a:solidFill>
                  <a:srgbClr val="7030A0"/>
                </a:solidFill>
              </a:rPr>
              <a:t>Document</a:t>
            </a:r>
            <a:r>
              <a:rPr lang="ko-KR" altLang="en-US" b="1" dirty="0" smtClean="0">
                <a:solidFill>
                  <a:srgbClr val="7030A0"/>
                </a:solidFill>
              </a:rPr>
              <a:t>를 생성해야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r>
              <a:rPr lang="ko-KR" altLang="en-US" b="1" dirty="0" err="1" smtClean="0">
                <a:solidFill>
                  <a:srgbClr val="7030A0"/>
                </a:solidFill>
              </a:rPr>
              <a:t>만들어진것을</a:t>
            </a:r>
            <a:r>
              <a:rPr lang="ko-KR" altLang="en-US" b="1" dirty="0" smtClean="0">
                <a:solidFill>
                  <a:srgbClr val="7030A0"/>
                </a:solidFill>
              </a:rPr>
              <a:t> 확인할 수 있다</a:t>
            </a:r>
            <a:r>
              <a:rPr lang="en-US" altLang="ko-KR" b="1" dirty="0" smtClean="0">
                <a:solidFill>
                  <a:srgbClr val="7030A0"/>
                </a:solidFill>
              </a:rPr>
              <a:t>.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3.Document </a:t>
            </a:r>
            <a:r>
              <a:rPr lang="ko-KR" altLang="en-US" sz="3200" dirty="0" smtClean="0"/>
              <a:t>추가</a:t>
            </a:r>
            <a:endParaRPr lang="ko-KR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56007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3786182" y="3786190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14480" y="4429132"/>
            <a:ext cx="6968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7030A0"/>
                </a:solidFill>
              </a:rPr>
              <a:t>db.book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(</a:t>
            </a:r>
            <a:r>
              <a:rPr lang="ko-KR" altLang="en-US" sz="2400" b="1" dirty="0" err="1" smtClean="0">
                <a:solidFill>
                  <a:srgbClr val="7030A0"/>
                </a:solidFill>
              </a:rPr>
              <a:t>컬렉션명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).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insert({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키명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: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키명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2: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2,,,,})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 =&gt;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컬렉션은 따로 만들 수 가 있다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500430" y="3214686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4810" y="3214686"/>
            <a:ext cx="438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Document</a:t>
            </a:r>
            <a:r>
              <a:rPr lang="ko-KR" altLang="en-US" b="1" dirty="0" smtClean="0">
                <a:solidFill>
                  <a:srgbClr val="002060"/>
                </a:solidFill>
              </a:rPr>
              <a:t>를 만들어야 리스트에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3428992" y="5357826"/>
            <a:ext cx="28575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14546" y="5786454"/>
            <a:ext cx="5971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</a:rPr>
              <a:t>이 명령어를 실행하면 자동적으로 </a:t>
            </a:r>
            <a:r>
              <a:rPr lang="en-US" altLang="ko-KR" b="1" dirty="0" smtClean="0">
                <a:solidFill>
                  <a:srgbClr val="7030A0"/>
                </a:solidFill>
              </a:rPr>
              <a:t>book</a:t>
            </a:r>
            <a:r>
              <a:rPr lang="ko-KR" altLang="en-US" b="1" dirty="0" smtClean="0">
                <a:solidFill>
                  <a:srgbClr val="7030A0"/>
                </a:solidFill>
              </a:rPr>
              <a:t>이라는 컬렉션이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r>
              <a:rPr lang="ko-KR" altLang="en-US" b="1" dirty="0" smtClean="0">
                <a:solidFill>
                  <a:srgbClr val="7030A0"/>
                </a:solidFill>
              </a:rPr>
              <a:t>만들어진다</a:t>
            </a:r>
            <a:r>
              <a:rPr lang="en-US" altLang="ko-KR" b="1" dirty="0" smtClean="0">
                <a:solidFill>
                  <a:srgbClr val="7030A0"/>
                </a:solidFill>
              </a:rPr>
              <a:t>.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4.</a:t>
            </a:r>
            <a:r>
              <a:rPr lang="ko-KR" altLang="en-US" sz="3200" dirty="0" smtClean="0"/>
              <a:t>데이터베이스 삭제</a:t>
            </a:r>
            <a:r>
              <a:rPr lang="en-US" altLang="ko-KR" sz="3200" dirty="0" smtClean="0"/>
              <a:t>(</a:t>
            </a:r>
            <a:r>
              <a:rPr lang="en-US" altLang="ko-KR" sz="3200" b="1" dirty="0" err="1" smtClean="0">
                <a:solidFill>
                  <a:srgbClr val="7030A0"/>
                </a:solidFill>
              </a:rPr>
              <a:t>db.dropDatabase</a:t>
            </a:r>
            <a:r>
              <a:rPr lang="en-US" altLang="ko-KR" sz="3200" b="1" dirty="0" smtClean="0">
                <a:solidFill>
                  <a:srgbClr val="7030A0"/>
                </a:solidFill>
              </a:rPr>
              <a:t>()</a:t>
            </a:r>
            <a:r>
              <a:rPr lang="en-US" altLang="ko-KR" sz="3200" dirty="0" smtClean="0">
                <a:solidFill>
                  <a:srgbClr val="7030A0"/>
                </a:solidFill>
              </a:rPr>
              <a:t>)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(</a:t>
            </a:r>
            <a:r>
              <a:rPr lang="ko-KR" altLang="en-US" sz="3200" b="1" dirty="0" smtClean="0">
                <a:solidFill>
                  <a:srgbClr val="7030A0"/>
                </a:solidFill>
              </a:rPr>
              <a:t>대</a:t>
            </a:r>
            <a:r>
              <a:rPr lang="en-US" altLang="ko-KR" sz="3200" b="1" dirty="0" smtClean="0">
                <a:solidFill>
                  <a:srgbClr val="7030A0"/>
                </a:solidFill>
              </a:rPr>
              <a:t>,</a:t>
            </a:r>
            <a:r>
              <a:rPr lang="ko-KR" altLang="en-US" sz="3200" b="1" dirty="0" smtClean="0">
                <a:solidFill>
                  <a:srgbClr val="7030A0"/>
                </a:solidFill>
              </a:rPr>
              <a:t>소문자 구분</a:t>
            </a:r>
            <a:r>
              <a:rPr lang="en-US" altLang="ko-KR" sz="3200" b="1" dirty="0" smtClean="0">
                <a:solidFill>
                  <a:srgbClr val="7030A0"/>
                </a:solidFill>
              </a:rPr>
              <a:t>(</a:t>
            </a:r>
            <a:r>
              <a:rPr lang="ko-KR" altLang="en-US" sz="3200" b="1" dirty="0" smtClean="0">
                <a:solidFill>
                  <a:srgbClr val="7030A0"/>
                </a:solidFill>
              </a:rPr>
              <a:t>주의</a:t>
            </a:r>
            <a:r>
              <a:rPr lang="en-US" altLang="ko-KR" sz="3200" b="1" dirty="0" smtClean="0">
                <a:solidFill>
                  <a:srgbClr val="7030A0"/>
                </a:solidFill>
              </a:rPr>
              <a:t>))</a:t>
            </a:r>
            <a:endParaRPr lang="ko-KR" altLang="en-US" sz="3200" b="1" dirty="0">
              <a:solidFill>
                <a:srgbClr val="7030A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928802"/>
            <a:ext cx="69056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6357950" y="4214818"/>
            <a:ext cx="571504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71802" y="4929198"/>
            <a:ext cx="5353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삭제하기 전에 먼저 삭제할 현재 데이터베이스를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Use database</a:t>
            </a:r>
            <a:r>
              <a:rPr lang="ko-KR" altLang="en-US" b="1" dirty="0" smtClean="0">
                <a:solidFill>
                  <a:srgbClr val="002060"/>
                </a:solidFill>
              </a:rPr>
              <a:t>명으로 지정을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한뒤</a:t>
            </a:r>
            <a:r>
              <a:rPr lang="ko-KR" altLang="en-US" b="1" dirty="0" smtClean="0">
                <a:solidFill>
                  <a:srgbClr val="002060"/>
                </a:solidFill>
              </a:rPr>
              <a:t> 사용해야 한다</a:t>
            </a:r>
            <a:r>
              <a:rPr lang="en-US" altLang="ko-KR" b="1" dirty="0" smtClean="0">
                <a:solidFill>
                  <a:srgbClr val="002060"/>
                </a:solidFill>
              </a:rPr>
              <a:t>.</a:t>
            </a:r>
            <a:r>
              <a:rPr lang="ko-KR" altLang="en-US" b="1" dirty="0" smtClean="0">
                <a:solidFill>
                  <a:srgbClr val="002060"/>
                </a:solidFill>
              </a:rPr>
              <a:t> 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4000496" y="3714752"/>
            <a:ext cx="28575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57356" y="4071942"/>
            <a:ext cx="4003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</a:rPr>
              <a:t>내부적으로 </a:t>
            </a:r>
            <a:r>
              <a:rPr lang="en-US" altLang="ko-KR" b="1" dirty="0" smtClean="0">
                <a:solidFill>
                  <a:srgbClr val="7030A0"/>
                </a:solidFill>
              </a:rPr>
              <a:t>ok</a:t>
            </a:r>
            <a:r>
              <a:rPr lang="ko-KR" altLang="en-US" b="1" dirty="0" smtClean="0">
                <a:solidFill>
                  <a:srgbClr val="7030A0"/>
                </a:solidFill>
              </a:rPr>
              <a:t>가 </a:t>
            </a:r>
            <a:r>
              <a:rPr lang="en-US" altLang="ko-KR" b="1" dirty="0" smtClean="0">
                <a:solidFill>
                  <a:srgbClr val="7030A0"/>
                </a:solidFill>
              </a:rPr>
              <a:t>1</a:t>
            </a:r>
          </a:p>
          <a:p>
            <a:r>
              <a:rPr lang="ko-KR" altLang="en-US" b="1" dirty="0" smtClean="0">
                <a:solidFill>
                  <a:srgbClr val="7030A0"/>
                </a:solidFill>
              </a:rPr>
              <a:t>리턴</a:t>
            </a:r>
            <a:r>
              <a:rPr lang="en-US" altLang="ko-KR" b="1" dirty="0" smtClean="0">
                <a:solidFill>
                  <a:srgbClr val="7030A0"/>
                </a:solidFill>
              </a:rPr>
              <a:t>(</a:t>
            </a:r>
            <a:r>
              <a:rPr lang="ko-KR" altLang="en-US" b="1" dirty="0" smtClean="0">
                <a:solidFill>
                  <a:srgbClr val="7030A0"/>
                </a:solidFill>
              </a:rPr>
              <a:t>정상적으로 실행됨을 의미한다</a:t>
            </a:r>
            <a:r>
              <a:rPr lang="en-US" altLang="ko-KR" b="1" dirty="0" smtClean="0">
                <a:solidFill>
                  <a:srgbClr val="7030A0"/>
                </a:solidFill>
              </a:rPr>
              <a:t>.)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5.Collection </a:t>
            </a:r>
            <a:r>
              <a:rPr lang="ko-KR" altLang="en-US" sz="3200" dirty="0" smtClean="0"/>
              <a:t>생성</a:t>
            </a:r>
            <a:r>
              <a:rPr lang="en-US" altLang="ko-KR" sz="3200" dirty="0" smtClean="0"/>
              <a:t>: </a:t>
            </a:r>
            <a:r>
              <a:rPr lang="en-US" sz="3200" b="1" i="1" dirty="0" err="1" smtClean="0">
                <a:solidFill>
                  <a:srgbClr val="7030A0"/>
                </a:solidFill>
              </a:rPr>
              <a:t>db.createCollection</a:t>
            </a:r>
            <a:r>
              <a:rPr lang="en-US" sz="3200" b="1" i="1" dirty="0" smtClean="0">
                <a:solidFill>
                  <a:srgbClr val="7030A0"/>
                </a:solidFill>
              </a:rPr>
              <a:t>()</a:t>
            </a:r>
            <a:br>
              <a:rPr lang="en-US" sz="3200" b="1" i="1" dirty="0" smtClean="0">
                <a:solidFill>
                  <a:srgbClr val="7030A0"/>
                </a:solidFill>
              </a:rPr>
            </a:br>
            <a:r>
              <a:rPr lang="en-US" sz="3200" b="1" i="1" dirty="0" smtClean="0">
                <a:solidFill>
                  <a:srgbClr val="7030A0"/>
                </a:solidFill>
              </a:rPr>
              <a:t>(1.name, 2. option)</a:t>
            </a:r>
            <a:endParaRPr lang="ko-KR" altLang="en-US" sz="3200" b="1" dirty="0">
              <a:solidFill>
                <a:srgbClr val="7030A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214686"/>
            <a:ext cx="6786610" cy="327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1571612"/>
            <a:ext cx="76274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rgbClr val="FF0000"/>
                </a:solidFill>
              </a:rPr>
              <a:t>1.name</a:t>
            </a:r>
            <a:r>
              <a:rPr lang="ko-KR" altLang="en-US" b="1" dirty="0" smtClean="0">
                <a:solidFill>
                  <a:srgbClr val="FF0000"/>
                </a:solidFill>
              </a:rPr>
              <a:t> 은 생성하려는 컬렉션의 이름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i="1" dirty="0" smtClean="0">
                <a:solidFill>
                  <a:srgbClr val="FF0000"/>
                </a:solidFill>
              </a:rPr>
              <a:t>2.option</a:t>
            </a:r>
            <a:r>
              <a:rPr lang="ko-KR" altLang="en-US" b="1" dirty="0" smtClean="0">
                <a:solidFill>
                  <a:srgbClr val="FF0000"/>
                </a:solidFill>
              </a:rPr>
              <a:t> 은 </a:t>
            </a:r>
            <a:r>
              <a:rPr lang="en-US" altLang="ko-KR" b="1" dirty="0" smtClean="0">
                <a:solidFill>
                  <a:srgbClr val="FF0000"/>
                </a:solidFill>
              </a:rPr>
              <a:t>document </a:t>
            </a:r>
            <a:r>
              <a:rPr lang="ko-KR" altLang="en-US" b="1" dirty="0" smtClean="0">
                <a:solidFill>
                  <a:srgbClr val="FF0000"/>
                </a:solidFill>
              </a:rPr>
              <a:t>타입으로 구성된 해당 컬렉션의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설정값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options </a:t>
            </a:r>
            <a:r>
              <a:rPr lang="ko-KR" altLang="en-US" dirty="0" smtClean="0"/>
              <a:t>매개변수는 선택적인</a:t>
            </a:r>
            <a:r>
              <a:rPr lang="en-US" altLang="ko-KR" dirty="0" smtClean="0"/>
              <a:t>(Optional) </a:t>
            </a:r>
            <a:r>
              <a:rPr lang="ko-KR" altLang="en-US" dirty="0" smtClean="0"/>
              <a:t>매개변수로서 생략하셔도 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필요에따라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실습 </a:t>
            </a:r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lnSpcReduction="10000"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1.test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데이터베이스에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books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컬렉션을 </a:t>
            </a:r>
            <a:r>
              <a:rPr lang="ko-KR" altLang="en-US" sz="2000" b="1" dirty="0" err="1" smtClean="0">
                <a:solidFill>
                  <a:srgbClr val="7030A0"/>
                </a:solidFill>
              </a:rPr>
              <a:t>옵션없이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생성합니다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sz="2000" dirty="0" smtClean="0"/>
              <a:t>&gt; use test switched to db test </a:t>
            </a:r>
          </a:p>
          <a:p>
            <a:r>
              <a:rPr lang="en-US" sz="2000" dirty="0" smtClean="0"/>
              <a:t>&gt; </a:t>
            </a:r>
            <a:r>
              <a:rPr lang="en-US" sz="2000" dirty="0" err="1" smtClean="0"/>
              <a:t>db.createCollection</a:t>
            </a:r>
            <a:r>
              <a:rPr lang="en-US" sz="2000" dirty="0" smtClean="0"/>
              <a:t>("books") </a:t>
            </a:r>
          </a:p>
          <a:p>
            <a:r>
              <a:rPr lang="en-US" sz="2000" dirty="0" smtClean="0"/>
              <a:t>{ "ok" : 1 }</a:t>
            </a:r>
          </a:p>
          <a:p>
            <a:endParaRPr lang="en-US" sz="2000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2.test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데이터베이스에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articles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컬렉션을 옵션과 함께 생성합니다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sz="2000" dirty="0" smtClean="0"/>
              <a:t>&gt; </a:t>
            </a:r>
            <a:r>
              <a:rPr lang="en-US" sz="2000" i="1" dirty="0" err="1" smtClean="0"/>
              <a:t>db.createCollection</a:t>
            </a:r>
            <a:endParaRPr lang="en-US" sz="2000" i="1" dirty="0" smtClean="0"/>
          </a:p>
          <a:p>
            <a:r>
              <a:rPr lang="en-US" sz="2000" i="1" dirty="0" smtClean="0"/>
              <a:t> ("articles", {</a:t>
            </a:r>
          </a:p>
          <a:p>
            <a:r>
              <a:rPr lang="en-US" sz="2000" i="1" dirty="0" smtClean="0"/>
              <a:t> ... capped: true,</a:t>
            </a:r>
          </a:p>
          <a:p>
            <a:r>
              <a:rPr lang="en-US" sz="2000" i="1" dirty="0" smtClean="0"/>
              <a:t> ... </a:t>
            </a:r>
            <a:r>
              <a:rPr lang="en-US" sz="2000" i="1" dirty="0" err="1" smtClean="0"/>
              <a:t>autoIndex</a:t>
            </a:r>
            <a:r>
              <a:rPr lang="en-US" sz="2000" i="1" dirty="0" smtClean="0"/>
              <a:t>: true, </a:t>
            </a:r>
          </a:p>
          <a:p>
            <a:r>
              <a:rPr lang="en-US" sz="2000" i="1" dirty="0" smtClean="0"/>
              <a:t>... size: 6142800,</a:t>
            </a:r>
          </a:p>
          <a:p>
            <a:r>
              <a:rPr lang="en-US" sz="2000" i="1" dirty="0" smtClean="0"/>
              <a:t> ... max: 10000 ... }) </a:t>
            </a:r>
          </a:p>
          <a:p>
            <a:r>
              <a:rPr lang="en-US" sz="2000" i="1" dirty="0" smtClean="0"/>
              <a:t>{ "ok" : 1 } </a:t>
            </a:r>
            <a:endParaRPr lang="ko-KR" alt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실습 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35398" y="1714488"/>
            <a:ext cx="8708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</a:rPr>
              <a:t>따로 </a:t>
            </a:r>
            <a:r>
              <a:rPr lang="en-US" sz="2000" b="1" dirty="0" err="1" smtClean="0">
                <a:solidFill>
                  <a:srgbClr val="7030A0"/>
                </a:solidFill>
              </a:rPr>
              <a:t>createCollection</a:t>
            </a:r>
            <a:r>
              <a:rPr lang="en-US" sz="2000" b="1" dirty="0" smtClean="0">
                <a:solidFill>
                  <a:srgbClr val="7030A0"/>
                </a:solidFill>
              </a:rPr>
              <a:t>() </a:t>
            </a:r>
            <a:r>
              <a:rPr lang="ko-KR" altLang="en-US" sz="2000" b="1" dirty="0" err="1" smtClean="0">
                <a:solidFill>
                  <a:srgbClr val="7030A0"/>
                </a:solidFill>
              </a:rPr>
              <a:t>메소드를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사용하지 않아도 </a:t>
            </a:r>
            <a:r>
              <a:rPr lang="en-US" sz="2000" b="1" dirty="0" smtClean="0">
                <a:solidFill>
                  <a:srgbClr val="7030A0"/>
                </a:solidFill>
              </a:rPr>
              <a:t>document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를 추가하면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ko-KR" altLang="en-US" sz="2000" b="1" dirty="0" smtClean="0">
                <a:solidFill>
                  <a:srgbClr val="7030A0"/>
                </a:solidFill>
              </a:rPr>
              <a:t>자동으로 컬렉션이 생성됩니다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2000" dirty="0" smtClean="0"/>
          </a:p>
          <a:p>
            <a:pPr>
              <a:buFont typeface="Wingdings"/>
              <a:buChar char="Ø"/>
            </a:pPr>
            <a:r>
              <a:rPr lang="en-US" sz="2000" dirty="0" err="1" smtClean="0"/>
              <a:t>db.people.insert</a:t>
            </a:r>
            <a:r>
              <a:rPr lang="en-US" sz="2000" dirty="0" smtClean="0"/>
              <a:t>({"name": “</a:t>
            </a:r>
            <a:r>
              <a:rPr lang="en-US" sz="2000" dirty="0" err="1" smtClean="0"/>
              <a:t>testkim</a:t>
            </a:r>
            <a:r>
              <a:rPr lang="en-US" sz="2000" dirty="0" smtClean="0"/>
              <a:t>"})</a:t>
            </a:r>
          </a:p>
          <a:p>
            <a:pPr>
              <a:buFont typeface="Wingdings"/>
              <a:buChar char="Ø"/>
            </a:pPr>
            <a:r>
              <a:rPr lang="en-US" sz="2000" dirty="0" smtClean="0"/>
              <a:t> </a:t>
            </a:r>
            <a:r>
              <a:rPr lang="en-US" sz="2000" dirty="0" err="1" smtClean="0"/>
              <a:t>WriteResult</a:t>
            </a:r>
            <a:r>
              <a:rPr lang="en-US" sz="2000" dirty="0" smtClean="0"/>
              <a:t>({ "</a:t>
            </a:r>
            <a:r>
              <a:rPr lang="en-US" sz="2000" dirty="0" err="1" smtClean="0"/>
              <a:t>nInserted</a:t>
            </a:r>
            <a:r>
              <a:rPr lang="en-US" sz="2000" dirty="0" smtClean="0"/>
              <a:t>" : 1 }) 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4000504"/>
            <a:ext cx="24064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show collections</a:t>
            </a:r>
          </a:p>
          <a:p>
            <a:r>
              <a:rPr lang="en-US" sz="2000" dirty="0" smtClean="0"/>
              <a:t> </a:t>
            </a:r>
          </a:p>
          <a:p>
            <a:pPr>
              <a:buFont typeface="Wingdings"/>
              <a:buChar char="Ø"/>
            </a:pPr>
            <a:r>
              <a:rPr lang="en-US" sz="2000" dirty="0" smtClean="0"/>
              <a:t>articles </a:t>
            </a:r>
          </a:p>
          <a:p>
            <a:pPr>
              <a:buFont typeface="Wingdings"/>
              <a:buChar char="Ø"/>
            </a:pPr>
            <a:r>
              <a:rPr lang="en-US" sz="2000" dirty="0" smtClean="0"/>
              <a:t>books </a:t>
            </a:r>
          </a:p>
          <a:p>
            <a:pPr>
              <a:buFont typeface="Wingdings"/>
              <a:buChar char="Ø"/>
            </a:pPr>
            <a:r>
              <a:rPr lang="en-US" sz="2000" dirty="0" smtClean="0"/>
              <a:t>people </a:t>
            </a:r>
            <a:endParaRPr lang="ko-KR" altLang="en-US" sz="2000" dirty="0"/>
          </a:p>
        </p:txBody>
      </p:sp>
      <p:sp>
        <p:nvSpPr>
          <p:cNvPr id="6" name="오른쪽 화살표 5"/>
          <p:cNvSpPr/>
          <p:nvPr/>
        </p:nvSpPr>
        <p:spPr>
          <a:xfrm>
            <a:off x="3571868" y="4143380"/>
            <a:ext cx="42862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6248" y="4000504"/>
            <a:ext cx="4390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내가 만든 컬렉션리스트 확인 명령어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=&gt;show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colletions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43306" y="5000636"/>
            <a:ext cx="50006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0" y="5143512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</a:rPr>
              <a:t>자동으로 </a:t>
            </a:r>
            <a:r>
              <a:rPr lang="en-US" altLang="ko-KR" b="1" dirty="0" smtClean="0">
                <a:solidFill>
                  <a:srgbClr val="7030A0"/>
                </a:solidFill>
              </a:rPr>
              <a:t>people</a:t>
            </a:r>
            <a:r>
              <a:rPr lang="ko-KR" altLang="en-US" b="1" dirty="0" smtClean="0">
                <a:solidFill>
                  <a:srgbClr val="7030A0"/>
                </a:solidFill>
              </a:rPr>
              <a:t>이 만들어진다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6.</a:t>
            </a:r>
            <a:r>
              <a:rPr lang="en-US" sz="3200" dirty="0" smtClean="0"/>
              <a:t> Collection </a:t>
            </a:r>
            <a:r>
              <a:rPr lang="ko-KR" altLang="en-US" sz="3200" dirty="0" smtClean="0"/>
              <a:t>제거</a:t>
            </a:r>
            <a:r>
              <a:rPr lang="en-US" altLang="ko-KR" sz="3200" dirty="0" smtClean="0"/>
              <a:t>: </a:t>
            </a:r>
            <a:br>
              <a:rPr lang="en-US" altLang="ko-KR" sz="3200" dirty="0" smtClean="0"/>
            </a:br>
            <a:r>
              <a:rPr lang="en-US" sz="3200" b="1" dirty="0" err="1" smtClean="0">
                <a:solidFill>
                  <a:srgbClr val="7030A0"/>
                </a:solidFill>
              </a:rPr>
              <a:t>db.COLLECTION_NAME.drop</a:t>
            </a:r>
            <a:r>
              <a:rPr lang="en-US" sz="3200" b="1" dirty="0" smtClean="0">
                <a:solidFill>
                  <a:srgbClr val="7030A0"/>
                </a:solidFill>
              </a:rPr>
              <a:t>()</a:t>
            </a:r>
            <a:endParaRPr lang="ko-KR" alt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&gt; </a:t>
            </a:r>
            <a:r>
              <a:rPr lang="en-US" sz="2000" b="1" dirty="0" smtClean="0">
                <a:solidFill>
                  <a:srgbClr val="002060"/>
                </a:solidFill>
              </a:rPr>
              <a:t>use test </a:t>
            </a:r>
          </a:p>
          <a:p>
            <a:r>
              <a:rPr lang="en-US" sz="2000" dirty="0" smtClean="0"/>
              <a:t>switched to db test</a:t>
            </a:r>
          </a:p>
          <a:p>
            <a:endParaRPr lang="en-US" sz="2000" dirty="0" smtClean="0"/>
          </a:p>
          <a:p>
            <a:r>
              <a:rPr lang="en-US" sz="2000" dirty="0" smtClean="0"/>
              <a:t> &gt; </a:t>
            </a:r>
            <a:r>
              <a:rPr lang="en-US" sz="2000" b="1" dirty="0" smtClean="0">
                <a:solidFill>
                  <a:srgbClr val="002060"/>
                </a:solidFill>
              </a:rPr>
              <a:t>show collections</a:t>
            </a:r>
          </a:p>
          <a:p>
            <a:r>
              <a:rPr lang="en-US" sz="2000" dirty="0" smtClean="0"/>
              <a:t> articles </a:t>
            </a:r>
          </a:p>
          <a:p>
            <a:r>
              <a:rPr lang="en-US" sz="2000" dirty="0" smtClean="0"/>
              <a:t>Books</a:t>
            </a:r>
          </a:p>
          <a:p>
            <a:r>
              <a:rPr lang="en-US" sz="2000" dirty="0" smtClean="0"/>
              <a:t> people</a:t>
            </a:r>
          </a:p>
          <a:p>
            <a:endParaRPr lang="en-US" sz="2000" dirty="0" smtClean="0"/>
          </a:p>
          <a:p>
            <a:r>
              <a:rPr lang="en-US" sz="2000" dirty="0" smtClean="0"/>
              <a:t> &gt; </a:t>
            </a:r>
            <a:r>
              <a:rPr lang="en-US" sz="2000" b="1" dirty="0" err="1" smtClean="0">
                <a:solidFill>
                  <a:srgbClr val="002060"/>
                </a:solidFill>
              </a:rPr>
              <a:t>db.people.drop</a:t>
            </a:r>
            <a:r>
              <a:rPr lang="en-US" sz="2000" b="1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sz="2000" dirty="0" smtClean="0"/>
              <a:t> true &gt;</a:t>
            </a:r>
          </a:p>
          <a:p>
            <a:r>
              <a:rPr lang="en-US" sz="2000" dirty="0" smtClean="0"/>
              <a:t> show collections </a:t>
            </a:r>
          </a:p>
          <a:p>
            <a:r>
              <a:rPr lang="en-US" sz="2000" dirty="0" smtClean="0"/>
              <a:t> articles books</a:t>
            </a:r>
            <a:endParaRPr lang="ko-KR" altLang="en-US" sz="2000" dirty="0"/>
          </a:p>
        </p:txBody>
      </p:sp>
      <p:sp>
        <p:nvSpPr>
          <p:cNvPr id="4" name="오른쪽 화살표 3"/>
          <p:cNvSpPr/>
          <p:nvPr/>
        </p:nvSpPr>
        <p:spPr>
          <a:xfrm>
            <a:off x="3857620" y="1714488"/>
            <a:ext cx="35719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1643050"/>
            <a:ext cx="4174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컬렉션을 제거하기 전에 먼저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현재 사용중인 데이터베이스 설정한다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857620" y="2928934"/>
            <a:ext cx="35719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2857496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현재 존재하는 컬렉션 리스트 확인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929058" y="4429132"/>
            <a:ext cx="35719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43438" y="4357694"/>
            <a:ext cx="354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People</a:t>
            </a:r>
            <a:r>
              <a:rPr lang="ko-KR" altLang="en-US" b="1" dirty="0" smtClean="0">
                <a:solidFill>
                  <a:srgbClr val="FF0000"/>
                </a:solidFill>
              </a:rPr>
              <a:t>컬렉션을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제거하기위해서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drop()</a:t>
            </a:r>
            <a:r>
              <a:rPr lang="ko-KR" altLang="en-US" b="1" dirty="0" smtClean="0">
                <a:solidFill>
                  <a:srgbClr val="FF0000"/>
                </a:solidFill>
              </a:rPr>
              <a:t>를 사용한다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7.</a:t>
            </a:r>
            <a:r>
              <a:rPr lang="en-US" sz="3200" dirty="0" smtClean="0"/>
              <a:t> Document </a:t>
            </a:r>
            <a:r>
              <a:rPr lang="ko-KR" altLang="en-US" sz="3200" dirty="0" smtClean="0"/>
              <a:t>추가</a:t>
            </a:r>
            <a:r>
              <a:rPr lang="en-US" altLang="ko-KR" sz="3200" dirty="0" smtClean="0"/>
              <a:t>:</a:t>
            </a:r>
            <a:r>
              <a:rPr lang="ko-KR" altLang="en-US" sz="3200" i="1" dirty="0" smtClean="0"/>
              <a:t> </a:t>
            </a:r>
            <a:r>
              <a:rPr lang="en-US" altLang="ko-KR" sz="3200" i="1" dirty="0" smtClean="0"/>
              <a:t/>
            </a:r>
            <a:br>
              <a:rPr lang="en-US" altLang="ko-KR" sz="3200" i="1" dirty="0" smtClean="0"/>
            </a:br>
            <a:r>
              <a:rPr lang="en-US" sz="3200" b="1" dirty="0" err="1" smtClean="0">
                <a:solidFill>
                  <a:srgbClr val="7030A0"/>
                </a:solidFill>
              </a:rPr>
              <a:t>db.COLLECTION_NAME.insert</a:t>
            </a:r>
            <a:r>
              <a:rPr lang="en-US" sz="3200" b="1" dirty="0" smtClean="0">
                <a:solidFill>
                  <a:srgbClr val="7030A0"/>
                </a:solidFill>
              </a:rPr>
              <a:t>(document)</a:t>
            </a:r>
            <a:endParaRPr lang="ko-KR" alt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857364"/>
            <a:ext cx="8572560" cy="4525963"/>
          </a:xfrm>
        </p:spPr>
        <p:txBody>
          <a:bodyPr/>
          <a:lstStyle/>
          <a:p>
            <a:r>
              <a:rPr lang="ko-KR" altLang="en-US" sz="2000" dirty="0" err="1" smtClean="0"/>
              <a:t>한개의</a:t>
            </a:r>
            <a:r>
              <a:rPr lang="ko-KR" altLang="en-US" sz="2000" dirty="0" smtClean="0"/>
              <a:t>  다큐먼트를 </a:t>
            </a:r>
            <a:r>
              <a:rPr lang="en-US" sz="2000" dirty="0" smtClean="0"/>
              <a:t>books </a:t>
            </a:r>
            <a:r>
              <a:rPr lang="ko-KR" altLang="en-US" sz="2000" dirty="0" smtClean="0"/>
              <a:t>컬렉션에 추가합니다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 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먼저 데이터를 추가할 데이터베이스를 설정한다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 -&gt;use test)</a:t>
            </a:r>
          </a:p>
          <a:p>
            <a:r>
              <a:rPr lang="en-US" altLang="ko-KR" sz="2000" dirty="0" smtClean="0"/>
              <a:t>&gt; </a:t>
            </a:r>
            <a:r>
              <a:rPr lang="en-US" sz="2000" b="1" dirty="0" err="1" smtClean="0">
                <a:solidFill>
                  <a:srgbClr val="FF0000"/>
                </a:solidFill>
              </a:rPr>
              <a:t>db.books.insert</a:t>
            </a:r>
            <a:r>
              <a:rPr lang="en-US" sz="2000" b="1" dirty="0" smtClean="0">
                <a:solidFill>
                  <a:srgbClr val="FF0000"/>
                </a:solidFill>
              </a:rPr>
              <a:t>({"name": "</a:t>
            </a:r>
            <a:r>
              <a:rPr lang="en-US" sz="2000" b="1" dirty="0" err="1" smtClean="0">
                <a:solidFill>
                  <a:srgbClr val="FF0000"/>
                </a:solidFill>
              </a:rPr>
              <a:t>NodeJS</a:t>
            </a:r>
            <a:r>
              <a:rPr lang="en-US" sz="2000" b="1" dirty="0" smtClean="0">
                <a:solidFill>
                  <a:srgbClr val="FF0000"/>
                </a:solidFill>
              </a:rPr>
              <a:t> Guide", “writer": “</a:t>
            </a:r>
            <a:r>
              <a:rPr lang="en-US" sz="2000" b="1" dirty="0" err="1" smtClean="0">
                <a:solidFill>
                  <a:srgbClr val="FF0000"/>
                </a:solidFill>
              </a:rPr>
              <a:t>testkim</a:t>
            </a:r>
            <a:r>
              <a:rPr lang="en-US" sz="2000" b="1" dirty="0" smtClean="0">
                <a:solidFill>
                  <a:srgbClr val="FF0000"/>
                </a:solidFill>
              </a:rPr>
              <a:t>"})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WriteResult</a:t>
            </a:r>
            <a:r>
              <a:rPr lang="en-US" sz="2000" dirty="0" smtClean="0"/>
              <a:t>({ "</a:t>
            </a:r>
            <a:r>
              <a:rPr lang="en-US" sz="2000" dirty="0" err="1" smtClean="0"/>
              <a:t>nInserted</a:t>
            </a:r>
            <a:r>
              <a:rPr lang="en-US" sz="2000" dirty="0" smtClean="0"/>
              <a:t>" : 1 }) 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두개의</a:t>
            </a:r>
            <a:r>
              <a:rPr lang="ko-KR" altLang="en-US" sz="2000" dirty="0" smtClean="0"/>
              <a:t> 다큐먼트를 </a:t>
            </a:r>
            <a:r>
              <a:rPr lang="en-US" altLang="ko-KR" sz="2000" dirty="0" smtClean="0"/>
              <a:t>books </a:t>
            </a:r>
            <a:r>
              <a:rPr lang="ko-KR" altLang="en-US" sz="2000" dirty="0" smtClean="0"/>
              <a:t>컬렉션에 추가합니다</a:t>
            </a:r>
            <a:endParaRPr lang="en-US" altLang="ko-KR" sz="2000" dirty="0" smtClean="0"/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여러 개는 배열표시로 입력한다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.)</a:t>
            </a: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db.books.insert</a:t>
            </a:r>
            <a:r>
              <a:rPr lang="en-US" sz="2000" b="1" dirty="0" smtClean="0">
                <a:solidFill>
                  <a:srgbClr val="FF0000"/>
                </a:solidFill>
              </a:rPr>
              <a:t>([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... {"name": "Book1", “writer": “</a:t>
            </a:r>
            <a:r>
              <a:rPr lang="en-US" sz="2000" b="1" dirty="0" err="1" smtClean="0">
                <a:solidFill>
                  <a:srgbClr val="FF0000"/>
                </a:solidFill>
              </a:rPr>
              <a:t>imsi</a:t>
            </a:r>
            <a:r>
              <a:rPr lang="en-US" sz="2000" b="1" dirty="0" smtClean="0">
                <a:solidFill>
                  <a:srgbClr val="FF0000"/>
                </a:solidFill>
              </a:rPr>
              <a:t>"},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... {"name": "Book2", “writer": “imsi2"}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... ]); 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8820" y="4143380"/>
            <a:ext cx="310518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5572132" y="4929198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8.db.COLLECTION_NAME.find() 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2428868"/>
            <a:ext cx="8229600" cy="35433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&gt; </a:t>
            </a:r>
            <a:r>
              <a:rPr lang="en-US" sz="2000" b="1" dirty="0" err="1" smtClean="0">
                <a:solidFill>
                  <a:srgbClr val="002060"/>
                </a:solidFill>
              </a:rPr>
              <a:t>db.books.find</a:t>
            </a:r>
            <a:r>
              <a:rPr lang="en-US" sz="2000" b="1" dirty="0" smtClean="0">
                <a:solidFill>
                  <a:srgbClr val="002060"/>
                </a:solidFill>
              </a:rPr>
              <a:t>()</a:t>
            </a:r>
          </a:p>
          <a:p>
            <a:endParaRPr lang="en-US" sz="2000" dirty="0" smtClean="0"/>
          </a:p>
          <a:p>
            <a:r>
              <a:rPr lang="en-US" sz="2000" dirty="0" smtClean="0"/>
              <a:t>{ "_id" : </a:t>
            </a:r>
            <a:r>
              <a:rPr lang="en-US" sz="2000" dirty="0" err="1" smtClean="0"/>
              <a:t>ObjectId</a:t>
            </a:r>
            <a:r>
              <a:rPr lang="en-US" sz="2000" dirty="0" smtClean="0"/>
              <a:t>("5b9e7fe38a1187cb39ea0bc6"), "name" : "</a:t>
            </a:r>
            <a:r>
              <a:rPr lang="en-US" sz="2000" dirty="0" err="1" smtClean="0"/>
              <a:t>NodeJS</a:t>
            </a:r>
            <a:r>
              <a:rPr lang="en-US" sz="2000" dirty="0" smtClean="0"/>
              <a:t> Guide", "writer" : "</a:t>
            </a:r>
            <a:r>
              <a:rPr lang="en-US" sz="2000" dirty="0" err="1" smtClean="0"/>
              <a:t>testkim</a:t>
            </a:r>
            <a:r>
              <a:rPr lang="en-US" sz="2000" dirty="0" smtClean="0"/>
              <a:t>" }</a:t>
            </a:r>
          </a:p>
          <a:p>
            <a:r>
              <a:rPr lang="en-US" sz="2000" dirty="0" smtClean="0"/>
              <a:t>{ "_id" : </a:t>
            </a:r>
            <a:r>
              <a:rPr lang="en-US" sz="2000" dirty="0" err="1" smtClean="0"/>
              <a:t>ObjectId</a:t>
            </a:r>
            <a:r>
              <a:rPr lang="en-US" sz="2000" dirty="0" smtClean="0"/>
              <a:t>("5b9e80ea8a1187cb39ea0bc7"), "name" : "Book1", "writer" : "</a:t>
            </a:r>
            <a:r>
              <a:rPr lang="en-US" sz="2000" dirty="0" err="1" smtClean="0"/>
              <a:t>imsi</a:t>
            </a:r>
            <a:r>
              <a:rPr lang="en-US" sz="2000" dirty="0" smtClean="0"/>
              <a:t>" }</a:t>
            </a:r>
          </a:p>
          <a:p>
            <a:r>
              <a:rPr lang="en-US" sz="2000" dirty="0" smtClean="0"/>
              <a:t>{ "_id" : </a:t>
            </a:r>
            <a:r>
              <a:rPr lang="en-US" sz="2000" dirty="0" err="1" smtClean="0"/>
              <a:t>ObjectId</a:t>
            </a:r>
            <a:r>
              <a:rPr lang="en-US" sz="2000" dirty="0" smtClean="0"/>
              <a:t>("5b9e80ea8a1187cb39ea0bc8"), "name" : "Book2", "writer" : "imsi2" }</a:t>
            </a:r>
          </a:p>
          <a:p>
            <a:r>
              <a:rPr lang="en-US" sz="2000" dirty="0" smtClean="0"/>
              <a:t>&gt;</a:t>
            </a:r>
            <a:endParaRPr lang="ko-KR" altLang="en-US" sz="2000" dirty="0"/>
          </a:p>
        </p:txBody>
      </p:sp>
      <p:sp>
        <p:nvSpPr>
          <p:cNvPr id="4" name="오른쪽 화살표 3"/>
          <p:cNvSpPr/>
          <p:nvPr/>
        </p:nvSpPr>
        <p:spPr>
          <a:xfrm>
            <a:off x="2786050" y="1714488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28992" y="1714488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컬렉션의 다큐먼트 리스트를 확인하는 명령어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다운로드 완료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072462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1537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9.</a:t>
            </a:r>
            <a:r>
              <a:rPr lang="en-US" sz="3200" dirty="0" smtClean="0"/>
              <a:t> Document </a:t>
            </a:r>
            <a:r>
              <a:rPr lang="ko-KR" altLang="en-US" sz="3200" dirty="0" smtClean="0"/>
              <a:t>제거</a:t>
            </a:r>
            <a:r>
              <a:rPr lang="en-US" altLang="ko-KR" sz="3200" dirty="0" smtClean="0">
                <a:solidFill>
                  <a:srgbClr val="7030A0"/>
                </a:solidFill>
              </a:rPr>
              <a:t>:</a:t>
            </a:r>
            <a:r>
              <a:rPr lang="ko-KR" alt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db.COLLECTION_NAME.remove</a:t>
            </a:r>
            <a:r>
              <a:rPr lang="en-US" sz="3200" dirty="0" smtClean="0">
                <a:solidFill>
                  <a:srgbClr val="7030A0"/>
                </a:solidFill>
              </a:rPr>
              <a:t>(criteria, </a:t>
            </a:r>
            <a:r>
              <a:rPr lang="en-US" sz="3200" dirty="0" err="1" smtClean="0">
                <a:solidFill>
                  <a:srgbClr val="7030A0"/>
                </a:solidFill>
              </a:rPr>
              <a:t>justOne</a:t>
            </a:r>
            <a:r>
              <a:rPr lang="en-US" sz="3200" dirty="0" smtClean="0">
                <a:solidFill>
                  <a:srgbClr val="7030A0"/>
                </a:solidFill>
              </a:rPr>
              <a:t>)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795366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3786190"/>
            <a:ext cx="53799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db.books.find</a:t>
            </a:r>
            <a:r>
              <a:rPr lang="en-US" altLang="ko-KR" b="1" dirty="0" smtClean="0">
                <a:solidFill>
                  <a:srgbClr val="FF0000"/>
                </a:solidFill>
              </a:rPr>
              <a:t>({"name":"Book1"})</a:t>
            </a:r>
          </a:p>
          <a:p>
            <a:r>
              <a:rPr lang="en-US" altLang="ko-KR" dirty="0" smtClean="0"/>
              <a:t>{ "_id" : </a:t>
            </a:r>
            <a:r>
              <a:rPr lang="en-US" altLang="ko-KR" dirty="0" err="1" smtClean="0"/>
              <a:t>ObjectId</a:t>
            </a:r>
            <a:r>
              <a:rPr lang="en-US" altLang="ko-KR" dirty="0" smtClean="0"/>
              <a:t>("5b9e80ea8a1187cb39ea0bc7"), </a:t>
            </a:r>
          </a:p>
          <a:p>
            <a:r>
              <a:rPr lang="en-US" altLang="ko-KR" dirty="0" smtClean="0"/>
              <a:t>"name" : "Book1", "writer" : "</a:t>
            </a:r>
            <a:r>
              <a:rPr lang="en-US" altLang="ko-KR" dirty="0" err="1" smtClean="0"/>
              <a:t>imsi</a:t>
            </a:r>
            <a:r>
              <a:rPr lang="en-US" altLang="ko-KR" dirty="0" smtClean="0"/>
              <a:t>" }</a:t>
            </a:r>
          </a:p>
          <a:p>
            <a:r>
              <a:rPr lang="en-US" altLang="ko-KR" dirty="0" smtClean="0"/>
              <a:t>&gt;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db.books.remove</a:t>
            </a:r>
            <a:r>
              <a:rPr lang="en-US" altLang="ko-KR" b="1" dirty="0" smtClean="0">
                <a:solidFill>
                  <a:srgbClr val="FF0000"/>
                </a:solidFill>
              </a:rPr>
              <a:t>({"name":"Book1"})</a:t>
            </a:r>
          </a:p>
          <a:p>
            <a:r>
              <a:rPr lang="en-US" altLang="ko-KR" dirty="0" err="1" smtClean="0"/>
              <a:t>WriteResult</a:t>
            </a:r>
            <a:r>
              <a:rPr lang="en-US" altLang="ko-KR" dirty="0" smtClean="0"/>
              <a:t>({ "</a:t>
            </a:r>
            <a:r>
              <a:rPr lang="en-US" altLang="ko-KR" dirty="0" err="1" smtClean="0"/>
              <a:t>nRemoved</a:t>
            </a:r>
            <a:r>
              <a:rPr lang="en-US" altLang="ko-KR" dirty="0" smtClean="0"/>
              <a:t>" : 1 })</a:t>
            </a:r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db.books.find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{ "_id" : </a:t>
            </a:r>
            <a:r>
              <a:rPr lang="en-US" altLang="ko-KR" dirty="0" err="1" smtClean="0"/>
              <a:t>ObjectId</a:t>
            </a:r>
            <a:r>
              <a:rPr lang="en-US" altLang="ko-KR" dirty="0" smtClean="0"/>
              <a:t>("5b9e7fe38a1187cb39ea0bc6"), </a:t>
            </a:r>
          </a:p>
          <a:p>
            <a:r>
              <a:rPr lang="en-US" altLang="ko-KR" dirty="0" smtClean="0"/>
              <a:t> "name" : "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Guide", "writer" : "</a:t>
            </a:r>
            <a:r>
              <a:rPr lang="en-US" altLang="ko-KR" dirty="0" err="1" smtClean="0"/>
              <a:t>testkim</a:t>
            </a:r>
            <a:r>
              <a:rPr lang="en-US" altLang="ko-KR" dirty="0" smtClean="0"/>
              <a:t>" }</a:t>
            </a:r>
          </a:p>
          <a:p>
            <a:r>
              <a:rPr lang="en-US" altLang="ko-KR" dirty="0" smtClean="0"/>
              <a:t>{ "_id" : </a:t>
            </a:r>
            <a:r>
              <a:rPr lang="en-US" altLang="ko-KR" dirty="0" err="1" smtClean="0"/>
              <a:t>ObjectId</a:t>
            </a:r>
            <a:r>
              <a:rPr lang="en-US" altLang="ko-KR" dirty="0" smtClean="0"/>
              <a:t>("5b9e80ea8a1187cb39ea0bc8"), </a:t>
            </a:r>
          </a:p>
          <a:p>
            <a:r>
              <a:rPr lang="en-US" altLang="ko-KR" dirty="0" smtClean="0"/>
              <a:t>"name" : "Book2", "writer" : "imsi2" }</a:t>
            </a:r>
          </a:p>
          <a:p>
            <a:r>
              <a:rPr lang="en-US" altLang="ko-KR" dirty="0" smtClean="0"/>
              <a:t>&gt;</a:t>
            </a:r>
          </a:p>
          <a:p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5786446" y="3857628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57950" y="3857628"/>
            <a:ext cx="2656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삭제하기전에</a:t>
            </a:r>
            <a:r>
              <a:rPr lang="ko-KR" altLang="en-US" b="1" dirty="0" smtClean="0">
                <a:solidFill>
                  <a:srgbClr val="FF0000"/>
                </a:solidFill>
              </a:rPr>
              <a:t> 먼저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삭제할 도큐먼트를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확인하고 나서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삭제할것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 smtClean="0"/>
              <a:t>10.</a:t>
            </a:r>
            <a:r>
              <a:rPr lang="ko-KR" altLang="en-US" sz="3200" dirty="0" smtClean="0"/>
              <a:t> </a:t>
            </a:r>
            <a:r>
              <a:rPr lang="en-US" sz="3200" dirty="0" smtClean="0"/>
              <a:t>Document </a:t>
            </a:r>
            <a:r>
              <a:rPr lang="ko-KR" altLang="en-US" sz="3200" dirty="0" smtClean="0"/>
              <a:t>조회</a:t>
            </a:r>
            <a:r>
              <a:rPr lang="en-US" altLang="ko-KR" sz="3200" dirty="0" smtClean="0"/>
              <a:t>:</a:t>
            </a:r>
            <a:r>
              <a:rPr lang="ko-KR" altLang="en-US" sz="3200" i="1" dirty="0" smtClean="0"/>
              <a:t> </a:t>
            </a:r>
            <a:r>
              <a:rPr lang="en-US" altLang="ko-KR" sz="3200" i="1" dirty="0" smtClean="0"/>
              <a:t/>
            </a:r>
            <a:br>
              <a:rPr lang="en-US" altLang="ko-KR" sz="3200" i="1" dirty="0" smtClean="0"/>
            </a:br>
            <a:r>
              <a:rPr lang="en-US" sz="3200" dirty="0" err="1" smtClean="0">
                <a:solidFill>
                  <a:srgbClr val="7030A0"/>
                </a:solidFill>
              </a:rPr>
              <a:t>db.COLLECTION_NAME.find</a:t>
            </a:r>
            <a:r>
              <a:rPr lang="en-US" sz="3200" dirty="0" smtClean="0">
                <a:solidFill>
                  <a:srgbClr val="7030A0"/>
                </a:solidFill>
              </a:rPr>
              <a:t>(query, projection)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1833563"/>
            <a:ext cx="8782050" cy="395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11.</a:t>
            </a:r>
            <a:r>
              <a:rPr lang="ko-KR" altLang="en-US" sz="3200" dirty="0" smtClean="0"/>
              <a:t>모든 다큐먼트 조회</a:t>
            </a:r>
            <a:r>
              <a:rPr lang="en-US" altLang="ko-KR" sz="3200" dirty="0" smtClean="0"/>
              <a:t>(</a:t>
            </a:r>
            <a:r>
              <a:rPr lang="en-US" altLang="ko-KR" sz="3200" b="1" dirty="0" err="1" smtClean="0">
                <a:solidFill>
                  <a:srgbClr val="7030A0"/>
                </a:solidFill>
              </a:rPr>
              <a:t>db.articles.find</a:t>
            </a:r>
            <a:r>
              <a:rPr lang="en-US" altLang="ko-KR" sz="3200" b="1" dirty="0" smtClean="0">
                <a:solidFill>
                  <a:srgbClr val="7030A0"/>
                </a:solidFill>
              </a:rPr>
              <a:t>()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412745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429000"/>
            <a:ext cx="4071966" cy="182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 rot="2047910">
            <a:off x="4143372" y="3357562"/>
            <a:ext cx="35719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86380" y="1428736"/>
            <a:ext cx="344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여기서 </a:t>
            </a:r>
            <a:r>
              <a:rPr lang="en-US" altLang="ko-KR" b="1" dirty="0" smtClean="0">
                <a:solidFill>
                  <a:srgbClr val="FF0000"/>
                </a:solidFill>
              </a:rPr>
              <a:t>articles</a:t>
            </a:r>
            <a:r>
              <a:rPr lang="ko-KR" altLang="en-US" b="1" dirty="0" smtClean="0">
                <a:solidFill>
                  <a:srgbClr val="FF0000"/>
                </a:solidFill>
              </a:rPr>
              <a:t>는 컬렉션객체명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12.</a:t>
            </a:r>
            <a:r>
              <a:rPr lang="en-US" altLang="ko-KR" sz="3200" b="1" dirty="0" smtClean="0">
                <a:solidFill>
                  <a:srgbClr val="7030A0"/>
                </a:solidFill>
              </a:rPr>
              <a:t>db.articles.find().pretty()=&gt;</a:t>
            </a:r>
            <a:r>
              <a:rPr lang="ko-KR" altLang="en-US" sz="3200" dirty="0" smtClean="0"/>
              <a:t>세로로 정렬</a:t>
            </a:r>
            <a:endParaRPr lang="ko-KR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496300" cy="464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13.</a:t>
            </a:r>
            <a:r>
              <a:rPr lang="ko-KR" altLang="en-US" sz="3200" dirty="0" smtClean="0"/>
              <a:t>특정데이터 검색</a:t>
            </a:r>
            <a:r>
              <a:rPr lang="en-US" altLang="ko-KR" sz="3200" dirty="0" smtClean="0"/>
              <a:t>(1)</a:t>
            </a:r>
            <a:endParaRPr lang="ko-KR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714620"/>
            <a:ext cx="600079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85852" y="1785926"/>
            <a:ext cx="754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</a:rPr>
              <a:t>형식</a:t>
            </a:r>
            <a:r>
              <a:rPr lang="en-US" altLang="ko-KR" b="1" dirty="0" smtClean="0">
                <a:solidFill>
                  <a:srgbClr val="7030A0"/>
                </a:solidFill>
              </a:rPr>
              <a:t>)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db.articles.find</a:t>
            </a:r>
            <a:r>
              <a:rPr lang="en-US" altLang="ko-KR" b="1" dirty="0" smtClean="0">
                <a:solidFill>
                  <a:srgbClr val="7030A0"/>
                </a:solidFill>
              </a:rPr>
              <a:t>({</a:t>
            </a:r>
            <a:r>
              <a:rPr lang="ko-KR" altLang="en-US" b="1" dirty="0" err="1" smtClean="0">
                <a:solidFill>
                  <a:srgbClr val="7030A0"/>
                </a:solidFill>
              </a:rPr>
              <a:t>찾고자하는</a:t>
            </a:r>
            <a:r>
              <a:rPr lang="ko-KR" altLang="en-US" b="1" dirty="0" smtClean="0">
                <a:solidFill>
                  <a:srgbClr val="7030A0"/>
                </a:solidFill>
              </a:rPr>
              <a:t> 값 지정</a:t>
            </a:r>
            <a:r>
              <a:rPr lang="en-US" altLang="ko-KR" b="1" dirty="0" smtClean="0">
                <a:solidFill>
                  <a:srgbClr val="7030A0"/>
                </a:solidFill>
              </a:rPr>
              <a:t>(</a:t>
            </a:r>
            <a:r>
              <a:rPr lang="en-US" altLang="ko-KR" b="1" dirty="0" err="1" smtClean="0">
                <a:solidFill>
                  <a:srgbClr val="7030A0"/>
                </a:solidFill>
              </a:rPr>
              <a:t>key:value</a:t>
            </a:r>
            <a:r>
              <a:rPr lang="ko-KR" altLang="en-US" b="1" dirty="0" smtClean="0">
                <a:solidFill>
                  <a:srgbClr val="7030A0"/>
                </a:solidFill>
              </a:rPr>
              <a:t>형태로</a:t>
            </a:r>
            <a:r>
              <a:rPr lang="en-US" altLang="ko-KR" b="1" dirty="0" smtClean="0">
                <a:solidFill>
                  <a:srgbClr val="7030A0"/>
                </a:solidFill>
              </a:rPr>
              <a:t>)}).pretty()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14.</a:t>
            </a:r>
            <a:r>
              <a:rPr lang="ko-KR" altLang="en-US" sz="3200" dirty="0" smtClean="0"/>
              <a:t>특정데이터 검색</a:t>
            </a:r>
            <a:r>
              <a:rPr lang="en-US" altLang="ko-KR" sz="3200" dirty="0" smtClean="0"/>
              <a:t>(2)</a:t>
            </a:r>
            <a:endParaRPr lang="ko-KR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143116"/>
            <a:ext cx="6572250" cy="438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1571612"/>
            <a:ext cx="727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형식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db.articles.find</a:t>
            </a:r>
            <a:r>
              <a:rPr lang="en-US" altLang="ko-KR" b="1" dirty="0" smtClean="0">
                <a:solidFill>
                  <a:srgbClr val="FF0000"/>
                </a:solidFill>
              </a:rPr>
              <a:t>({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찾고자하는</a:t>
            </a:r>
            <a:r>
              <a:rPr lang="ko-KR" altLang="en-US" b="1" dirty="0" smtClean="0">
                <a:solidFill>
                  <a:srgbClr val="FF0000"/>
                </a:solidFill>
              </a:rPr>
              <a:t> 값 지정</a:t>
            </a:r>
            <a:r>
              <a:rPr lang="en-US" altLang="ko-KR" b="1" dirty="0" smtClean="0">
                <a:solidFill>
                  <a:srgbClr val="FF0000"/>
                </a:solidFill>
              </a:rPr>
              <a:t>(key</a:t>
            </a:r>
            <a:r>
              <a:rPr lang="en-US" altLang="ko-KR" b="1" dirty="0" smtClean="0">
                <a:solidFill>
                  <a:srgbClr val="002060"/>
                </a:solidFill>
              </a:rPr>
              <a:t>:${</a:t>
            </a:r>
            <a:r>
              <a:rPr lang="ko-KR" altLang="en-US" b="1" dirty="0" smtClean="0">
                <a:solidFill>
                  <a:srgbClr val="002060"/>
                </a:solidFill>
              </a:rPr>
              <a:t>수식 값</a:t>
            </a:r>
            <a:r>
              <a:rPr lang="en-US" altLang="ko-KR" b="1" dirty="0" smtClean="0">
                <a:solidFill>
                  <a:srgbClr val="002060"/>
                </a:solidFill>
              </a:rPr>
              <a:t>}</a:t>
            </a:r>
            <a:r>
              <a:rPr lang="en-US" altLang="ko-KR" b="1" dirty="0" smtClean="0">
                <a:solidFill>
                  <a:srgbClr val="FF0000"/>
                </a:solidFill>
              </a:rPr>
              <a:t>)}).pretty()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19345792">
            <a:off x="5294206" y="2478945"/>
            <a:ext cx="28575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28695" y="3000372"/>
            <a:ext cx="4415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$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lte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-&gt;less than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을 의미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en-US" altLang="ko-KR" sz="1600" b="1" dirty="0" err="1" smtClean="0">
                <a:solidFill>
                  <a:srgbClr val="FF0000"/>
                </a:solidFill>
              </a:rPr>
              <a:t>Mongodb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query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비교연산자 중의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하나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15.</a:t>
            </a:r>
            <a:r>
              <a:rPr lang="ko-KR" altLang="en-US" sz="3200" dirty="0" smtClean="0"/>
              <a:t>비교 연산자</a:t>
            </a:r>
            <a:endParaRPr lang="ko-KR" alt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14422"/>
            <a:ext cx="630555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214818"/>
            <a:ext cx="6267450" cy="243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71538" y="3714752"/>
            <a:ext cx="747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</a:rPr>
              <a:t>실습</a:t>
            </a:r>
            <a:r>
              <a:rPr lang="en-US" altLang="ko-KR" b="1" dirty="0" smtClean="0">
                <a:solidFill>
                  <a:srgbClr val="7030A0"/>
                </a:solidFill>
              </a:rPr>
              <a:t>) likes </a:t>
            </a:r>
            <a:r>
              <a:rPr lang="ko-KR" altLang="en-US" b="1" dirty="0" smtClean="0">
                <a:solidFill>
                  <a:srgbClr val="7030A0"/>
                </a:solidFill>
              </a:rPr>
              <a:t>값이 </a:t>
            </a:r>
            <a:r>
              <a:rPr lang="en-US" altLang="ko-KR" b="1" dirty="0" smtClean="0">
                <a:solidFill>
                  <a:srgbClr val="7030A0"/>
                </a:solidFill>
              </a:rPr>
              <a:t>10 </a:t>
            </a:r>
            <a:r>
              <a:rPr lang="ko-KR" altLang="en-US" b="1" dirty="0" smtClean="0">
                <a:solidFill>
                  <a:srgbClr val="7030A0"/>
                </a:solidFill>
              </a:rPr>
              <a:t>보다 크고 </a:t>
            </a:r>
            <a:r>
              <a:rPr lang="en-US" altLang="ko-KR" b="1" dirty="0" smtClean="0">
                <a:solidFill>
                  <a:srgbClr val="7030A0"/>
                </a:solidFill>
              </a:rPr>
              <a:t>30 </a:t>
            </a:r>
            <a:r>
              <a:rPr lang="ko-KR" altLang="en-US" b="1" dirty="0" smtClean="0">
                <a:solidFill>
                  <a:srgbClr val="7030A0"/>
                </a:solidFill>
              </a:rPr>
              <a:t>보다 작은 </a:t>
            </a:r>
            <a:r>
              <a:rPr lang="en-US" altLang="ko-KR" b="1" dirty="0" smtClean="0">
                <a:solidFill>
                  <a:srgbClr val="7030A0"/>
                </a:solidFill>
              </a:rPr>
              <a:t>Document </a:t>
            </a:r>
            <a:r>
              <a:rPr lang="ko-KR" altLang="en-US" b="1" dirty="0" smtClean="0">
                <a:solidFill>
                  <a:srgbClr val="7030A0"/>
                </a:solidFill>
              </a:rPr>
              <a:t>조회하는 경우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16.writer </a:t>
            </a:r>
            <a:r>
              <a:rPr lang="ko-KR" altLang="en-US" sz="3200" dirty="0" smtClean="0"/>
              <a:t>값이 배열 </a:t>
            </a:r>
            <a:r>
              <a:rPr lang="en-US" altLang="ko-KR" sz="3200" dirty="0" smtClean="0"/>
              <a:t>[“Alpha”, “Bravo”] </a:t>
            </a:r>
            <a:r>
              <a:rPr lang="ko-KR" altLang="en-US" sz="3200" dirty="0" smtClean="0"/>
              <a:t>안에 속하는 값인 </a:t>
            </a:r>
            <a:r>
              <a:rPr lang="en-US" altLang="ko-KR" sz="3200" dirty="0" smtClean="0"/>
              <a:t>Document </a:t>
            </a:r>
            <a:r>
              <a:rPr lang="ko-KR" altLang="en-US" sz="3200" dirty="0" smtClean="0"/>
              <a:t>조회</a:t>
            </a:r>
            <a:endParaRPr lang="ko-KR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14488"/>
            <a:ext cx="688183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17.</a:t>
            </a:r>
            <a:r>
              <a:rPr lang="ko-KR" altLang="en-US" sz="3200" dirty="0" smtClean="0"/>
              <a:t>논리 연산자</a:t>
            </a:r>
            <a:endParaRPr lang="ko-KR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143116"/>
            <a:ext cx="585791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40108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18.title </a:t>
            </a:r>
            <a:r>
              <a:rPr lang="ko-KR" altLang="en-US" sz="3200" dirty="0" smtClean="0"/>
              <a:t>값이 “</a:t>
            </a:r>
            <a:r>
              <a:rPr lang="en-US" sz="3200" dirty="0" smtClean="0"/>
              <a:t>article01” </a:t>
            </a:r>
            <a:r>
              <a:rPr lang="ko-KR" altLang="en-US" sz="3200" dirty="0" smtClean="0"/>
              <a:t>이거나</a:t>
            </a:r>
            <a:r>
              <a:rPr lang="en-US" altLang="ko-KR" sz="3200" dirty="0" smtClean="0"/>
              <a:t>, </a:t>
            </a:r>
            <a:r>
              <a:rPr lang="en-US" sz="3200" dirty="0" smtClean="0"/>
              <a:t>writer </a:t>
            </a:r>
            <a:r>
              <a:rPr lang="ko-KR" altLang="en-US" sz="3200" dirty="0" smtClean="0"/>
              <a:t>값이 “</a:t>
            </a:r>
            <a:r>
              <a:rPr lang="en-US" sz="3200" dirty="0" smtClean="0"/>
              <a:t>Alpha” </a:t>
            </a:r>
            <a:r>
              <a:rPr lang="ko-KR" altLang="en-US" sz="3200" dirty="0" smtClean="0"/>
              <a:t>인 </a:t>
            </a:r>
            <a:r>
              <a:rPr lang="en-US" sz="3200" dirty="0" smtClean="0"/>
              <a:t>Document </a:t>
            </a:r>
            <a:r>
              <a:rPr lang="ko-KR" altLang="en-US" sz="3200" dirty="0" smtClean="0"/>
              <a:t>조회</a:t>
            </a:r>
            <a:endParaRPr lang="ko-KR" altLang="en-US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7858149" cy="465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설치 과정</a:t>
            </a:r>
            <a:r>
              <a:rPr lang="en-US" altLang="ko-KR" sz="3200" dirty="0" smtClean="0"/>
              <a:t>(1)</a:t>
            </a:r>
            <a:endParaRPr lang="ko-KR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85926"/>
            <a:ext cx="51530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19.</a:t>
            </a:r>
            <a:r>
              <a:rPr lang="en-US" sz="3200" b="1" dirty="0" smtClean="0"/>
              <a:t> </a:t>
            </a:r>
            <a:r>
              <a:rPr lang="en-US" sz="3200" dirty="0" smtClean="0"/>
              <a:t>writer </a:t>
            </a:r>
            <a:r>
              <a:rPr lang="ko-KR" altLang="en-US" sz="3200" dirty="0" smtClean="0"/>
              <a:t>값이 “</a:t>
            </a:r>
            <a:r>
              <a:rPr lang="en-US" sz="3200" dirty="0" err="1" smtClean="0"/>
              <a:t>Velopert</a:t>
            </a:r>
            <a:r>
              <a:rPr lang="en-US" sz="3200" dirty="0" smtClean="0"/>
              <a:t>” </a:t>
            </a:r>
            <a:r>
              <a:rPr lang="ko-KR" altLang="en-US" sz="3200" dirty="0" smtClean="0"/>
              <a:t>이고 </a:t>
            </a:r>
            <a:r>
              <a:rPr lang="en-US" sz="3200" dirty="0" smtClean="0"/>
              <a:t>likes </a:t>
            </a:r>
            <a:r>
              <a:rPr lang="ko-KR" altLang="en-US" sz="3200" dirty="0" smtClean="0"/>
              <a:t>값이 </a:t>
            </a:r>
            <a:r>
              <a:rPr lang="en-US" altLang="ko-KR" sz="3200" dirty="0" smtClean="0"/>
              <a:t>10 </a:t>
            </a:r>
            <a:r>
              <a:rPr lang="ko-KR" altLang="en-US" sz="3200" dirty="0" smtClean="0"/>
              <a:t>미만인 </a:t>
            </a:r>
            <a:r>
              <a:rPr lang="en-US" sz="3200" dirty="0" smtClean="0"/>
              <a:t>Document </a:t>
            </a:r>
            <a:r>
              <a:rPr lang="ko-KR" altLang="en-US" sz="3200" dirty="0" smtClean="0"/>
              <a:t>조회</a:t>
            </a:r>
            <a:endParaRPr lang="ko-KR" alt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28680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500570"/>
            <a:ext cx="8562975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00496" y="3857628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둘다</a:t>
            </a:r>
            <a:r>
              <a:rPr lang="ko-KR" altLang="en-US" b="1" dirty="0" smtClean="0">
                <a:solidFill>
                  <a:srgbClr val="FF0000"/>
                </a:solidFill>
              </a:rPr>
              <a:t> 동일한 결과를 얻을 수 있다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20.$where</a:t>
            </a:r>
            <a:r>
              <a:rPr lang="ko-KR" altLang="en-US" sz="3200" dirty="0" smtClean="0"/>
              <a:t>연산자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7620021" cy="474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6929454" y="2143116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286380" y="4143380"/>
            <a:ext cx="71438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86512" y="271462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Comments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개인 경우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72198" y="414338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Comments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개인 경우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 smtClean="0"/>
              <a:t>21.</a:t>
            </a:r>
            <a:r>
              <a:rPr lang="en-US" altLang="ko-KR" sz="3200" b="1" dirty="0" smtClean="0">
                <a:solidFill>
                  <a:srgbClr val="7030A0"/>
                </a:solidFill>
              </a:rPr>
              <a:t>elemMatch </a:t>
            </a:r>
            <a:r>
              <a:rPr lang="ko-KR" altLang="en-US" sz="3200" b="1" dirty="0" smtClean="0">
                <a:solidFill>
                  <a:srgbClr val="7030A0"/>
                </a:solidFill>
              </a:rPr>
              <a:t>연산자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(Embedded Document</a:t>
            </a:r>
            <a:r>
              <a:rPr lang="ko-KR" altLang="en-US" sz="3200" dirty="0" smtClean="0"/>
              <a:t>배열을 검색 </a:t>
            </a:r>
            <a:r>
              <a:rPr lang="ko-KR" altLang="en-US" sz="3200" dirty="0" err="1" smtClean="0"/>
              <a:t>할때</a:t>
            </a:r>
            <a:r>
              <a:rPr lang="ko-KR" altLang="en-US" sz="3200" dirty="0" smtClean="0"/>
              <a:t> 사용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85153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1428736"/>
            <a:ext cx="67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Comments</a:t>
            </a:r>
            <a:r>
              <a:rPr lang="ko-KR" altLang="en-US" b="1" dirty="0" smtClean="0">
                <a:solidFill>
                  <a:srgbClr val="FF0000"/>
                </a:solidFill>
              </a:rPr>
              <a:t>중 </a:t>
            </a:r>
            <a:r>
              <a:rPr lang="en-US" altLang="ko-KR" b="1" dirty="0" smtClean="0">
                <a:solidFill>
                  <a:srgbClr val="FF0000"/>
                </a:solidFill>
              </a:rPr>
              <a:t>“Charlie”</a:t>
            </a:r>
            <a:r>
              <a:rPr lang="ko-KR" altLang="en-US" b="1" dirty="0" smtClean="0">
                <a:solidFill>
                  <a:srgbClr val="FF0000"/>
                </a:solidFill>
              </a:rPr>
              <a:t>가 작성한 덧글이 있는 </a:t>
            </a:r>
            <a:r>
              <a:rPr lang="en-US" altLang="ko-KR" b="1" dirty="0" smtClean="0">
                <a:solidFill>
                  <a:srgbClr val="FF0000"/>
                </a:solidFill>
              </a:rPr>
              <a:t>Document </a:t>
            </a:r>
            <a:r>
              <a:rPr lang="ko-KR" altLang="en-US" b="1" dirty="0" smtClean="0">
                <a:solidFill>
                  <a:srgbClr val="FF0000"/>
                </a:solidFill>
              </a:rPr>
              <a:t>조회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22.find()</a:t>
            </a:r>
            <a:r>
              <a:rPr lang="ko-KR" altLang="en-US" sz="3200" dirty="0" smtClean="0"/>
              <a:t>의 두번째 매개변수 </a:t>
            </a:r>
            <a:r>
              <a:rPr lang="en-US" altLang="ko-KR" sz="3200" dirty="0" smtClean="0"/>
              <a:t>projection</a:t>
            </a:r>
            <a:endParaRPr lang="ko-KR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75819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1500174"/>
            <a:ext cx="411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Article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en-US" altLang="ko-KR" b="1" dirty="0" smtClean="0">
                <a:solidFill>
                  <a:srgbClr val="FF0000"/>
                </a:solidFill>
              </a:rPr>
              <a:t>title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content</a:t>
            </a:r>
            <a:r>
              <a:rPr lang="ko-KR" altLang="en-US" b="1" dirty="0" smtClean="0">
                <a:solidFill>
                  <a:srgbClr val="FF0000"/>
                </a:solidFill>
              </a:rPr>
              <a:t>만 조회 가능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설치 과정</a:t>
            </a:r>
            <a:r>
              <a:rPr lang="en-US" altLang="ko-KR" sz="3200" dirty="0" smtClean="0"/>
              <a:t>(2)</a:t>
            </a:r>
            <a:endParaRPr lang="ko-KR" alt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857364"/>
            <a:ext cx="55509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설치 과정</a:t>
            </a:r>
            <a:r>
              <a:rPr lang="en-US" altLang="ko-KR" sz="3200" dirty="0" smtClean="0"/>
              <a:t>(3)</a:t>
            </a:r>
            <a:endParaRPr lang="ko-KR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85926"/>
            <a:ext cx="5357850" cy="422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설치 과정</a:t>
            </a:r>
            <a:r>
              <a:rPr lang="en-US" altLang="ko-KR" sz="3200" dirty="0" smtClean="0"/>
              <a:t>(4)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297"/>
            <a:ext cx="6429420" cy="501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설치 과정</a:t>
            </a:r>
            <a:r>
              <a:rPr lang="en-US" altLang="ko-KR" sz="3200" dirty="0" smtClean="0"/>
              <a:t>(5)</a:t>
            </a:r>
            <a:endParaRPr lang="ko-KR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785926"/>
            <a:ext cx="5493527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오른쪽 화살표 3"/>
          <p:cNvSpPr/>
          <p:nvPr/>
        </p:nvSpPr>
        <p:spPr>
          <a:xfrm rot="2435260">
            <a:off x="1476175" y="5143582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4143380"/>
            <a:ext cx="2015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체크를 해제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할것</a:t>
            </a:r>
            <a:r>
              <a:rPr lang="ko-KR" altLang="en-US" b="1" dirty="0" smtClean="0">
                <a:solidFill>
                  <a:srgbClr val="FF0000"/>
                </a:solidFill>
              </a:rPr>
              <a:t> 시간이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너무 많이 걸린다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설치 과정</a:t>
            </a:r>
            <a:r>
              <a:rPr lang="en-US" altLang="ko-KR" sz="3200" dirty="0" smtClean="0"/>
              <a:t>(6)</a:t>
            </a:r>
            <a:endParaRPr lang="ko-KR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714488"/>
            <a:ext cx="560760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898</Words>
  <Application>Microsoft Office PowerPoint</Application>
  <PresentationFormat>화면 슬라이드 쇼(4:3)</PresentationFormat>
  <Paragraphs>155</Paragraphs>
  <Slides>43</Slides>
  <Notes>0</Notes>
  <HiddenSlides>2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MongoDB 설치</vt:lpstr>
      <vt:lpstr>다운로드 위치 확인 및 다운 https://www.mongodb.com/download-center?ct=false#community</vt:lpstr>
      <vt:lpstr>다운로드 완료</vt:lpstr>
      <vt:lpstr>설치 과정(1)</vt:lpstr>
      <vt:lpstr>설치 과정(2)</vt:lpstr>
      <vt:lpstr>설치 과정(3)</vt:lpstr>
      <vt:lpstr>설치 과정(4)</vt:lpstr>
      <vt:lpstr>설치 과정(5)</vt:lpstr>
      <vt:lpstr>설치 과정(6)</vt:lpstr>
      <vt:lpstr>설치 과정(7)</vt:lpstr>
      <vt:lpstr>설치 과정(8)</vt:lpstr>
      <vt:lpstr>C:\Program Files\MongoDB\Server\4.0\bin 경로 확인(path에 추가)</vt:lpstr>
      <vt:lpstr>Path환경변수에 추가</vt:lpstr>
      <vt:lpstr>Document(RDBMS의 Record와 비슷)</vt:lpstr>
      <vt:lpstr>Collection(RDMS의 table과 비슷)</vt:lpstr>
      <vt:lpstr>MongoDB의 장점</vt:lpstr>
      <vt:lpstr>**** RDBMS와의 비교 ****</vt:lpstr>
      <vt:lpstr>블러그의 DB 모델링</vt:lpstr>
      <vt:lpstr>Document에 저장(MongoDB의 구조모습)</vt:lpstr>
      <vt:lpstr>1.기존 데이터베이스 확인(show dbs)</vt:lpstr>
      <vt:lpstr>2.데이터베이스 생성(use database명)</vt:lpstr>
      <vt:lpstr>3.Document 추가</vt:lpstr>
      <vt:lpstr>4.데이터베이스 삭제(db.dropDatabase()) (대,소문자 구분(주의))</vt:lpstr>
      <vt:lpstr>5.Collection 생성: db.createCollection() (1.name, 2. option)</vt:lpstr>
      <vt:lpstr>실습 1</vt:lpstr>
      <vt:lpstr>실습 2</vt:lpstr>
      <vt:lpstr>6. Collection 제거:  db.COLLECTION_NAME.drop()</vt:lpstr>
      <vt:lpstr>7. Document 추가:  db.COLLECTION_NAME.insert(document)</vt:lpstr>
      <vt:lpstr>8.db.COLLECTION_NAME.find() </vt:lpstr>
      <vt:lpstr>9. Document 제거: db.COLLECTION_NAME.remove(criteria, justOne)</vt:lpstr>
      <vt:lpstr>10. Document 조회:  db.COLLECTION_NAME.find(query, projection)</vt:lpstr>
      <vt:lpstr>11.모든 다큐먼트 조회(db.articles.find())</vt:lpstr>
      <vt:lpstr>12.db.articles.find().pretty()=&gt;세로로 정렬</vt:lpstr>
      <vt:lpstr>13.특정데이터 검색(1)</vt:lpstr>
      <vt:lpstr>14.특정데이터 검색(2)</vt:lpstr>
      <vt:lpstr>15.비교 연산자</vt:lpstr>
      <vt:lpstr>16.writer 값이 배열 [“Alpha”, “Bravo”] 안에 속하는 값인 Document 조회</vt:lpstr>
      <vt:lpstr>17.논리 연산자</vt:lpstr>
      <vt:lpstr>18.title 값이 “article01” 이거나, writer 값이 “Alpha” 인 Document 조회</vt:lpstr>
      <vt:lpstr>19. writer 값이 “Velopert” 이고 likes 값이 10 미만인 Document 조회</vt:lpstr>
      <vt:lpstr>20.$where연산자</vt:lpstr>
      <vt:lpstr>21.elemMatch 연산자 (Embedded Document배열을 검색 할때 사용)</vt:lpstr>
      <vt:lpstr>22.find()의 두번째 매개변수 projection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설치</dc:title>
  <dc:creator>testkim</dc:creator>
  <cp:lastModifiedBy>kitcoop</cp:lastModifiedBy>
  <cp:revision>135</cp:revision>
  <dcterms:created xsi:type="dcterms:W3CDTF">2018-09-12T14:55:25Z</dcterms:created>
  <dcterms:modified xsi:type="dcterms:W3CDTF">2019-05-28T02:56:30Z</dcterms:modified>
</cp:coreProperties>
</file>