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2" r:id="rId7"/>
    <p:sldId id="266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orient="horz" pos="3702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pos="2880">
          <p15:clr>
            <a:srgbClr val="A4A3A4"/>
          </p15:clr>
        </p15:guide>
        <p15:guide id="6" pos="204">
          <p15:clr>
            <a:srgbClr val="A4A3A4"/>
          </p15:clr>
        </p15:guide>
        <p15:guide id="7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>
      <p:cViewPr varScale="1">
        <p:scale>
          <a:sx n="107" d="100"/>
          <a:sy n="107" d="100"/>
        </p:scale>
        <p:origin x="1760" y="176"/>
      </p:cViewPr>
      <p:guideLst>
        <p:guide orient="horz" pos="2160"/>
        <p:guide orient="horz" pos="346"/>
        <p:guide orient="horz" pos="3702"/>
        <p:guide orient="horz" pos="709"/>
        <p:guide pos="2880"/>
        <p:guide pos="204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A89B-E88B-4396-A281-6E2F878A47D7}" type="datetimeFigureOut">
              <a:rPr lang="ko-KR" altLang="en-US" smtClean="0"/>
              <a:pPr/>
              <a:t>2023. 2. 1.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C3299-F6D9-4F49-9C52-A5C019ADA0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2023. 2. 1.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2023. 2. 1.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2023. 2. 1.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2023. 2. 1.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AE0D-CA1A-4E15-9546-3F2BF47EEA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547687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2023. 2. 1.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2023. 2. 1.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2023. 2. 1.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2023. 2. 1.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2023. 2. 1.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2023. 2. 1.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2023. 2. 1.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2023. 2. 1.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java/simple.txt" TargetMode="External"/><Relationship Id="rId2" Type="http://schemas.openxmlformats.org/officeDocument/2006/relationships/hyperlink" Target="http://json-lib.sourceforge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2012.9.27</a:t>
            </a:r>
          </a:p>
          <a:p>
            <a:r>
              <a:rPr lang="en-US" altLang="ko-KR" sz="1500" dirty="0"/>
              <a:t>urajilation@gmail.com</a:t>
            </a:r>
            <a:endParaRPr lang="ko-KR" alt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49" y="1108534"/>
            <a:ext cx="85693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(1) JSON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-  JSON : JavaScript Object Notation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(2) JSON</a:t>
            </a:r>
            <a:r>
              <a:rPr lang="ko-KR" altLang="en-US" sz="1200" dirty="0"/>
              <a:t>에 대한 설명</a:t>
            </a:r>
            <a:endParaRPr lang="en-US" altLang="ko-KR" sz="1200" dirty="0"/>
          </a:p>
          <a:p>
            <a:endParaRPr lang="en-US" altLang="ko-KR" sz="1200" dirty="0"/>
          </a:p>
          <a:p>
            <a:pPr>
              <a:buFontTx/>
              <a:buChar char="-"/>
            </a:pPr>
            <a:r>
              <a:rPr lang="en-US" altLang="ko-KR" sz="1200" dirty="0"/>
              <a:t>JSON </a:t>
            </a:r>
            <a:r>
              <a:rPr lang="ko-KR" altLang="en-US" sz="1200" dirty="0"/>
              <a:t>공식 사이트</a:t>
            </a:r>
            <a:r>
              <a:rPr lang="en-US" altLang="ko-KR" sz="1200" dirty="0"/>
              <a:t>(</a:t>
            </a:r>
            <a:r>
              <a:rPr lang="en-US" altLang="ko-KR" sz="1200" dirty="0">
                <a:hlinkClick r:id="rId2"/>
              </a:rPr>
              <a:t>http://www.json.org</a:t>
            </a:r>
            <a:r>
              <a:rPr lang="en-US" altLang="ko-KR" sz="1200" dirty="0"/>
              <a:t>)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JSON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   “JSON(JavaScript Object Notation)</a:t>
            </a:r>
            <a:r>
              <a:rPr lang="ko-KR" altLang="en-US" sz="1200" dirty="0"/>
              <a:t>는</a:t>
            </a:r>
            <a:r>
              <a:rPr lang="en-US" altLang="ko-KR" sz="1200" dirty="0"/>
              <a:t> </a:t>
            </a:r>
            <a:r>
              <a:rPr lang="ko-KR" altLang="en-US" sz="1200" dirty="0"/>
              <a:t>경량의 데이터 교환 포맷이다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   인간에게 있어서 읽고 쓰기가 용이하고</a:t>
            </a:r>
            <a:r>
              <a:rPr lang="en-US" altLang="ko-KR" sz="1200" dirty="0"/>
              <a:t>, </a:t>
            </a:r>
            <a:r>
              <a:rPr lang="ko-KR" altLang="en-US" sz="1200" dirty="0"/>
              <a:t>기계에 있어서도 간단하게 </a:t>
            </a:r>
            <a:r>
              <a:rPr lang="ko-KR" altLang="en-US" sz="1200" dirty="0" err="1"/>
              <a:t>파싱이나</a:t>
            </a:r>
            <a:r>
              <a:rPr lang="ko-KR" altLang="en-US" sz="1200" dirty="0"/>
              <a:t> 생성을 행할 수 있는 형식이다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JavaScript </a:t>
            </a:r>
            <a:r>
              <a:rPr lang="ko-KR" altLang="en-US" sz="1200" dirty="0"/>
              <a:t>프로그램 언어</a:t>
            </a:r>
            <a:r>
              <a:rPr lang="en-US" altLang="ko-KR" sz="1200" dirty="0"/>
              <a:t>(ECMA-262 </a:t>
            </a:r>
            <a:r>
              <a:rPr lang="ko-KR" altLang="en-US" sz="1200" dirty="0"/>
              <a:t>표준 제 </a:t>
            </a:r>
            <a:r>
              <a:rPr lang="en-US" altLang="ko-KR" sz="1200" dirty="0"/>
              <a:t>3</a:t>
            </a:r>
            <a:r>
              <a:rPr lang="ko-KR" altLang="en-US" sz="1200" dirty="0"/>
              <a:t>판 </a:t>
            </a:r>
            <a:r>
              <a:rPr lang="en-US" altLang="ko-KR" sz="1200" dirty="0"/>
              <a:t>1999</a:t>
            </a:r>
            <a:r>
              <a:rPr lang="ko-KR" altLang="en-US" sz="1200" dirty="0"/>
              <a:t>년 </a:t>
            </a:r>
            <a:r>
              <a:rPr lang="en-US" altLang="ko-KR" sz="1200" dirty="0"/>
              <a:t>12</a:t>
            </a:r>
            <a:r>
              <a:rPr lang="ko-KR" altLang="en-US" sz="1200" dirty="0"/>
              <a:t>월</a:t>
            </a:r>
            <a:r>
              <a:rPr lang="en-US" altLang="ko-KR" sz="1200" dirty="0"/>
              <a:t>)</a:t>
            </a:r>
            <a:r>
              <a:rPr lang="ko-KR" altLang="en-US" sz="1200" dirty="0"/>
              <a:t>의 일부를 베이스로 만들어져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JSON(</a:t>
            </a:r>
            <a:r>
              <a:rPr lang="ko-KR" altLang="en-US" sz="1200" dirty="0"/>
              <a:t>은</a:t>
            </a:r>
            <a:r>
              <a:rPr lang="en-US" altLang="ko-KR" sz="1200" dirty="0"/>
              <a:t>)</a:t>
            </a:r>
            <a:r>
              <a:rPr lang="ko-KR" altLang="en-US" sz="1200" dirty="0"/>
              <a:t>는 완전하게 언어로부터 독립한 텍스트 형식이지만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   C,C++,</a:t>
            </a:r>
            <a:r>
              <a:rPr lang="en-US" altLang="ko-KR" sz="1200" dirty="0" err="1"/>
              <a:t>C#,Java,JavaScript,Perl,Python</a:t>
            </a:r>
            <a:r>
              <a:rPr lang="en-US" altLang="ko-KR" sz="1200" dirty="0"/>
              <a:t>, </a:t>
            </a:r>
            <a:r>
              <a:rPr lang="ko-KR" altLang="en-US" sz="1200" dirty="0"/>
              <a:t>그 외 많은 </a:t>
            </a:r>
            <a:r>
              <a:rPr lang="en-US" altLang="ko-KR" sz="1200" dirty="0"/>
              <a:t>C</a:t>
            </a:r>
            <a:r>
              <a:rPr lang="ko-KR" altLang="en-US" sz="1200" dirty="0"/>
              <a:t>패밀리의 언어를 </a:t>
            </a:r>
            <a:r>
              <a:rPr lang="ko-KR" altLang="en-US" sz="1200" dirty="0" err="1"/>
              <a:t>사용하는프로그래머에게</a:t>
            </a:r>
            <a:r>
              <a:rPr lang="ko-KR" altLang="en-US" sz="1200" dirty="0"/>
              <a:t> 있어서는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친숙한규약이</a:t>
            </a:r>
            <a:r>
              <a:rPr lang="ko-KR" altLang="en-US" sz="1200" dirty="0"/>
              <a:t> 사용되고 있다</a:t>
            </a:r>
            <a:r>
              <a:rPr lang="en-US" altLang="ko-KR" sz="1200" dirty="0"/>
              <a:t>.</a:t>
            </a:r>
            <a:r>
              <a:rPr lang="ko-KR" altLang="en-US" sz="1200" dirty="0"/>
              <a:t>이러한 성질이</a:t>
            </a:r>
            <a:r>
              <a:rPr lang="en-US" altLang="ko-KR" sz="1200" dirty="0"/>
              <a:t>,JSON</a:t>
            </a:r>
            <a:r>
              <a:rPr lang="ko-KR" altLang="en-US" sz="1200" dirty="0"/>
              <a:t>를 이상적인 데이터 교환 언어로 하고 있다</a:t>
            </a:r>
            <a:r>
              <a:rPr lang="en-US" altLang="ko-KR" sz="1200" dirty="0"/>
              <a:t>.”</a:t>
            </a:r>
          </a:p>
          <a:p>
            <a:endParaRPr lang="en-US" altLang="ko-KR" sz="1200" dirty="0"/>
          </a:p>
          <a:p>
            <a:pPr>
              <a:buFontTx/>
              <a:buChar char="-"/>
            </a:pPr>
            <a:r>
              <a:rPr lang="en-US" altLang="ko-KR" sz="1200" dirty="0"/>
              <a:t>JSON </a:t>
            </a:r>
            <a:r>
              <a:rPr lang="ko-KR" altLang="en-US" sz="1200" dirty="0"/>
              <a:t>관련 사이트에서 </a:t>
            </a:r>
            <a:r>
              <a:rPr lang="en-US" altLang="ko-KR" sz="1200" dirty="0"/>
              <a:t>JSON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   “</a:t>
            </a:r>
            <a:r>
              <a:rPr lang="ko-KR" altLang="en-US" sz="1200" dirty="0"/>
              <a:t>영어 그대로 해석하자면 </a:t>
            </a:r>
            <a:r>
              <a:rPr lang="ko-KR" altLang="en-US" sz="1200" dirty="0" err="1"/>
              <a:t>자바스트립트를</a:t>
            </a:r>
            <a:r>
              <a:rPr lang="ko-KR" altLang="en-US" sz="1200" dirty="0"/>
              <a:t> 객체형식으로 표현하는 것이다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JSON</a:t>
            </a:r>
            <a:r>
              <a:rPr lang="ko-KR" altLang="en-US" sz="1200" dirty="0"/>
              <a:t>은 </a:t>
            </a:r>
            <a:r>
              <a:rPr lang="en-US" altLang="ko-KR" sz="1200" dirty="0"/>
              <a:t>XML</a:t>
            </a:r>
            <a:r>
              <a:rPr lang="ko-KR" altLang="en-US" sz="1200" dirty="0"/>
              <a:t>보다 빠르고 변환하기도 쉬워 많이 대체해서 쓰고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적은양의</a:t>
            </a:r>
            <a:r>
              <a:rPr lang="ko-KR" altLang="en-US" sz="1200" dirty="0"/>
              <a:t> 데이터가 송수신 되므로 </a:t>
            </a:r>
            <a:r>
              <a:rPr lang="ko-KR" altLang="en-US" sz="1200" dirty="0" err="1"/>
              <a:t>모바일쪽에서</a:t>
            </a:r>
            <a:r>
              <a:rPr lang="ko-KR" altLang="en-US" sz="1200" dirty="0"/>
              <a:t> 쓰기에도 부담이 적다</a:t>
            </a:r>
            <a:r>
              <a:rPr lang="en-US" altLang="ko-KR" sz="1200" dirty="0"/>
              <a:t>.”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“JSON</a:t>
            </a:r>
            <a:r>
              <a:rPr lang="ko-KR" altLang="en-US" sz="1200" dirty="0"/>
              <a:t>은 이종 시스템간 데이터 교환시에 사용할 수 있는 이상적인 방법이다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JSON</a:t>
            </a:r>
            <a:r>
              <a:rPr lang="ko-KR" altLang="en-US" sz="1200" dirty="0"/>
              <a:t>은 자바스크립트에 기반하고 있기 때문에 모든 웹 브라우저에서 호환 된다고 할 수 있다</a:t>
            </a:r>
            <a:r>
              <a:rPr lang="en-US" altLang="ko-KR" sz="1200" dirty="0"/>
              <a:t>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850" y="54927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JSON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49" y="1108534"/>
            <a:ext cx="8569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JSON </a:t>
            </a:r>
            <a:r>
              <a:rPr lang="ko-KR" altLang="en-US" sz="1200" dirty="0"/>
              <a:t>데이터는 </a:t>
            </a:r>
            <a:r>
              <a:rPr lang="en-US" altLang="ko-KR" sz="1200" dirty="0"/>
              <a:t>key/value (name/value) </a:t>
            </a:r>
            <a:r>
              <a:rPr lang="ko-KR" altLang="en-US" sz="1200" dirty="0"/>
              <a:t>형식으로 구성</a:t>
            </a:r>
            <a:endParaRPr lang="en-US" altLang="ko-KR" sz="1200" dirty="0"/>
          </a:p>
          <a:p>
            <a:r>
              <a:rPr lang="en-US" altLang="ko-KR" sz="1200" dirty="0"/>
              <a:t>“name" : “</a:t>
            </a:r>
            <a:r>
              <a:rPr lang="ko-KR" altLang="en-US" sz="1200" dirty="0"/>
              <a:t>황상규</a:t>
            </a:r>
            <a:r>
              <a:rPr lang="en-US" altLang="ko-KR" sz="1200" dirty="0"/>
              <a:t>”</a:t>
            </a:r>
          </a:p>
          <a:p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자바스크립트 문법으로 표현하면</a:t>
            </a:r>
            <a:endParaRPr lang="en-US" altLang="ko-KR" sz="1200" dirty="0"/>
          </a:p>
          <a:p>
            <a:r>
              <a:rPr lang="en-US" altLang="ko-KR" sz="1200" dirty="0"/>
              <a:t>name = “</a:t>
            </a:r>
            <a:r>
              <a:rPr lang="ko-KR" altLang="en-US" sz="1200" dirty="0"/>
              <a:t>황상규</a:t>
            </a:r>
            <a:r>
              <a:rPr lang="en-US" altLang="ko-KR" sz="1200" dirty="0"/>
              <a:t>"</a:t>
            </a:r>
          </a:p>
          <a:p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23850" y="549275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JSON</a:t>
            </a:r>
            <a:r>
              <a:rPr lang="ko-KR" altLang="en-US" dirty="0"/>
              <a:t>의 표기법</a:t>
            </a:r>
            <a:r>
              <a:rPr lang="en-US" altLang="ko-KR" dirty="0"/>
              <a:t>(Notation)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850" y="2500306"/>
          <a:ext cx="85693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1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5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표현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float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“number" : 1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큰 따옴표로 묶음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"name" : 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황상규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isResult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: true</a:t>
                      </a:r>
                    </a:p>
                    <a:p>
                      <a:pPr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개의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key/value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입력하여 중괄호로 묶음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{“name" : 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황상규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“gender" : 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남자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개의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대괄호로 묶음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"employees" : [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{"name" : 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황상규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"gender" : 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남자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"},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{"name" : 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싸이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"gender" : 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남자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"},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{"name" : 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김태희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"gender" : 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]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850" y="54927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JSON </a:t>
            </a:r>
            <a:r>
              <a:rPr lang="ko-KR" altLang="en-US" dirty="0"/>
              <a:t>사용 예제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850" y="1428736"/>
            <a:ext cx="5864106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 &lt;html&gt;</a:t>
            </a:r>
          </a:p>
          <a:p>
            <a:endParaRPr lang="en-US" sz="1200" dirty="0"/>
          </a:p>
          <a:p>
            <a:r>
              <a:rPr lang="en-US" sz="1200" dirty="0"/>
              <a:t> &lt;body&gt;</a:t>
            </a:r>
          </a:p>
          <a:p>
            <a:r>
              <a:rPr lang="en-US" sz="1200" dirty="0"/>
              <a:t> </a:t>
            </a:r>
            <a:r>
              <a:rPr lang="ko-KR" altLang="en-US" sz="1200" dirty="0"/>
              <a:t>이름 </a:t>
            </a:r>
            <a:r>
              <a:rPr lang="en-US" altLang="ko-KR" sz="1200" dirty="0"/>
              <a:t>: &lt;</a:t>
            </a:r>
            <a:r>
              <a:rPr lang="en-US" sz="1200" dirty="0"/>
              <a:t>span id="name"&gt;&lt;/span&gt;&lt;</a:t>
            </a:r>
            <a:r>
              <a:rPr lang="en-US" sz="1200" dirty="0" err="1"/>
              <a:t>br</a:t>
            </a:r>
            <a:r>
              <a:rPr lang="en-US" sz="1200" dirty="0"/>
              <a:t>/&gt;</a:t>
            </a:r>
          </a:p>
          <a:p>
            <a:r>
              <a:rPr lang="en-US" sz="1200" dirty="0"/>
              <a:t> </a:t>
            </a:r>
            <a:r>
              <a:rPr lang="ko-KR" altLang="en-US" sz="1200" dirty="0"/>
              <a:t>나이 </a:t>
            </a:r>
            <a:r>
              <a:rPr lang="en-US" altLang="ko-KR" sz="1200" dirty="0"/>
              <a:t>: &lt;</a:t>
            </a:r>
            <a:r>
              <a:rPr lang="en-US" sz="1200" dirty="0"/>
              <a:t>span id="age"&gt;&lt;/span&gt;&lt;</a:t>
            </a:r>
            <a:r>
              <a:rPr lang="en-US" sz="1200" dirty="0" err="1"/>
              <a:t>br</a:t>
            </a:r>
            <a:r>
              <a:rPr lang="en-US" sz="1200" dirty="0"/>
              <a:t>/&gt;</a:t>
            </a:r>
          </a:p>
          <a:p>
            <a:r>
              <a:rPr lang="en-US" sz="1200" dirty="0"/>
              <a:t> </a:t>
            </a:r>
            <a:r>
              <a:rPr lang="ko-KR" altLang="en-US" sz="1200" dirty="0"/>
              <a:t>주소 </a:t>
            </a:r>
            <a:r>
              <a:rPr lang="en-US" altLang="ko-KR" sz="1200" dirty="0"/>
              <a:t>: &lt;</a:t>
            </a:r>
            <a:r>
              <a:rPr lang="en-US" sz="1200" dirty="0"/>
              <a:t>span id=“address"&gt;&lt;/span&gt;&lt;</a:t>
            </a:r>
            <a:r>
              <a:rPr lang="en-US" sz="1200" dirty="0" err="1"/>
              <a:t>br</a:t>
            </a:r>
            <a:r>
              <a:rPr lang="en-US" sz="1200" dirty="0"/>
              <a:t>/&gt;</a:t>
            </a:r>
          </a:p>
          <a:p>
            <a:r>
              <a:rPr lang="en-US" sz="1200" dirty="0"/>
              <a:t> </a:t>
            </a:r>
            <a:r>
              <a:rPr lang="ko-KR" altLang="en-US" sz="1200" dirty="0"/>
              <a:t>전화번호 </a:t>
            </a:r>
            <a:r>
              <a:rPr lang="en-US" altLang="ko-KR" sz="1200" dirty="0"/>
              <a:t>: &lt;</a:t>
            </a:r>
            <a:r>
              <a:rPr lang="en-US" sz="1200" dirty="0"/>
              <a:t>span id="phone"&gt;&lt;/span&gt;&lt;</a:t>
            </a:r>
            <a:r>
              <a:rPr lang="en-US" sz="1200" dirty="0" err="1"/>
              <a:t>br</a:t>
            </a:r>
            <a:r>
              <a:rPr lang="en-US" sz="1200" dirty="0"/>
              <a:t>/&gt;</a:t>
            </a:r>
          </a:p>
          <a:p>
            <a:r>
              <a:rPr lang="en-US" sz="1200" dirty="0"/>
              <a:t> &lt;/body&gt;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&lt;script type="text/</a:t>
            </a:r>
            <a:r>
              <a:rPr lang="en-US" sz="1200" dirty="0" err="1"/>
              <a:t>javascript</a:t>
            </a:r>
            <a:r>
              <a:rPr lang="en-US" sz="1200" dirty="0"/>
              <a:t>"&gt;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var</a:t>
            </a:r>
            <a:r>
              <a:rPr lang="en-US" sz="1200" dirty="0"/>
              <a:t> person= {</a:t>
            </a:r>
          </a:p>
          <a:p>
            <a:r>
              <a:rPr lang="en-US" sz="1200" dirty="0"/>
              <a:t>                                 "name":"</a:t>
            </a:r>
            <a:r>
              <a:rPr lang="ko-KR" altLang="en-US" sz="1200" dirty="0"/>
              <a:t>황상규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                           “</a:t>
            </a:r>
            <a:r>
              <a:rPr lang="en-US" sz="1200" dirty="0"/>
              <a:t>address":"</a:t>
            </a:r>
            <a:r>
              <a:rPr lang="ko-KR" altLang="en-US" sz="1200" dirty="0"/>
              <a:t>경기도 광명시 하안주공아파트 </a:t>
            </a:r>
            <a:r>
              <a:rPr lang="en-US" altLang="ko-KR" sz="1200" dirty="0"/>
              <a:t>123</a:t>
            </a:r>
            <a:r>
              <a:rPr lang="ko-KR" altLang="en-US" sz="1200" dirty="0"/>
              <a:t>동 </a:t>
            </a:r>
            <a:r>
              <a:rPr lang="en-US" altLang="ko-KR" sz="1200" dirty="0"/>
              <a:t>456</a:t>
            </a:r>
            <a:r>
              <a:rPr lang="ko-KR" altLang="en-US" sz="1200" dirty="0"/>
              <a:t>호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                           "</a:t>
            </a:r>
            <a:r>
              <a:rPr lang="en-US" sz="1200" dirty="0"/>
              <a:t>age":18,</a:t>
            </a:r>
          </a:p>
          <a:p>
            <a:r>
              <a:rPr lang="en-US" sz="1200" dirty="0"/>
              <a:t>                                 "phone":"070-1234-5678"</a:t>
            </a:r>
          </a:p>
          <a:p>
            <a:r>
              <a:rPr lang="en-US" sz="1200" dirty="0"/>
              <a:t>                                };</a:t>
            </a:r>
          </a:p>
          <a:p>
            <a:r>
              <a:rPr lang="en-US" sz="1200" dirty="0" err="1"/>
              <a:t>document.getElementById</a:t>
            </a:r>
            <a:r>
              <a:rPr lang="en-US" sz="1200" dirty="0"/>
              <a:t>("name").</a:t>
            </a:r>
            <a:r>
              <a:rPr lang="en-US" sz="1200" dirty="0" err="1"/>
              <a:t>innerHTML</a:t>
            </a:r>
            <a:r>
              <a:rPr lang="en-US" sz="1200" dirty="0"/>
              <a:t> = person.name</a:t>
            </a:r>
          </a:p>
          <a:p>
            <a:r>
              <a:rPr lang="en-US" sz="1200" dirty="0" err="1"/>
              <a:t>document.getElementById</a:t>
            </a:r>
            <a:r>
              <a:rPr lang="en-US" sz="1200" dirty="0"/>
              <a:t>("age").</a:t>
            </a:r>
            <a:r>
              <a:rPr lang="en-US" sz="1200" dirty="0" err="1"/>
              <a:t>innerHTML</a:t>
            </a:r>
            <a:r>
              <a:rPr lang="en-US" sz="1200" dirty="0"/>
              <a:t> = </a:t>
            </a:r>
            <a:r>
              <a:rPr lang="en-US" sz="1200" dirty="0" err="1"/>
              <a:t>person.age</a:t>
            </a:r>
            <a:endParaRPr lang="en-US" sz="1200" dirty="0"/>
          </a:p>
          <a:p>
            <a:r>
              <a:rPr lang="en-US" sz="1200" dirty="0" err="1"/>
              <a:t>document.getElementById</a:t>
            </a:r>
            <a:r>
              <a:rPr lang="en-US" sz="1200" dirty="0"/>
              <a:t>(“address").</a:t>
            </a:r>
            <a:r>
              <a:rPr lang="en-US" sz="1200" dirty="0" err="1"/>
              <a:t>innerHTML</a:t>
            </a:r>
            <a:r>
              <a:rPr lang="en-US" sz="1200" dirty="0"/>
              <a:t> = </a:t>
            </a:r>
            <a:r>
              <a:rPr lang="en-US" sz="1200" dirty="0" err="1"/>
              <a:t>person.address</a:t>
            </a:r>
            <a:endParaRPr lang="en-US" sz="1200" dirty="0"/>
          </a:p>
          <a:p>
            <a:r>
              <a:rPr lang="en-US" sz="1200" dirty="0" err="1"/>
              <a:t>document.getElementById</a:t>
            </a:r>
            <a:r>
              <a:rPr lang="en-US" sz="1200" dirty="0"/>
              <a:t>("phone").</a:t>
            </a:r>
            <a:r>
              <a:rPr lang="en-US" sz="1200" dirty="0" err="1"/>
              <a:t>innerHTML</a:t>
            </a:r>
            <a:r>
              <a:rPr lang="en-US" sz="1200" dirty="0"/>
              <a:t> = </a:t>
            </a:r>
            <a:r>
              <a:rPr lang="en-US" sz="1200" dirty="0" err="1"/>
              <a:t>person.phone</a:t>
            </a:r>
            <a:endParaRPr lang="en-US" sz="1200" dirty="0"/>
          </a:p>
          <a:p>
            <a:r>
              <a:rPr lang="en-US" sz="1200" dirty="0"/>
              <a:t> &lt;/script&gt;</a:t>
            </a:r>
          </a:p>
          <a:p>
            <a:endParaRPr lang="en-US" sz="1200" dirty="0"/>
          </a:p>
          <a:p>
            <a:r>
              <a:rPr lang="en-US" sz="1200" dirty="0"/>
              <a:t>&lt;/html&gt;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3849" y="1108535"/>
            <a:ext cx="217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(1) </a:t>
            </a:r>
            <a:r>
              <a:rPr lang="ko-KR" altLang="en-US" sz="1200" dirty="0"/>
              <a:t>소스</a:t>
            </a:r>
            <a:endParaRPr lang="en-US" altLang="ko-KR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714876" y="1125538"/>
            <a:ext cx="4178299" cy="2441961"/>
            <a:chOff x="4714876" y="1125538"/>
            <a:chExt cx="4178299" cy="2441961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1125538"/>
              <a:ext cx="4178299" cy="2069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6357950" y="3290500"/>
              <a:ext cx="2176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(2) </a:t>
              </a:r>
              <a:r>
                <a:rPr lang="ko-KR" altLang="en-US" sz="1200" dirty="0"/>
                <a:t>화면 출력</a:t>
              </a:r>
              <a:endParaRPr lang="en-US" altLang="ko-KR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359009" y="4143380"/>
            <a:ext cx="653416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1: &lt;book&gt;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2:     &lt;type&gt;textbook&lt;/type&gt;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3:     &lt;pages&gt;256&lt;/pages&gt;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4:     &lt;title&gt;Programming Pearls 2nd Edition&lt;/title&gt;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5:     &lt;description&gt;The first edition of Programming&lt;/description&gt;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6:     &lt;rating&gt;4.5&lt;/rating&gt;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7:     &lt;</a:t>
            </a: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coverType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&gt;paperback&lt;/</a:t>
            </a: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coverType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&gt;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8:     &lt;genre&gt;Computer Science&lt;/genre&gt;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9:     &lt;author&gt;Jon Bentley&lt;/author&gt;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10:    &lt;publisher&gt;Addison-Wesley Professional&lt;/publisher&gt;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11:    &lt;copyright&gt;1999&lt;/copyright&gt;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12: &lt;/book&gt;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23850" y="1428736"/>
            <a:ext cx="5763116" cy="2631490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1: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{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2: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"book": {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3: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"type": "textbook",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4: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"pages": "256",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5: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"title": "Programming Pearls 2nd Edition",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6: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"description": "The first edition of Programming",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7: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"rating": "4.5",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8: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</a:t>
            </a: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coverType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": "paperback",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9: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"genre": "Computer Science",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10: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"author": "Jon Bentley",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11: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"publisher": "Addison-Wesley Professional",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12: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"copyright": "1999"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13: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}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14: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}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850" y="549275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JSON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의 포맷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2264" y="3786190"/>
            <a:ext cx="217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(2) XML </a:t>
            </a:r>
            <a:r>
              <a:rPr lang="ko-KR" altLang="en-US" sz="1200" dirty="0"/>
              <a:t>포맷</a:t>
            </a:r>
            <a:endParaRPr lang="en-US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850" y="1125538"/>
            <a:ext cx="217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(1) JSON </a:t>
            </a:r>
            <a:r>
              <a:rPr lang="ko-KR" altLang="en-US" sz="1200" dirty="0"/>
              <a:t>포맷</a:t>
            </a:r>
            <a:endParaRPr lang="en-US" altLang="ko-KR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850" y="549275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JSON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의 장단점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850" y="1125541"/>
          <a:ext cx="8569326" cy="444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8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작성하기가 간편하다</a:t>
                      </a:r>
                      <a:r>
                        <a:rPr lang="en-US" altLang="ko-KR" sz="1200" dirty="0"/>
                        <a:t>(tag</a:t>
                      </a:r>
                      <a:r>
                        <a:rPr lang="ko-KR" altLang="en-US" sz="1200" dirty="0"/>
                        <a:t>구조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. XML </a:t>
                      </a:r>
                      <a:r>
                        <a:rPr lang="ko-KR" altLang="en-US" sz="1200" dirty="0"/>
                        <a:t>사람이 읽기가 쉽다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즉 각 </a:t>
                      </a:r>
                      <a:r>
                        <a:rPr lang="ko-KR" altLang="en-US" sz="1200" dirty="0" err="1"/>
                        <a:t>장보들이</a:t>
                      </a:r>
                      <a:r>
                        <a:rPr lang="ko-KR" altLang="en-US" sz="1200" dirty="0"/>
                        <a:t> 의미하는 바를 한눈에 보기가 좋다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. DTD </a:t>
                      </a:r>
                      <a:r>
                        <a:rPr lang="ko-KR" altLang="en-US" sz="1200" dirty="0"/>
                        <a:t>등 </a:t>
                      </a:r>
                      <a:r>
                        <a:rPr lang="en-US" altLang="ko-KR" sz="1200" dirty="0"/>
                        <a:t>XML</a:t>
                      </a:r>
                      <a:r>
                        <a:rPr lang="ko-KR" altLang="en-US" sz="1200" dirty="0"/>
                        <a:t>자체의 기능을 확장할 여지가 많이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 err="1"/>
                        <a:t>파싱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DOM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SAX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하나의 </a:t>
                      </a:r>
                      <a:r>
                        <a:rPr lang="ko-KR" altLang="en-US" sz="1200" dirty="0" err="1"/>
                        <a:t>데이타를</a:t>
                      </a:r>
                      <a:r>
                        <a:rPr lang="ko-KR" altLang="en-US" sz="1200" dirty="0"/>
                        <a:t> 정의하기 위한 부수적인 정의가 너무 많이 필요하다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치명적 단점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배열형식이나 반복구조의 경우 불필요한 데이터가 계속 해서 나타난다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결국 이로 인해 </a:t>
                      </a:r>
                      <a:r>
                        <a:rPr lang="ko-KR" altLang="en-US" sz="1200" dirty="0" err="1"/>
                        <a:t>파싱이</a:t>
                      </a:r>
                      <a:r>
                        <a:rPr lang="ko-KR" altLang="en-US" sz="1200" dirty="0"/>
                        <a:t> 힘들어지고 속도는 느려진다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내용이 함축적으로 최소한의 정보만을 </a:t>
                      </a:r>
                      <a:r>
                        <a:rPr lang="ko-KR" altLang="en-US" sz="1200" dirty="0" err="1"/>
                        <a:t>가지고있다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그렇기 때문에 </a:t>
                      </a:r>
                      <a:r>
                        <a:rPr lang="en-US" altLang="ko-KR" sz="1200" dirty="0"/>
                        <a:t>XML</a:t>
                      </a:r>
                      <a:r>
                        <a:rPr lang="ko-KR" altLang="en-US" sz="1200" dirty="0"/>
                        <a:t>대비 용량이 획기적으로 줄어들고 속도는 그만큼 빨라지게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객체구조와 </a:t>
                      </a:r>
                      <a:r>
                        <a:rPr lang="en-US" altLang="ko-KR" sz="1200" dirty="0"/>
                        <a:t>{} </a:t>
                      </a:r>
                      <a:r>
                        <a:rPr lang="ko-KR" altLang="en-US" sz="1200" dirty="0"/>
                        <a:t>배열구조의 </a:t>
                      </a:r>
                      <a:r>
                        <a:rPr lang="en-US" altLang="ko-KR" sz="1200" dirty="0"/>
                        <a:t>[] </a:t>
                      </a:r>
                      <a:r>
                        <a:rPr lang="ko-KR" altLang="en-US" sz="1200" dirty="0"/>
                        <a:t>적절한 만남으로 아주 효율적인 데이터 구성이 가능하다</a:t>
                      </a:r>
                      <a:r>
                        <a:rPr lang="en-US" altLang="ko-KR" sz="1200" dirty="0"/>
                        <a:t>. </a:t>
                      </a:r>
                    </a:p>
                    <a:p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 err="1"/>
                        <a:t>파싱이</a:t>
                      </a:r>
                      <a:r>
                        <a:rPr lang="ko-KR" altLang="en-US" sz="1200" dirty="0"/>
                        <a:t> 매우 간편하고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때로는 일반적인 변수처럼 사용도 가능하다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사용하기 쉽다</a:t>
                      </a:r>
                      <a:r>
                        <a:rPr lang="en-US" altLang="ko-KR" sz="1200" dirty="0"/>
                        <a:t>. 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내용이 함축적이다 보니 내용의 의미파악은 </a:t>
                      </a:r>
                      <a:r>
                        <a:rPr lang="ko-KR" altLang="en-US" sz="1200" dirty="0" err="1"/>
                        <a:t>힘들수</a:t>
                      </a:r>
                      <a:r>
                        <a:rPr lang="ko-KR" altLang="en-US" sz="1200" dirty="0"/>
                        <a:t> 있다</a:t>
                      </a:r>
                      <a:r>
                        <a:rPr lang="en-US" altLang="ko-KR" sz="1200" dirty="0"/>
                        <a:t>. 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아무래도 적은 규격의 데이터 전송에 적합한 </a:t>
                      </a:r>
                      <a:r>
                        <a:rPr lang="ko-KR" altLang="en-US" sz="1200" dirty="0" err="1"/>
                        <a:t>방식이기떄문에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XML</a:t>
                      </a:r>
                      <a:r>
                        <a:rPr lang="ko-KR" altLang="en-US" sz="1200" dirty="0"/>
                        <a:t>보다는 빠르지만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대용량급의</a:t>
                      </a:r>
                      <a:r>
                        <a:rPr lang="ko-KR" altLang="en-US" sz="1200" dirty="0"/>
                        <a:t> 데이터 송수신엔 부적합 모습도 있다</a:t>
                      </a:r>
                      <a:r>
                        <a:rPr lang="en-US" altLang="ko-KR" sz="1200" dirty="0"/>
                        <a:t>. 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JSONP : </a:t>
                      </a:r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을 통해서 </a:t>
                      </a:r>
                      <a:r>
                        <a:rPr lang="en-US" altLang="ko-KR" sz="1200" dirty="0"/>
                        <a:t>Get </a:t>
                      </a:r>
                      <a:r>
                        <a:rPr lang="ko-KR" altLang="en-US" sz="1200" dirty="0"/>
                        <a:t>방식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2KB </a:t>
                      </a:r>
                      <a:r>
                        <a:rPr lang="ko-KR" altLang="en-US" sz="1200" dirty="0"/>
                        <a:t>용량 제한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76250" y="1277941"/>
          <a:ext cx="8569326" cy="444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8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작성하기가 간편하다</a:t>
                      </a:r>
                      <a:r>
                        <a:rPr lang="en-US" altLang="ko-KR" sz="1200" dirty="0"/>
                        <a:t>(tag</a:t>
                      </a:r>
                      <a:r>
                        <a:rPr lang="ko-KR" altLang="en-US" sz="1200" dirty="0"/>
                        <a:t>구조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. XML </a:t>
                      </a:r>
                      <a:r>
                        <a:rPr lang="ko-KR" altLang="en-US" sz="1200" dirty="0"/>
                        <a:t>사람이 읽기가 쉽다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즉 각 </a:t>
                      </a:r>
                      <a:r>
                        <a:rPr lang="ko-KR" altLang="en-US" sz="1200" dirty="0" err="1"/>
                        <a:t>장보들이</a:t>
                      </a:r>
                      <a:r>
                        <a:rPr lang="ko-KR" altLang="en-US" sz="1200" dirty="0"/>
                        <a:t> 의미하는 바를 한눈에 보기가 좋다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. DTD </a:t>
                      </a:r>
                      <a:r>
                        <a:rPr lang="ko-KR" altLang="en-US" sz="1200" dirty="0"/>
                        <a:t>등 </a:t>
                      </a:r>
                      <a:r>
                        <a:rPr lang="en-US" altLang="ko-KR" sz="1200" dirty="0"/>
                        <a:t>XML</a:t>
                      </a:r>
                      <a:r>
                        <a:rPr lang="ko-KR" altLang="en-US" sz="1200" dirty="0"/>
                        <a:t>자체의 기능을 확장할 여지가 많이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 err="1"/>
                        <a:t>파싱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DOM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SAX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하나의 </a:t>
                      </a:r>
                      <a:r>
                        <a:rPr lang="ko-KR" altLang="en-US" sz="1200" dirty="0" err="1"/>
                        <a:t>데이타를</a:t>
                      </a:r>
                      <a:r>
                        <a:rPr lang="ko-KR" altLang="en-US" sz="1200" dirty="0"/>
                        <a:t> 정의하기 위한 부수적인 정의가 너무 많이 필요하다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치명적 단점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배열형식이나 반복구조의 경우 불필요한 데이터가 계속 해서 나타난다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결국 이로 인해 </a:t>
                      </a:r>
                      <a:r>
                        <a:rPr lang="ko-KR" altLang="en-US" sz="1200" dirty="0" err="1"/>
                        <a:t>파싱이</a:t>
                      </a:r>
                      <a:r>
                        <a:rPr lang="ko-KR" altLang="en-US" sz="1200" dirty="0"/>
                        <a:t> 힘들어지고 속도는 느려진다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내용이 함축적으로 최소한의 정보만을 </a:t>
                      </a:r>
                      <a:r>
                        <a:rPr lang="ko-KR" altLang="en-US" sz="1200" dirty="0" err="1"/>
                        <a:t>가지고있다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그렇기 때문에 </a:t>
                      </a:r>
                      <a:r>
                        <a:rPr lang="en-US" altLang="ko-KR" sz="1200" dirty="0"/>
                        <a:t>XML</a:t>
                      </a:r>
                      <a:r>
                        <a:rPr lang="ko-KR" altLang="en-US" sz="1200" dirty="0"/>
                        <a:t>대비 용량이 획기적으로 줄어들고 속도는 그만큼 빨라지게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객체구조와 </a:t>
                      </a:r>
                      <a:r>
                        <a:rPr lang="en-US" altLang="ko-KR" sz="1200" dirty="0"/>
                        <a:t>{} </a:t>
                      </a:r>
                      <a:r>
                        <a:rPr lang="ko-KR" altLang="en-US" sz="1200" dirty="0"/>
                        <a:t>배열구조의 </a:t>
                      </a:r>
                      <a:r>
                        <a:rPr lang="en-US" altLang="ko-KR" sz="1200" dirty="0"/>
                        <a:t>[] </a:t>
                      </a:r>
                      <a:r>
                        <a:rPr lang="ko-KR" altLang="en-US" sz="1200" dirty="0"/>
                        <a:t>적절한 만남으로 아주 효율적인 데이터 구성이 가능하다</a:t>
                      </a:r>
                      <a:r>
                        <a:rPr lang="en-US" altLang="ko-KR" sz="1200" dirty="0"/>
                        <a:t>. </a:t>
                      </a:r>
                    </a:p>
                    <a:p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 err="1"/>
                        <a:t>파싱이</a:t>
                      </a:r>
                      <a:r>
                        <a:rPr lang="ko-KR" altLang="en-US" sz="1200" dirty="0"/>
                        <a:t> 매우 간편하고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때로는 일반적인 변수처럼 사용도 가능하다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사용하기 쉽다</a:t>
                      </a:r>
                      <a:r>
                        <a:rPr lang="en-US" altLang="ko-KR" sz="1200" dirty="0"/>
                        <a:t>. 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내용이 함축적이다 보니 내용의 의미파악은 </a:t>
                      </a:r>
                      <a:r>
                        <a:rPr lang="ko-KR" altLang="en-US" sz="1200" dirty="0" err="1"/>
                        <a:t>힘들수</a:t>
                      </a:r>
                      <a:r>
                        <a:rPr lang="ko-KR" altLang="en-US" sz="1200" dirty="0"/>
                        <a:t> 있다</a:t>
                      </a:r>
                      <a:r>
                        <a:rPr lang="en-US" altLang="ko-KR" sz="1200" dirty="0"/>
                        <a:t>. 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아무래도 적은 규격의 데이터 전송에 적합한 </a:t>
                      </a:r>
                      <a:r>
                        <a:rPr lang="ko-KR" altLang="en-US" sz="1200" dirty="0" err="1"/>
                        <a:t>방식이기떄문에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XML</a:t>
                      </a:r>
                      <a:r>
                        <a:rPr lang="ko-KR" altLang="en-US" sz="1200" dirty="0"/>
                        <a:t>보다는 빠르지만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대용량급의</a:t>
                      </a:r>
                      <a:r>
                        <a:rPr lang="ko-KR" altLang="en-US" sz="1200" dirty="0"/>
                        <a:t> 데이터 송수신엔 부적합 모습도 있다</a:t>
                      </a:r>
                      <a:r>
                        <a:rPr lang="en-US" altLang="ko-KR" sz="1200" dirty="0"/>
                        <a:t>. 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JSONP : </a:t>
                      </a:r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을 통해서 </a:t>
                      </a:r>
                      <a:r>
                        <a:rPr lang="en-US" altLang="ko-KR" sz="1200" dirty="0"/>
                        <a:t>Get </a:t>
                      </a:r>
                      <a:r>
                        <a:rPr lang="ko-KR" altLang="en-US" sz="1200" dirty="0"/>
                        <a:t>방식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2KB </a:t>
                      </a:r>
                      <a:r>
                        <a:rPr lang="ko-KR" altLang="en-US" sz="1200" dirty="0"/>
                        <a:t>용량 제한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850" y="549275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Java</a:t>
            </a:r>
            <a:r>
              <a:rPr lang="ko-KR" altLang="en-US" dirty="0"/>
              <a:t>에서 </a:t>
            </a:r>
            <a:r>
              <a:rPr lang="en-US" altLang="ko-KR" dirty="0"/>
              <a:t>JSON </a:t>
            </a:r>
            <a:r>
              <a:rPr lang="ko-KR" altLang="en-US" dirty="0"/>
              <a:t>생성과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850" y="2274838"/>
            <a:ext cx="539115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// </a:t>
            </a:r>
            <a:r>
              <a:rPr lang="en-US" altLang="ko-KR" sz="1200" dirty="0"/>
              <a:t>JSON </a:t>
            </a:r>
            <a:r>
              <a:rPr lang="ko-KR" altLang="en-US" sz="1200" dirty="0"/>
              <a:t>생성</a:t>
            </a:r>
            <a:endParaRPr lang="en-US" sz="1200" dirty="0"/>
          </a:p>
          <a:p>
            <a:r>
              <a:rPr lang="en-US" sz="1200" dirty="0"/>
              <a:t>Map </a:t>
            </a:r>
            <a:r>
              <a:rPr lang="en-US" sz="1200" dirty="0" err="1"/>
              <a:t>jsonMap</a:t>
            </a:r>
            <a:r>
              <a:rPr lang="en-US" sz="1200" dirty="0"/>
              <a:t> = new </a:t>
            </a:r>
            <a:r>
              <a:rPr lang="en-US" sz="1200" dirty="0" err="1"/>
              <a:t>HashMap</a:t>
            </a:r>
            <a:r>
              <a:rPr lang="en-US" sz="1200" dirty="0"/>
              <a:t>();</a:t>
            </a:r>
          </a:p>
          <a:p>
            <a:r>
              <a:rPr lang="en-US" sz="1200" dirty="0" err="1"/>
              <a:t>jsonMap.put</a:t>
            </a:r>
            <a:r>
              <a:rPr lang="en-US" sz="1200" dirty="0"/>
              <a:t>(“name" , “</a:t>
            </a:r>
            <a:r>
              <a:rPr lang="ko-KR" altLang="en-US" sz="1200" dirty="0"/>
              <a:t>황상규</a:t>
            </a:r>
            <a:r>
              <a:rPr lang="en-US" sz="1200" dirty="0"/>
              <a:t>");</a:t>
            </a:r>
          </a:p>
          <a:p>
            <a:br>
              <a:rPr lang="en-US" sz="1200" dirty="0"/>
            </a:br>
            <a:r>
              <a:rPr lang="en-US" sz="1200" dirty="0" err="1"/>
              <a:t>JSONObject</a:t>
            </a:r>
            <a:r>
              <a:rPr lang="en-US" sz="1200" dirty="0"/>
              <a:t> </a:t>
            </a:r>
            <a:r>
              <a:rPr lang="en-US" sz="1200" dirty="0" err="1"/>
              <a:t>jo</a:t>
            </a:r>
            <a:r>
              <a:rPr lang="en-US" sz="1200" dirty="0"/>
              <a:t> = new </a:t>
            </a:r>
            <a:r>
              <a:rPr lang="en-US" sz="1200" dirty="0" err="1"/>
              <a:t>JSONObject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 err="1"/>
              <a:t>jo.put</a:t>
            </a:r>
            <a:r>
              <a:rPr lang="en-US" sz="1200" dirty="0"/>
              <a:t>(“gender", “</a:t>
            </a:r>
            <a:r>
              <a:rPr lang="ko-KR" altLang="en-US" sz="1200" dirty="0"/>
              <a:t>남자</a:t>
            </a:r>
            <a:r>
              <a:rPr lang="en-US" sz="1200" dirty="0"/>
              <a:t>");</a:t>
            </a:r>
            <a:br>
              <a:rPr lang="en-US" sz="1200" dirty="0"/>
            </a:br>
            <a:r>
              <a:rPr lang="en-US" sz="1200" dirty="0" err="1"/>
              <a:t>jo.put</a:t>
            </a:r>
            <a:r>
              <a:rPr lang="en-US" sz="1200" dirty="0"/>
              <a:t>(“person", </a:t>
            </a:r>
            <a:r>
              <a:rPr lang="en-US" sz="1200" dirty="0" err="1"/>
              <a:t>jsonMap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// JSON </a:t>
            </a:r>
            <a:r>
              <a:rPr lang="ko-KR" altLang="en-US" sz="1200" dirty="0" err="1"/>
              <a:t>파싱</a:t>
            </a:r>
            <a:endParaRPr lang="en-US" sz="1200" dirty="0"/>
          </a:p>
          <a:p>
            <a:r>
              <a:rPr lang="en-US" sz="1200" dirty="0" err="1"/>
              <a:t>jo.toString</a:t>
            </a:r>
            <a:r>
              <a:rPr lang="en-US" sz="1200" dirty="0"/>
              <a:t>();          // </a:t>
            </a:r>
            <a:r>
              <a:rPr lang="pt-BR" sz="1200" dirty="0"/>
              <a:t>{"</a:t>
            </a:r>
            <a:r>
              <a:rPr lang="en-US" sz="1200" dirty="0"/>
              <a:t>gender</a:t>
            </a:r>
            <a:r>
              <a:rPr lang="pt-BR" sz="1200" dirty="0"/>
              <a:t>":“</a:t>
            </a:r>
            <a:r>
              <a:rPr lang="ko-KR" altLang="en-US" sz="1200" dirty="0"/>
              <a:t>남자</a:t>
            </a:r>
            <a:r>
              <a:rPr lang="pt-BR" sz="1200" dirty="0"/>
              <a:t>", “person“:{“name":“</a:t>
            </a:r>
            <a:r>
              <a:rPr lang="ko-KR" altLang="en-US" sz="1200" dirty="0"/>
              <a:t>황상규</a:t>
            </a:r>
            <a:r>
              <a:rPr lang="pt-BR" sz="1200" dirty="0"/>
              <a:t>“}}</a:t>
            </a:r>
            <a:br>
              <a:rPr lang="en-US" sz="1200" dirty="0"/>
            </a:br>
            <a:r>
              <a:rPr lang="en-US" sz="1200" dirty="0" err="1"/>
              <a:t>jo.get</a:t>
            </a:r>
            <a:r>
              <a:rPr lang="en-US" sz="1200" dirty="0"/>
              <a:t>(“gender");    // “</a:t>
            </a:r>
            <a:r>
              <a:rPr lang="ko-KR" altLang="en-US" sz="1200" dirty="0"/>
              <a:t>남자</a:t>
            </a:r>
            <a:r>
              <a:rPr lang="en-US" altLang="ko-KR" sz="1200" dirty="0"/>
              <a:t>”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23850" y="1125538"/>
            <a:ext cx="8390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(1) </a:t>
            </a:r>
            <a:r>
              <a:rPr lang="ko-KR" altLang="en-US" sz="1200" dirty="0"/>
              <a:t>라이브러리</a:t>
            </a:r>
            <a:endParaRPr lang="en-US" altLang="ko-KR" sz="1200" dirty="0"/>
          </a:p>
          <a:p>
            <a:r>
              <a:rPr lang="en-US" sz="1200" dirty="0"/>
              <a:t>- </a:t>
            </a:r>
            <a:r>
              <a:rPr lang="en-US" sz="1200" dirty="0" err="1"/>
              <a:t>Json</a:t>
            </a:r>
            <a:r>
              <a:rPr lang="en-US" sz="1200" dirty="0"/>
              <a:t>-lib (</a:t>
            </a:r>
            <a:r>
              <a:rPr lang="en-US" sz="1200" dirty="0">
                <a:hlinkClick r:id="rId2"/>
              </a:rPr>
              <a:t>http://json-lib.sourceforge.net/</a:t>
            </a:r>
            <a:r>
              <a:rPr lang="en-US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en-US" altLang="ko-KR" sz="1200" dirty="0" err="1"/>
              <a:t>org.json.simple</a:t>
            </a:r>
            <a:r>
              <a:rPr lang="en-US" altLang="ko-KR" sz="1200" dirty="0"/>
              <a:t>(</a:t>
            </a:r>
            <a:r>
              <a:rPr lang="en-US" altLang="ko-KR" sz="1200" dirty="0">
                <a:hlinkClick r:id="rId3"/>
              </a:rPr>
              <a:t>http://www.json.org/java/simple.txt</a:t>
            </a:r>
            <a:r>
              <a:rPr lang="en-US" altLang="ko-KR" sz="1200" dirty="0"/>
              <a:t>, </a:t>
            </a:r>
            <a:r>
              <a:rPr lang="ko-KR" altLang="en-US" sz="1200" dirty="0"/>
              <a:t>다운로드</a:t>
            </a:r>
            <a:r>
              <a:rPr lang="en-US" altLang="ko-KR" sz="1200" dirty="0"/>
              <a:t>: http://www.JSON.org/java/json_simple.zip )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23850" y="2000240"/>
            <a:ext cx="168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(2) </a:t>
            </a:r>
            <a:r>
              <a:rPr lang="en-US" sz="1200" dirty="0" err="1"/>
              <a:t>Json</a:t>
            </a:r>
            <a:r>
              <a:rPr lang="en-US" sz="1200" dirty="0"/>
              <a:t>-lib</a:t>
            </a:r>
            <a:r>
              <a:rPr lang="ko-KR" altLang="en-US" sz="1200" dirty="0"/>
              <a:t>에서 샘플</a:t>
            </a:r>
            <a:endParaRPr lang="mn-MN" altLang="ko-KR" sz="1200" dirty="0"/>
          </a:p>
          <a:p>
            <a:endParaRPr lang="mn-MN" altLang="ko-KR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715140" y="2500306"/>
            <a:ext cx="1912703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200" dirty="0"/>
              <a:t>{</a:t>
            </a:r>
          </a:p>
          <a:p>
            <a:r>
              <a:rPr lang="pt-BR" sz="1200" dirty="0"/>
              <a:t>"</a:t>
            </a:r>
            <a:r>
              <a:rPr lang="en-US" sz="1200" dirty="0"/>
              <a:t>gender</a:t>
            </a:r>
            <a:r>
              <a:rPr lang="pt-BR" sz="1200" dirty="0"/>
              <a:t>":“</a:t>
            </a:r>
            <a:r>
              <a:rPr lang="ko-KR" altLang="en-US" sz="1200" dirty="0"/>
              <a:t>남자</a:t>
            </a:r>
            <a:r>
              <a:rPr lang="pt-BR" sz="1200" dirty="0"/>
              <a:t>", </a:t>
            </a:r>
          </a:p>
          <a:p>
            <a:r>
              <a:rPr lang="pt-BR" sz="1200" dirty="0"/>
              <a:t>“person":</a:t>
            </a:r>
          </a:p>
          <a:p>
            <a:r>
              <a:rPr lang="pt-BR" sz="1200" dirty="0"/>
              <a:t>           {</a:t>
            </a:r>
          </a:p>
          <a:p>
            <a:r>
              <a:rPr lang="pt-BR" sz="1200" dirty="0"/>
              <a:t>            “name":“</a:t>
            </a:r>
            <a:r>
              <a:rPr lang="ko-KR" altLang="en-US" sz="1200" dirty="0"/>
              <a:t>황상규</a:t>
            </a:r>
            <a:r>
              <a:rPr lang="pt-BR" sz="1200" dirty="0"/>
              <a:t>“</a:t>
            </a:r>
          </a:p>
          <a:p>
            <a:r>
              <a:rPr lang="pt-BR" sz="1200" dirty="0"/>
              <a:t>           }</a:t>
            </a:r>
          </a:p>
          <a:p>
            <a:r>
              <a:rPr lang="pt-BR" sz="1200" dirty="0"/>
              <a:t>}</a:t>
            </a:r>
            <a:endParaRPr lang="ko-KR" altLang="en-US" sz="1200" dirty="0"/>
          </a:p>
        </p:txBody>
      </p:sp>
      <p:sp>
        <p:nvSpPr>
          <p:cNvPr id="14" name="톱니 모양의 오른쪽 화살표 13"/>
          <p:cNvSpPr/>
          <p:nvPr/>
        </p:nvSpPr>
        <p:spPr>
          <a:xfrm>
            <a:off x="5857884" y="3143248"/>
            <a:ext cx="714380" cy="2857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톱니 모양의 오른쪽 화살표 30"/>
          <p:cNvSpPr/>
          <p:nvPr/>
        </p:nvSpPr>
        <p:spPr>
          <a:xfrm>
            <a:off x="2428860" y="2928934"/>
            <a:ext cx="1428760" cy="928694"/>
          </a:xfrm>
          <a:prstGeom prst="notched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50" y="549275"/>
            <a:ext cx="661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BPM </a:t>
            </a:r>
            <a:r>
              <a:rPr lang="ko-KR" altLang="en-US" dirty="0"/>
              <a:t>시스템 구축 프로젝트에서 </a:t>
            </a:r>
            <a:r>
              <a:rPr lang="en-US" altLang="ko-KR" dirty="0"/>
              <a:t>JSON </a:t>
            </a:r>
            <a:r>
              <a:rPr lang="ko-KR" altLang="en-US" dirty="0"/>
              <a:t>데이터 형식의 활용</a:t>
            </a:r>
          </a:p>
        </p:txBody>
      </p:sp>
      <p:pic>
        <p:nvPicPr>
          <p:cNvPr id="3" name="Picture 2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928934"/>
            <a:ext cx="1357322" cy="834123"/>
          </a:xfrm>
          <a:prstGeom prst="rect">
            <a:avLst/>
          </a:prstGeom>
          <a:noFill/>
        </p:spPr>
      </p:pic>
      <p:pic>
        <p:nvPicPr>
          <p:cNvPr id="6" name="Picture 4" descr="C:\Users\코마스\AppData\Local\Microsoft\Windows\Temporary Internet Files\Content.IE5\Q5RGE9SQ\MP9004223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571612"/>
            <a:ext cx="642942" cy="64294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28662" y="3786190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업무시스템</a:t>
            </a:r>
            <a:r>
              <a:rPr lang="en-US" altLang="ko-KR" sz="1200" dirty="0"/>
              <a:t>(</a:t>
            </a:r>
            <a:r>
              <a:rPr lang="ko-KR" altLang="en-US" sz="1200" dirty="0"/>
              <a:t>서버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순서도: 자기 디스크 8"/>
          <p:cNvSpPr/>
          <p:nvPr/>
        </p:nvSpPr>
        <p:spPr>
          <a:xfrm>
            <a:off x="1071538" y="4866513"/>
            <a:ext cx="1000132" cy="642942"/>
          </a:xfrm>
          <a:prstGeom prst="flowChartMagneticDisk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00" y="5580893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업무시스템</a:t>
            </a:r>
            <a:r>
              <a:rPr lang="en-US" altLang="ko-KR" sz="1200" dirty="0"/>
              <a:t>(DB)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3850" y="22859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</a:t>
            </a:r>
            <a:endParaRPr lang="en-US" altLang="ko-KR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H="1">
            <a:off x="928662" y="2214554"/>
            <a:ext cx="928694" cy="50006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>
            <a:off x="1215208" y="4437885"/>
            <a:ext cx="713586" cy="7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71604" y="4223571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(2) </a:t>
            </a:r>
            <a:r>
              <a:rPr lang="ko-KR" altLang="en-US" sz="1200" b="1" dirty="0">
                <a:solidFill>
                  <a:srgbClr val="FF0000"/>
                </a:solidFill>
              </a:rPr>
              <a:t>업무처리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데이터 저장</a:t>
            </a:r>
          </a:p>
        </p:txBody>
      </p:sp>
      <p:sp>
        <p:nvSpPr>
          <p:cNvPr id="24" name="원통 23"/>
          <p:cNvSpPr/>
          <p:nvPr/>
        </p:nvSpPr>
        <p:spPr>
          <a:xfrm rot="5400000">
            <a:off x="4250529" y="2759092"/>
            <a:ext cx="714380" cy="1357322"/>
          </a:xfrm>
          <a:prstGeom prst="can">
            <a:avLst/>
          </a:prstGeom>
          <a:solidFill>
            <a:srgbClr val="00B0F0">
              <a:alpha val="34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668226" y="3239738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JSON </a:t>
            </a:r>
            <a:r>
              <a:rPr lang="ko-KR" altLang="en-US" sz="1200" dirty="0"/>
              <a:t>변환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57290" y="2143116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(1) </a:t>
            </a:r>
            <a:r>
              <a:rPr lang="ko-KR" altLang="en-US" sz="1200" b="1" dirty="0">
                <a:solidFill>
                  <a:srgbClr val="FF0000"/>
                </a:solidFill>
              </a:rPr>
              <a:t>업무처리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0316" y="386638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Queue </a:t>
            </a:r>
          </a:p>
          <a:p>
            <a:r>
              <a:rPr lang="en-US" altLang="ko-KR" sz="1200" dirty="0"/>
              <a:t>Table</a:t>
            </a:r>
            <a:endParaRPr lang="ko-KR" altLang="en-US" sz="1200" dirty="0"/>
          </a:p>
        </p:txBody>
      </p:sp>
      <p:sp>
        <p:nvSpPr>
          <p:cNvPr id="32" name="톱니 모양의 오른쪽 화살표 31"/>
          <p:cNvSpPr/>
          <p:nvPr/>
        </p:nvSpPr>
        <p:spPr>
          <a:xfrm>
            <a:off x="5357818" y="2928934"/>
            <a:ext cx="1428760" cy="928694"/>
          </a:xfrm>
          <a:prstGeom prst="notched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09502" y="3273543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Fetch / Parse</a:t>
            </a:r>
            <a:endParaRPr lang="ko-KR" altLang="en-US" sz="1200" dirty="0"/>
          </a:p>
        </p:txBody>
      </p:sp>
      <p:pic>
        <p:nvPicPr>
          <p:cNvPr id="34" name="Picture 2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7340" y="2857496"/>
            <a:ext cx="1357322" cy="834123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6934241" y="3714752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BPM </a:t>
            </a:r>
            <a:r>
              <a:rPr lang="ko-KR" altLang="en-US" sz="1200" dirty="0"/>
              <a:t>서버</a:t>
            </a:r>
          </a:p>
        </p:txBody>
      </p:sp>
      <p:sp>
        <p:nvSpPr>
          <p:cNvPr id="36" name="순서도: 자기 디스크 35"/>
          <p:cNvSpPr/>
          <p:nvPr/>
        </p:nvSpPr>
        <p:spPr>
          <a:xfrm>
            <a:off x="6837340" y="4795075"/>
            <a:ext cx="1000132" cy="642942"/>
          </a:xfrm>
          <a:prstGeom prst="flowChartMagneticDisk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915703" y="5509455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BPM(DB)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 rot="5400000">
            <a:off x="6981010" y="4366447"/>
            <a:ext cx="713586" cy="7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37406" y="4152133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(3) </a:t>
            </a:r>
            <a:r>
              <a:rPr lang="ko-KR" altLang="en-US" sz="1200" b="1" dirty="0">
                <a:solidFill>
                  <a:srgbClr val="FF0000"/>
                </a:solidFill>
              </a:rPr>
              <a:t>프로세스 처리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</a:t>
            </a:r>
            <a:r>
              <a:rPr lang="ko-KR" altLang="en-US" sz="1200" b="1" dirty="0">
                <a:solidFill>
                  <a:srgbClr val="FF0000"/>
                </a:solidFill>
              </a:rPr>
              <a:t>정보 저장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3850" y="1125538"/>
            <a:ext cx="5044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ko-KR" altLang="en-US" sz="1200" dirty="0"/>
              <a:t>업무시스템에서 발생된 </a:t>
            </a:r>
            <a:r>
              <a:rPr lang="en-US" altLang="ko-KR" sz="1200" dirty="0"/>
              <a:t>BPM </a:t>
            </a:r>
            <a:r>
              <a:rPr lang="ko-KR" altLang="en-US" sz="1200" dirty="0"/>
              <a:t>연계처리 데이터를 </a:t>
            </a:r>
            <a:r>
              <a:rPr lang="en-US" altLang="ko-KR" sz="1200" dirty="0"/>
              <a:t>JSON </a:t>
            </a:r>
            <a:r>
              <a:rPr lang="ko-KR" altLang="en-US" sz="1200" dirty="0"/>
              <a:t>포맷으로 변환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23850" y="1500174"/>
            <a:ext cx="3962398" cy="4376751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857751" y="1500174"/>
            <a:ext cx="3857653" cy="4376751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1524</TotalTime>
  <Words>1368</Words>
  <Application>Microsoft Macintosh PowerPoint</Application>
  <PresentationFormat>화면 슬라이드 쇼(4:3)</PresentationFormat>
  <Paragraphs>190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Courier New</vt:lpstr>
      <vt:lpstr>Lucida Sans Unicode</vt:lpstr>
      <vt:lpstr>Verdana</vt:lpstr>
      <vt:lpstr>Wingdings 2</vt:lpstr>
      <vt:lpstr>Wingdings 3</vt:lpstr>
      <vt:lpstr>광장</vt:lpstr>
      <vt:lpstr>JSON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신용재</cp:lastModifiedBy>
  <cp:revision>106</cp:revision>
  <dcterms:created xsi:type="dcterms:W3CDTF">2006-10-05T04:04:58Z</dcterms:created>
  <dcterms:modified xsi:type="dcterms:W3CDTF">2023-02-02T00:00:36Z</dcterms:modified>
</cp:coreProperties>
</file>