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BA4B-1274-4B94-8BDB-E78FA725B43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BA4B-1274-4B94-8BDB-E78FA725B43C}" type="datetimeFigureOut">
              <a:rPr lang="ko-KR" altLang="en-US" smtClean="0"/>
              <a:pPr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418D-99E8-47C8-A32E-C6A46DACF0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43063" y="404813"/>
            <a:ext cx="7118350" cy="2133600"/>
          </a:xfrm>
        </p:spPr>
        <p:txBody>
          <a:bodyPr/>
          <a:lstStyle/>
          <a:p>
            <a:pPr eaLnBrk="1" hangingPunct="1"/>
            <a:r>
              <a:rPr lang="en-US" altLang="ko-KR" sz="6600" dirty="0"/>
              <a:t>9</a:t>
            </a:r>
            <a:r>
              <a:rPr lang="ko-KR" altLang="en-US" sz="6600" dirty="0"/>
              <a:t>장</a:t>
            </a:r>
            <a:r>
              <a:rPr lang="en-US" altLang="ko-KR" sz="6600" dirty="0"/>
              <a:t> </a:t>
            </a:r>
            <a:r>
              <a:rPr lang="ko-KR" altLang="en-US" sz="6600" dirty="0"/>
              <a:t>트랜잭션 관리</a:t>
            </a:r>
            <a:r>
              <a:rPr lang="ko-KR" altLang="en-US" sz="4000" dirty="0"/>
              <a:t> </a:t>
            </a:r>
            <a:endParaRPr lang="ko-KR" altLang="en-US" b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39900" y="2786063"/>
            <a:ext cx="7261225" cy="2362200"/>
          </a:xfrm>
        </p:spPr>
        <p:txBody>
          <a:bodyPr/>
          <a:lstStyle/>
          <a:p>
            <a:pPr marL="263525" indent="-263525" algn="just">
              <a:buFont typeface="Wingdings" pitchFamily="2" charset="2"/>
              <a:buChar char="l"/>
              <a:defRPr/>
            </a:pPr>
            <a:r>
              <a:rPr lang="ko-KR" altLang="en-US" sz="2800" dirty="0"/>
              <a:t>데이터를 추가</a:t>
            </a:r>
            <a:r>
              <a:rPr lang="en-US" altLang="ko-KR" sz="2800" dirty="0"/>
              <a:t>, </a:t>
            </a:r>
            <a:r>
              <a:rPr lang="ko-KR" altLang="en-US" sz="2800" dirty="0"/>
              <a:t>수정</a:t>
            </a:r>
            <a:r>
              <a:rPr lang="en-US" altLang="ko-KR" sz="2800" dirty="0"/>
              <a:t>, </a:t>
            </a:r>
            <a:r>
              <a:rPr lang="ko-KR" altLang="en-US" sz="2800" dirty="0"/>
              <a:t>삭제하는데 필요한 트랜잭션을 학습한다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marL="263525" indent="-263525" algn="just">
              <a:buFont typeface="Wingdings" pitchFamily="2" charset="2"/>
              <a:buChar char="l"/>
              <a:defRPr/>
            </a:pPr>
            <a:r>
              <a:rPr lang="ko-KR" altLang="en-US" sz="2800" dirty="0"/>
              <a:t>트랜잭션 작업을 위한 </a:t>
            </a:r>
            <a:r>
              <a:rPr lang="en-US" altLang="ko-KR" sz="2800" dirty="0"/>
              <a:t>COMMIT, </a:t>
            </a:r>
          </a:p>
          <a:p>
            <a:pPr marL="263525" indent="-263525" algn="just">
              <a:defRPr/>
            </a:pPr>
            <a:r>
              <a:rPr lang="en-US" altLang="ko-KR" sz="2800" dirty="0"/>
              <a:t>   ROLLBACK, SAVEPOINT </a:t>
            </a:r>
            <a:r>
              <a:rPr lang="ko-KR" altLang="en-US" sz="2800" dirty="0"/>
              <a:t>문을 학습한다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algn="just">
              <a:buFont typeface="Wingdings" pitchFamily="2" charset="2"/>
              <a:buChar char="l"/>
              <a:defRPr/>
            </a:pPr>
            <a:endParaRPr lang="ko-KR" altLang="en-US" sz="2800" dirty="0"/>
          </a:p>
          <a:p>
            <a:pPr algn="just">
              <a:buFont typeface="Wingdings" pitchFamily="2" charset="2"/>
              <a:buChar char="l"/>
              <a:defRPr/>
            </a:pPr>
            <a:endParaRPr lang="en-US" altLang="ko-KR" sz="2800" dirty="0"/>
          </a:p>
          <a:p>
            <a:pPr algn="just">
              <a:buFont typeface="Wingdings" pitchFamily="2" charset="2"/>
              <a:buChar char="l"/>
              <a:defRPr/>
            </a:pPr>
            <a:endParaRPr lang="en-US" altLang="ko-KR" sz="2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66582-EA5A-44F9-8A7C-E93B4501D060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ROLLBACK </a:t>
            </a:r>
            <a:r>
              <a:rPr lang="ko-KR" altLang="en-US" sz="4000"/>
              <a:t>명령어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ko-KR" sz="3200"/>
              <a:t>Transaction(INSERT, UPDATE, DELETE) </a:t>
            </a:r>
            <a:r>
              <a:rPr lang="ko-KR" altLang="en-US" sz="3200"/>
              <a:t>작업 내용을 취소한다</a:t>
            </a:r>
            <a:r>
              <a:rPr lang="en-US" altLang="ko-KR" sz="3200"/>
              <a:t>.</a:t>
            </a:r>
            <a:endParaRPr lang="ko-KR" altLang="en-US" sz="3200"/>
          </a:p>
          <a:p>
            <a:pPr>
              <a:spcBef>
                <a:spcPts val="2400"/>
              </a:spcBef>
            </a:pPr>
            <a:r>
              <a:rPr lang="ko-KR" altLang="en-US" sz="3200"/>
              <a:t>이전 </a:t>
            </a:r>
            <a:r>
              <a:rPr lang="en-US" altLang="ko-KR" sz="3200"/>
              <a:t>COMMIT</a:t>
            </a:r>
            <a:r>
              <a:rPr lang="ko-KR" altLang="en-US" sz="3200"/>
              <a:t>한 곳 까지만 복구한다</a:t>
            </a:r>
            <a:r>
              <a:rPr lang="en-US" altLang="ko-KR" sz="3200"/>
              <a:t>. </a:t>
            </a:r>
            <a:endParaRPr lang="ko-KR" altLang="en-US" sz="320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48337-86CD-4725-BD8D-775A228F3474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5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/>
              <a:t>자동 </a:t>
            </a:r>
            <a:r>
              <a:rPr lang="en-US" altLang="ko-KR" sz="4000"/>
              <a:t>COMMIT </a:t>
            </a:r>
            <a:r>
              <a:rPr lang="ko-KR" altLang="en-US" sz="4000"/>
              <a:t>명령과 자동 </a:t>
            </a:r>
            <a:r>
              <a:rPr lang="en-US" altLang="ko-KR" sz="4000"/>
              <a:t>ROLLBACK </a:t>
            </a:r>
            <a:r>
              <a:rPr lang="ko-KR" altLang="en-US" sz="4000"/>
              <a:t>명령이 되는 경우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</a:pPr>
            <a:r>
              <a:rPr lang="en-US" altLang="ko-KR" sz="3200"/>
              <a:t>SQL* PLUS</a:t>
            </a:r>
            <a:r>
              <a:rPr lang="ko-KR" altLang="en-US" sz="3200"/>
              <a:t>가 정상 종료되었다면 자동으로 </a:t>
            </a:r>
            <a:r>
              <a:rPr lang="en-US" altLang="ko-KR" sz="3200"/>
              <a:t>COMMIT</a:t>
            </a:r>
            <a:r>
              <a:rPr lang="ko-KR" altLang="en-US" sz="3200"/>
              <a:t>되지만</a:t>
            </a:r>
            <a:r>
              <a:rPr lang="en-US" altLang="ko-KR" sz="3200"/>
              <a:t>, </a:t>
            </a:r>
            <a:r>
              <a:rPr lang="ko-KR" altLang="en-US" sz="3200"/>
              <a:t>비정상 종료되었다면 자동으로 </a:t>
            </a:r>
            <a:r>
              <a:rPr lang="en-US" altLang="ko-KR" sz="3200"/>
              <a:t>ROLLBACK </a:t>
            </a:r>
            <a:r>
              <a:rPr lang="ko-KR" altLang="en-US" sz="3200"/>
              <a:t>한다</a:t>
            </a:r>
            <a:r>
              <a:rPr lang="en-US" altLang="ko-KR" sz="3200"/>
              <a:t>.</a:t>
            </a:r>
            <a:endParaRPr lang="ko-KR" altLang="en-US" sz="3200"/>
          </a:p>
          <a:p>
            <a:pPr>
              <a:spcBef>
                <a:spcPts val="2400"/>
              </a:spcBef>
            </a:pPr>
            <a:r>
              <a:rPr lang="en-US" altLang="ko-KR" sz="3200"/>
              <a:t>DDL</a:t>
            </a:r>
            <a:r>
              <a:rPr lang="ko-KR" altLang="en-US" sz="3200"/>
              <a:t>과 </a:t>
            </a:r>
            <a:r>
              <a:rPr lang="en-US" altLang="ko-KR" sz="3200"/>
              <a:t>DCL </a:t>
            </a:r>
            <a:r>
              <a:rPr lang="ko-KR" altLang="en-US" sz="3200"/>
              <a:t>명령문이 수행된 경우 자동으로 </a:t>
            </a:r>
            <a:r>
              <a:rPr lang="en-US" altLang="ko-KR" sz="3200"/>
              <a:t>COMMIT </a:t>
            </a:r>
            <a:r>
              <a:rPr lang="ko-KR" altLang="en-US" sz="3200"/>
              <a:t>된다</a:t>
            </a:r>
            <a:r>
              <a:rPr lang="en-US" altLang="ko-KR" sz="3200"/>
              <a:t>.</a:t>
            </a:r>
            <a:endParaRPr lang="ko-KR" altLang="en-US" sz="3200"/>
          </a:p>
          <a:p>
            <a:pPr>
              <a:spcBef>
                <a:spcPts val="2400"/>
              </a:spcBef>
            </a:pPr>
            <a:r>
              <a:rPr lang="ko-KR" altLang="en-US" sz="3200"/>
              <a:t>정전이 발생했거나 컴퓨터 </a:t>
            </a:r>
            <a:r>
              <a:rPr lang="en-US" altLang="ko-KR" sz="3200"/>
              <a:t>Down</a:t>
            </a:r>
            <a:r>
              <a:rPr lang="ko-KR" altLang="en-US" sz="3200"/>
              <a:t>시</a:t>
            </a:r>
            <a:r>
              <a:rPr lang="en-US" altLang="ko-KR" sz="3200"/>
              <a:t>(</a:t>
            </a:r>
            <a:r>
              <a:rPr lang="ko-KR" altLang="en-US" sz="3200"/>
              <a:t>컴퓨터의 전원이 끊긴</a:t>
            </a:r>
            <a:r>
              <a:rPr lang="en-US" altLang="ko-KR" sz="3200"/>
              <a:t>) </a:t>
            </a:r>
            <a:r>
              <a:rPr lang="ko-KR" altLang="en-US" sz="3200"/>
              <a:t>자동으로 </a:t>
            </a:r>
            <a:r>
              <a:rPr lang="en-US" altLang="ko-KR" sz="3200"/>
              <a:t>ROLLBACK </a:t>
            </a:r>
            <a:r>
              <a:rPr lang="ko-KR" altLang="en-US" sz="3200"/>
              <a:t>된다</a:t>
            </a:r>
            <a:r>
              <a:rPr lang="en-US" altLang="ko-KR" sz="3200"/>
              <a:t>. </a:t>
            </a:r>
            <a:endParaRPr lang="ko-KR" altLang="en-US" sz="320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B7775-6FBF-4A35-A175-B67DFC901AF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9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COMMIT ROLLBACK </a:t>
            </a:r>
            <a:endParaRPr lang="ko-KR" altLang="en-US" sz="400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643063"/>
            <a:ext cx="7858125" cy="4000500"/>
          </a:xfrm>
        </p:spPr>
        <p:txBody>
          <a:bodyPr>
            <a:normAutofit lnSpcReduction="10000"/>
          </a:bodyPr>
          <a:lstStyle/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/>
              <a:t>CREATE TABLE DEPT01   </a:t>
            </a:r>
            <a:r>
              <a:rPr lang="en-US" altLang="ko-KR" sz="1800">
                <a:solidFill>
                  <a:schemeClr val="accent1"/>
                </a:solidFill>
              </a:rPr>
              <a:t>--</a:t>
            </a:r>
            <a:r>
              <a:rPr lang="ko-KR" altLang="en-US" sz="1800">
                <a:solidFill>
                  <a:schemeClr val="accent1"/>
                </a:solidFill>
              </a:rPr>
              <a:t>서브쿼리로 테이블 복사</a:t>
            </a:r>
            <a:endParaRPr lang="en-US" sz="1800">
              <a:solidFill>
                <a:schemeClr val="accent1"/>
              </a:solidFill>
              <a:ea typeface="돋움" pitchFamily="50" charset="-127"/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/>
              <a:t>AS SELECT * FROM DEPT; </a:t>
            </a: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sz="900">
                <a:ea typeface="돋움" pitchFamily="50" charset="-127"/>
              </a:rPr>
              <a:t>    </a:t>
            </a: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/>
              <a:t>SELECT * FROM DEPT01;</a:t>
            </a:r>
            <a:r>
              <a:rPr lang="en-US" altLang="ko-KR" sz="3200">
                <a:solidFill>
                  <a:schemeClr val="accent1"/>
                </a:solidFill>
              </a:rPr>
              <a:t> </a:t>
            </a:r>
            <a:r>
              <a:rPr lang="en-US" altLang="ko-KR" sz="1800">
                <a:solidFill>
                  <a:schemeClr val="accent1"/>
                </a:solidFill>
              </a:rPr>
              <a:t>--</a:t>
            </a:r>
            <a:r>
              <a:rPr lang="ko-KR" altLang="en-US" sz="1800">
                <a:solidFill>
                  <a:schemeClr val="accent1"/>
                </a:solidFill>
              </a:rPr>
              <a:t>확인</a:t>
            </a:r>
            <a:endParaRPr lang="en-US" altLang="ko-KR" sz="1800">
              <a:solidFill>
                <a:schemeClr val="accent1"/>
              </a:solidFill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sz="800">
                <a:ea typeface="돋움" pitchFamily="50" charset="-127"/>
              </a:rPr>
              <a:t>  </a:t>
            </a:r>
            <a:endParaRPr lang="en-US" altLang="ko-KR" sz="800">
              <a:solidFill>
                <a:schemeClr val="accent1"/>
              </a:solidFill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/>
              <a:t>DELETE FROM DEPT01;   </a:t>
            </a:r>
            <a:r>
              <a:rPr lang="en-US" altLang="ko-KR" sz="1800">
                <a:solidFill>
                  <a:schemeClr val="accent1"/>
                </a:solidFill>
              </a:rPr>
              <a:t>--</a:t>
            </a:r>
            <a:r>
              <a:rPr lang="ko-KR" altLang="en-US" sz="1800">
                <a:solidFill>
                  <a:schemeClr val="accent1"/>
                </a:solidFill>
              </a:rPr>
              <a:t>테이블 전체 삭제</a:t>
            </a:r>
            <a:endParaRPr lang="en-US" sz="1800">
              <a:ea typeface="돋움" pitchFamily="50" charset="-127"/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80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/>
              <a:t>SELECT * FROM DEPT01;</a:t>
            </a:r>
            <a:r>
              <a:rPr lang="en-US" altLang="ko-KR" sz="3200">
                <a:solidFill>
                  <a:schemeClr val="accent1"/>
                </a:solidFill>
              </a:rPr>
              <a:t> </a:t>
            </a:r>
            <a:r>
              <a:rPr lang="en-US" altLang="ko-KR" sz="1800">
                <a:solidFill>
                  <a:schemeClr val="accent1"/>
                </a:solidFill>
              </a:rPr>
              <a:t>--</a:t>
            </a:r>
            <a:r>
              <a:rPr lang="ko-KR" altLang="en-US" sz="1800">
                <a:solidFill>
                  <a:schemeClr val="accent1"/>
                </a:solidFill>
              </a:rPr>
              <a:t>확인</a:t>
            </a:r>
            <a:endParaRPr lang="en-US" altLang="ko-KR" sz="180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80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/>
              <a:t>ROLLBACK; </a:t>
            </a:r>
            <a:r>
              <a:rPr lang="en-US" altLang="ko-KR" sz="3200" b="1">
                <a:solidFill>
                  <a:srgbClr val="FF0000"/>
                </a:solidFill>
              </a:rPr>
              <a:t>--</a:t>
            </a:r>
            <a:r>
              <a:rPr lang="ko-KR" altLang="en-US" sz="3200" b="1">
                <a:solidFill>
                  <a:srgbClr val="FF0000"/>
                </a:solidFill>
              </a:rPr>
              <a:t>삭제 이전으로 되돌림</a:t>
            </a:r>
            <a:endParaRPr lang="en-US" altLang="ko-KR" sz="3200" b="1">
              <a:solidFill>
                <a:srgbClr val="FF0000"/>
              </a:solidFill>
            </a:endParaRPr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80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3200"/>
              <a:t>SELECT * FROM DEPT01;</a:t>
            </a:r>
            <a:r>
              <a:rPr lang="en-US" altLang="ko-KR" sz="3200">
                <a:solidFill>
                  <a:schemeClr val="accent1"/>
                </a:solidFill>
              </a:rPr>
              <a:t> </a:t>
            </a:r>
            <a:r>
              <a:rPr lang="en-US" altLang="ko-KR" sz="1800">
                <a:solidFill>
                  <a:schemeClr val="accent1"/>
                </a:solidFill>
              </a:rPr>
              <a:t>--</a:t>
            </a:r>
            <a:r>
              <a:rPr lang="ko-KR" altLang="en-US" sz="1800">
                <a:solidFill>
                  <a:schemeClr val="accent1"/>
                </a:solidFill>
              </a:rPr>
              <a:t>확인</a:t>
            </a:r>
            <a:endParaRPr lang="en-US" altLang="ko-KR" sz="180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/>
          </a:p>
          <a:p>
            <a:pPr marL="34925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/>
          </a:p>
          <a:p>
            <a:pPr marL="34925" lvl="1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34925" lvl="1" indent="0">
              <a:spcBef>
                <a:spcPct val="0"/>
              </a:spcBef>
              <a:buFont typeface="Wingdings" pitchFamily="2" charset="2"/>
              <a:buNone/>
            </a:pPr>
            <a:endParaRPr lang="en-US" altLang="ko-KR" sz="320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4DC1ED-FC7D-4F5C-BBBC-96991C4735E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4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COMMIT ROLLBACK </a:t>
            </a:r>
            <a:endParaRPr lang="ko-KR" altLang="en-US" sz="40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800"/>
              <a:t>DELETE FROM DEPT01 </a:t>
            </a:r>
          </a:p>
          <a:p>
            <a:pPr>
              <a:buFont typeface="Wingdings" pitchFamily="2" charset="2"/>
              <a:buNone/>
            </a:pPr>
            <a:r>
              <a:rPr lang="en-US" altLang="ko-KR" sz="2800"/>
              <a:t>    WHERE DEPTNO=20;</a:t>
            </a:r>
          </a:p>
          <a:p>
            <a:pPr>
              <a:buFont typeface="Wingdings" pitchFamily="2" charset="2"/>
              <a:buNone/>
            </a:pPr>
            <a:endParaRPr lang="en-US" altLang="ko-KR" sz="800"/>
          </a:p>
          <a:p>
            <a:pPr>
              <a:buFont typeface="Wingdings" pitchFamily="2" charset="2"/>
              <a:buNone/>
            </a:pPr>
            <a:r>
              <a:rPr lang="en-US" altLang="ko-KR" sz="2800"/>
              <a:t>SELECT * FROM DEPT01;</a:t>
            </a:r>
          </a:p>
          <a:p>
            <a:pPr>
              <a:buFont typeface="Wingdings" pitchFamily="2" charset="2"/>
              <a:buNone/>
            </a:pPr>
            <a:endParaRPr lang="en-US" altLang="ko-KR" sz="800"/>
          </a:p>
          <a:p>
            <a:pPr>
              <a:buFont typeface="Wingdings" pitchFamily="2" charset="2"/>
              <a:buNone/>
            </a:pPr>
            <a:r>
              <a:rPr lang="en-US" altLang="ko-KR" sz="2800"/>
              <a:t>COMMIT;</a:t>
            </a:r>
          </a:p>
          <a:p>
            <a:pPr>
              <a:buFont typeface="Wingdings" pitchFamily="2" charset="2"/>
              <a:buNone/>
            </a:pPr>
            <a:endParaRPr lang="en-US" altLang="ko-KR" sz="800"/>
          </a:p>
          <a:p>
            <a:pPr>
              <a:buFont typeface="Wingdings" pitchFamily="2" charset="2"/>
              <a:buNone/>
            </a:pPr>
            <a:r>
              <a:rPr lang="en-US" altLang="ko-KR" sz="2800"/>
              <a:t>ROLLBACK;</a:t>
            </a:r>
          </a:p>
          <a:p>
            <a:pPr>
              <a:buFont typeface="Wingdings" pitchFamily="2" charset="2"/>
              <a:buNone/>
            </a:pPr>
            <a:endParaRPr lang="en-US" altLang="ko-KR" sz="800"/>
          </a:p>
          <a:p>
            <a:pPr>
              <a:buFont typeface="Wingdings" pitchFamily="2" charset="2"/>
              <a:buNone/>
            </a:pPr>
            <a:r>
              <a:rPr lang="en-US" altLang="ko-KR" sz="2800"/>
              <a:t>SELECT * FROM DEPT01;</a:t>
            </a:r>
          </a:p>
          <a:p>
            <a:pPr>
              <a:buFont typeface="Wingdings" pitchFamily="2" charset="2"/>
              <a:buNone/>
            </a:pPr>
            <a:endParaRPr lang="en-US" altLang="ko-KR" sz="2800"/>
          </a:p>
          <a:p>
            <a:pPr>
              <a:buFont typeface="Wingdings" pitchFamily="2" charset="2"/>
              <a:buNone/>
            </a:pPr>
            <a:endParaRPr lang="en-US" altLang="ko-KR" sz="280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280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80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80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9AEC4-7737-4799-82ED-EBBD8C4A640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4857750" y="3500438"/>
            <a:ext cx="38576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</a:rPr>
              <a:t>COMMIT </a:t>
            </a:r>
            <a:r>
              <a:rPr lang="ko-KR" altLang="en-US" sz="2400">
                <a:solidFill>
                  <a:srgbClr val="FF0000"/>
                </a:solidFill>
              </a:rPr>
              <a:t>후에는 </a:t>
            </a:r>
            <a:r>
              <a:rPr lang="en-US" altLang="ko-KR" sz="2400">
                <a:solidFill>
                  <a:srgbClr val="FF0000"/>
                </a:solidFill>
              </a:rPr>
              <a:t>ROLLBACK </a:t>
            </a:r>
            <a:r>
              <a:rPr lang="ko-KR" altLang="en-US" sz="2400">
                <a:solidFill>
                  <a:srgbClr val="FF0000"/>
                </a:solidFill>
              </a:rPr>
              <a:t>해도 소용없다</a:t>
            </a:r>
            <a:r>
              <a:rPr lang="en-US" altLang="ko-KR" sz="2400">
                <a:solidFill>
                  <a:srgbClr val="FF0000"/>
                </a:solidFill>
              </a:rPr>
              <a:t>.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15366" name="바닥글 개체 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SAVEPOINT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/>
          <a:lstStyle/>
          <a:p>
            <a:r>
              <a:rPr lang="en-US" altLang="ko-KR" sz="3200"/>
              <a:t>SAVEPOINT </a:t>
            </a:r>
            <a:r>
              <a:rPr lang="ko-KR" altLang="en-US" sz="3200"/>
              <a:t>명령을 써서 현재의 트랜잭션을 작게 분할할 수 있다</a:t>
            </a:r>
            <a:r>
              <a:rPr lang="en-US" altLang="ko-KR" sz="3200"/>
              <a:t>. </a:t>
            </a:r>
          </a:p>
          <a:p>
            <a:pPr>
              <a:buFont typeface="Wingdings" pitchFamily="2" charset="2"/>
              <a:buNone/>
            </a:pPr>
            <a:endParaRPr lang="en-US" altLang="ko-KR" sz="3200"/>
          </a:p>
          <a:p>
            <a:r>
              <a:rPr lang="ko-KR" altLang="en-US" sz="3200"/>
              <a:t>저장된 </a:t>
            </a:r>
            <a:r>
              <a:rPr lang="en-US" altLang="ko-KR" sz="3200"/>
              <a:t>SAVEPOINT</a:t>
            </a:r>
            <a:r>
              <a:rPr lang="ko-KR" altLang="en-US" sz="3200"/>
              <a:t>는 </a:t>
            </a:r>
            <a:r>
              <a:rPr lang="en-US" altLang="ko-KR" sz="3200"/>
              <a:t>ROLLBACK TO SAVEPOINT </a:t>
            </a:r>
            <a:r>
              <a:rPr lang="ko-KR" altLang="en-US" sz="3200"/>
              <a:t>문을 사용하여 표시한 곳까지 </a:t>
            </a:r>
            <a:r>
              <a:rPr lang="en-US" altLang="ko-KR" sz="3200"/>
              <a:t>ROLLBACK</a:t>
            </a:r>
            <a:r>
              <a:rPr lang="ko-KR" altLang="en-US" sz="3200"/>
              <a:t>할 수 있다</a:t>
            </a:r>
            <a:r>
              <a:rPr lang="en-US" altLang="ko-KR" sz="3200"/>
              <a:t>.</a:t>
            </a:r>
            <a:endParaRPr lang="ko-KR" altLang="en-US" sz="320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A555D-0DB5-4AB2-B23C-55C7AD88B28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6391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SAVEPOINT</a:t>
            </a: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3483EA-AA8F-4938-A236-4DBD694E4FA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7415" name="_x181684272" descr="EMB00000140167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714500"/>
            <a:ext cx="87249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직사각형 12"/>
          <p:cNvSpPr>
            <a:spLocks noChangeArrowheads="1"/>
          </p:cNvSpPr>
          <p:nvPr/>
        </p:nvSpPr>
        <p:spPr bwMode="auto">
          <a:xfrm>
            <a:off x="1143000" y="4572000"/>
            <a:ext cx="77152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b="1"/>
              <a:t>②번에서 ④번까지가 하나의 트랜잭션이 된다</a:t>
            </a:r>
            <a:r>
              <a:rPr lang="en-US" altLang="ko-KR" sz="2000" b="1"/>
              <a:t>. </a:t>
            </a:r>
            <a:r>
              <a:rPr lang="ko-KR" altLang="en-US" sz="2000" b="1"/>
              <a:t>이렇게 트랙잭션을 구성할 때 중간 중간 </a:t>
            </a:r>
            <a:r>
              <a:rPr lang="en-US" altLang="ko-KR" sz="2000" b="1"/>
              <a:t>SAVEPOINT </a:t>
            </a:r>
            <a:r>
              <a:rPr lang="ko-KR" altLang="en-US" sz="2000" b="1"/>
              <a:t>명령으로 위치를 지정해 놓으면</a:t>
            </a:r>
            <a:r>
              <a:rPr lang="en-US" altLang="ko-KR" sz="2000" b="1"/>
              <a:t>(</a:t>
            </a:r>
            <a:r>
              <a:rPr lang="ko-KR" altLang="en-US" sz="2000" b="1"/>
              <a:t>예를 들어 </a:t>
            </a:r>
            <a:r>
              <a:rPr lang="en-US" altLang="ko-KR" sz="2000" b="1"/>
              <a:t>C) </a:t>
            </a:r>
            <a:r>
              <a:rPr lang="ko-KR" altLang="en-US" sz="2000" b="1"/>
              <a:t>하나의 트랜잭션 내에서도 </a:t>
            </a:r>
            <a:r>
              <a:rPr lang="en-US" altLang="ko-KR" sz="2000" b="1"/>
              <a:t>ROLLBACK TO C(SAVEPOINT </a:t>
            </a:r>
            <a:r>
              <a:rPr lang="ko-KR" altLang="en-US" sz="2000" b="1"/>
              <a:t>문을 사용하여 표시한 곳</a:t>
            </a:r>
            <a:r>
              <a:rPr lang="en-US" altLang="ko-KR" sz="2000" b="1"/>
              <a:t>)</a:t>
            </a:r>
            <a:r>
              <a:rPr lang="ko-KR" altLang="en-US" sz="2000" b="1"/>
              <a:t>까지 </a:t>
            </a:r>
            <a:r>
              <a:rPr lang="en-US" altLang="ko-KR" sz="2000" b="1"/>
              <a:t>ROLLBACK</a:t>
            </a:r>
            <a:r>
              <a:rPr lang="ko-KR" altLang="en-US" sz="2000" b="1"/>
              <a:t>할 수 있다</a:t>
            </a:r>
            <a:r>
              <a:rPr lang="en-US" altLang="ko-KR" sz="2000" b="1"/>
              <a:t>.</a:t>
            </a:r>
          </a:p>
        </p:txBody>
      </p:sp>
      <p:sp>
        <p:nvSpPr>
          <p:cNvPr id="17417" name="바닥글 개체 틀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SAVEPOINT</a:t>
            </a:r>
            <a:endParaRPr lang="ko-KR" altLang="en-US" sz="400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057C86-ABF0-4880-9C6D-0AABB1EACDD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14438" y="1714500"/>
          <a:ext cx="6072230" cy="4347210"/>
        </p:xfrm>
        <a:graphic>
          <a:graphicData uri="http://schemas.openxmlformats.org/drawingml/2006/table">
            <a:tbl>
              <a:tblPr/>
              <a:tblGrid>
                <a:gridCol w="2857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40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번 부서 삭제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COMMIT</a:t>
                      </a:r>
                      <a:endParaRPr 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30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번 부서 삭제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세이브포인트 </a:t>
                      </a:r>
                      <a:r>
                        <a:rPr lang="en-US" altLang="ko-KR" sz="2400">
                          <a:solidFill>
                            <a:srgbClr val="000000"/>
                          </a:solidFill>
                          <a:latin typeface="돋움체"/>
                        </a:rPr>
                        <a:t>C1 </a:t>
                      </a:r>
                      <a:r>
                        <a:rPr lang="ko-KR" altLang="en-US" sz="2400">
                          <a:solidFill>
                            <a:srgbClr val="000000"/>
                          </a:solidFill>
                          <a:latin typeface="돋움체"/>
                        </a:rPr>
                        <a:t>설정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20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번 부서 삭제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세이브포인트 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</a:rPr>
                        <a:t>C2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</a:rPr>
                        <a:t>설정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10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돋움체"/>
                          <a:ea typeface="돋움체"/>
                        </a:rPr>
                        <a:t>번 부서 삭제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dirty="0">
                        <a:solidFill>
                          <a:srgbClr val="000000"/>
                        </a:solidFill>
                        <a:latin typeface="돋움체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ko-KR" altLang="ko-KR"/>
          </a:p>
        </p:txBody>
      </p:sp>
      <p:sp>
        <p:nvSpPr>
          <p:cNvPr id="18468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/>
          </a:p>
        </p:txBody>
      </p:sp>
      <p:sp>
        <p:nvSpPr>
          <p:cNvPr id="14" name="오른쪽 화살표 13"/>
          <p:cNvSpPr/>
          <p:nvPr/>
        </p:nvSpPr>
        <p:spPr>
          <a:xfrm>
            <a:off x="3357563" y="2500313"/>
            <a:ext cx="571500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357563" y="3714750"/>
            <a:ext cx="571500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357563" y="5000625"/>
            <a:ext cx="571500" cy="282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2357438" y="2428875"/>
            <a:ext cx="214312" cy="433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2357438" y="3714750"/>
            <a:ext cx="214312" cy="433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>
            <a:off x="2357438" y="4929188"/>
            <a:ext cx="214312" cy="433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75" name="바닥글 개체 틀 1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SAVEPOINT</a:t>
            </a:r>
            <a:endParaRPr lang="ko-KR" altLang="en-U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71625"/>
            <a:ext cx="7929563" cy="4572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000"/>
              <a:t>CREATE TABLE DEPT01 AS SELECT * FROM DEPT;</a:t>
            </a:r>
          </a:p>
          <a:p>
            <a:pPr>
              <a:buFont typeface="Wingdings" pitchFamily="2" charset="2"/>
              <a:buNone/>
            </a:pPr>
            <a:endParaRPr lang="en-US" altLang="ko-KR" sz="2000"/>
          </a:p>
          <a:p>
            <a:pPr>
              <a:buFont typeface="Wingdings" pitchFamily="2" charset="2"/>
              <a:buNone/>
            </a:pPr>
            <a:r>
              <a:rPr lang="en-US" altLang="ko-KR" sz="2000"/>
              <a:t>DELETE FROM DEPT01 WHERE DEPTNO=40;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COMMIT; </a:t>
            </a:r>
          </a:p>
          <a:p>
            <a:pPr>
              <a:buFont typeface="Wingdings" pitchFamily="2" charset="2"/>
              <a:buNone/>
            </a:pPr>
            <a:endParaRPr lang="en-US" altLang="ko-KR" sz="2000"/>
          </a:p>
          <a:p>
            <a:pPr>
              <a:buFont typeface="Wingdings" pitchFamily="2" charset="2"/>
              <a:buNone/>
            </a:pPr>
            <a:r>
              <a:rPr lang="en-US" altLang="ko-KR" sz="2000"/>
              <a:t>DELETE FROM DEPT01 WHERE DEPTNO=30;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SAVEPOINT C1; </a:t>
            </a:r>
          </a:p>
          <a:p>
            <a:pPr>
              <a:buFont typeface="Wingdings" pitchFamily="2" charset="2"/>
              <a:buNone/>
            </a:pPr>
            <a:endParaRPr lang="en-US" altLang="ko-KR" sz="2000"/>
          </a:p>
          <a:p>
            <a:pPr>
              <a:buFont typeface="Wingdings" pitchFamily="2" charset="2"/>
              <a:buNone/>
            </a:pPr>
            <a:r>
              <a:rPr lang="en-US" altLang="ko-KR" sz="2000"/>
              <a:t>DELETE FROM DEPT01 WHERE DEPTNO =20;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SAVEPOINT C2; </a:t>
            </a:r>
          </a:p>
          <a:p>
            <a:pPr>
              <a:buFont typeface="Wingdings" pitchFamily="2" charset="2"/>
              <a:buNone/>
            </a:pPr>
            <a:endParaRPr lang="en-US" altLang="ko-KR" sz="2000"/>
          </a:p>
          <a:p>
            <a:pPr>
              <a:buFont typeface="Wingdings" pitchFamily="2" charset="2"/>
              <a:buNone/>
            </a:pPr>
            <a:r>
              <a:rPr lang="en-US" altLang="ko-KR" sz="2000"/>
              <a:t>DELETE FROM DEPT01 WHERE DEPTNO=10; </a:t>
            </a:r>
          </a:p>
          <a:p>
            <a:pPr>
              <a:buFont typeface="Wingdings" pitchFamily="2" charset="2"/>
              <a:buNone/>
            </a:pPr>
            <a:r>
              <a:rPr lang="en-US" altLang="ko-KR" sz="2000"/>
              <a:t> </a:t>
            </a:r>
          </a:p>
          <a:p>
            <a:pPr>
              <a:buFont typeface="Wingdings" pitchFamily="2" charset="2"/>
              <a:buNone/>
            </a:pPr>
            <a:endParaRPr lang="en-US" altLang="ko-KR" sz="2000"/>
          </a:p>
          <a:p>
            <a:pPr>
              <a:buFont typeface="Wingdings" pitchFamily="2" charset="2"/>
              <a:buNone/>
            </a:pPr>
            <a:endParaRPr lang="en-US" altLang="ko-KR" sz="200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200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00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00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1C97E-2D33-40E3-A832-0F1FA880410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46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SAVEPOINT</a:t>
            </a:r>
            <a:endParaRPr lang="ko-KR" altLang="en-US" sz="40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71625"/>
            <a:ext cx="7929563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3200" dirty="0"/>
              <a:t>ROLLBACK TO C2; </a:t>
            </a:r>
          </a:p>
          <a:p>
            <a:pPr>
              <a:buFont typeface="Wingdings" pitchFamily="2" charset="2"/>
              <a:buNone/>
            </a:pPr>
            <a:endParaRPr lang="en-US" altLang="ko-KR" sz="3200" dirty="0"/>
          </a:p>
          <a:p>
            <a:pPr>
              <a:buFont typeface="Wingdings" pitchFamily="2" charset="2"/>
              <a:buNone/>
            </a:pPr>
            <a:r>
              <a:rPr lang="en-US" altLang="ko-KR" sz="3200" dirty="0"/>
              <a:t>ROLLBACK TO C1; </a:t>
            </a:r>
          </a:p>
          <a:p>
            <a:pPr>
              <a:buFont typeface="Wingdings" pitchFamily="2" charset="2"/>
              <a:buNone/>
            </a:pPr>
            <a:endParaRPr lang="en-US" altLang="ko-KR" sz="3200" dirty="0"/>
          </a:p>
          <a:p>
            <a:pPr>
              <a:buFont typeface="Wingdings" pitchFamily="2" charset="2"/>
              <a:buNone/>
            </a:pPr>
            <a:r>
              <a:rPr lang="en-US" altLang="ko-KR" sz="3200" dirty="0"/>
              <a:t>ROLLBACK; </a:t>
            </a:r>
          </a:p>
          <a:p>
            <a:pPr>
              <a:buFont typeface="Wingdings" pitchFamily="2" charset="2"/>
              <a:buNone/>
            </a:pPr>
            <a:endParaRPr lang="en-US" altLang="ko-KR" sz="3200" dirty="0"/>
          </a:p>
          <a:p>
            <a:pPr>
              <a:buFont typeface="Wingdings" pitchFamily="2" charset="2"/>
              <a:buNone/>
            </a:pPr>
            <a:endParaRPr lang="en-US" altLang="ko-KR" sz="3200" dirty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dirty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dirty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dirty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55AC4-AE60-420F-B55C-917CE1D20EDD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485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종합문제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71625"/>
            <a:ext cx="7929563" cy="4572000"/>
          </a:xfrm>
        </p:spPr>
        <p:txBody>
          <a:bodyPr>
            <a:normAutofit lnSpcReduction="10000"/>
          </a:bodyPr>
          <a:lstStyle/>
          <a:p>
            <a:r>
              <a:rPr lang="ko-KR" altLang="en-US" sz="3200" dirty="0"/>
              <a:t>트랜잭션 내용을 실제 </a:t>
            </a:r>
            <a:r>
              <a:rPr lang="en-US" altLang="ko-KR" sz="3200" dirty="0"/>
              <a:t>DB</a:t>
            </a:r>
            <a:r>
              <a:rPr lang="ko-KR" altLang="en-US" sz="3200" dirty="0"/>
              <a:t>에 저장하기 위해서는 </a:t>
            </a:r>
            <a:r>
              <a:rPr lang="en-US" altLang="ko-KR" sz="3200" dirty="0"/>
              <a:t>(</a:t>
            </a:r>
            <a:r>
              <a:rPr lang="ko-KR" altLang="en-US" sz="3200" u="sng" dirty="0"/>
              <a:t>                       </a:t>
            </a:r>
            <a:r>
              <a:rPr lang="en-US" altLang="ko-KR" sz="3200" u="sng" dirty="0"/>
              <a:t>)</a:t>
            </a:r>
            <a:r>
              <a:rPr lang="ko-KR" altLang="en-US" sz="3200" dirty="0"/>
              <a:t> 문을 사용한다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트랜잭션 내용을 취소하기 위해서는 </a:t>
            </a:r>
            <a:endParaRPr lang="en-US" altLang="ko-KR" sz="3200" dirty="0"/>
          </a:p>
          <a:p>
            <a:pPr>
              <a:buFont typeface="Wingdings" pitchFamily="2" charset="2"/>
              <a:buNone/>
            </a:pPr>
            <a:r>
              <a:rPr lang="en-US" altLang="ko-KR" sz="3200" dirty="0"/>
              <a:t>    (</a:t>
            </a:r>
            <a:r>
              <a:rPr lang="ko-KR" altLang="en-US" sz="3200" u="sng" dirty="0"/>
              <a:t>                        </a:t>
            </a:r>
            <a:r>
              <a:rPr lang="en-US" altLang="ko-KR" sz="3200" u="sng" dirty="0"/>
              <a:t>)</a:t>
            </a:r>
            <a:r>
              <a:rPr lang="ko-KR" altLang="en-US" sz="3200" dirty="0"/>
              <a:t> 문을 사용하여 이전 </a:t>
            </a:r>
            <a:endParaRPr lang="en-US" altLang="ko-KR" sz="3200" dirty="0"/>
          </a:p>
          <a:p>
            <a:pPr>
              <a:buFont typeface="Wingdings" pitchFamily="2" charset="2"/>
              <a:buNone/>
            </a:pPr>
            <a:r>
              <a:rPr lang="en-US" altLang="ko-KR" sz="3200" dirty="0"/>
              <a:t>    (</a:t>
            </a:r>
            <a:r>
              <a:rPr lang="ko-KR" altLang="en-US" sz="3200" u="sng" dirty="0"/>
              <a:t>                        </a:t>
            </a:r>
            <a:r>
              <a:rPr lang="en-US" altLang="ko-KR" sz="3200" u="sng" dirty="0"/>
              <a:t>)</a:t>
            </a:r>
            <a:r>
              <a:rPr lang="ko-KR" altLang="en-US" sz="3200" dirty="0"/>
              <a:t> 한 부분까지 변경 전 데이터로 복구한다</a:t>
            </a:r>
            <a:r>
              <a:rPr lang="en-US" altLang="ko-KR" sz="3200" dirty="0"/>
              <a:t>.</a:t>
            </a:r>
            <a:endParaRPr lang="ko-KR" altLang="en-US" sz="3200" dirty="0"/>
          </a:p>
          <a:p>
            <a:pPr>
              <a:buFont typeface="Wingdings" pitchFamily="2" charset="2"/>
              <a:buNone/>
            </a:pPr>
            <a:endParaRPr lang="en-US" altLang="ko-KR" sz="3200" dirty="0"/>
          </a:p>
          <a:p>
            <a:pPr>
              <a:buFont typeface="Wingdings" pitchFamily="2" charset="2"/>
              <a:buNone/>
            </a:pPr>
            <a:endParaRPr lang="en-US" altLang="ko-KR" sz="3200" dirty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 dirty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dirty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 dirty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BC049-72E8-434A-A433-C273E92CBB18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19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50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목차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719263"/>
            <a:ext cx="7956550" cy="4411662"/>
          </a:xfrm>
        </p:spPr>
        <p:txBody>
          <a:bodyPr/>
          <a:lstStyle/>
          <a:p>
            <a:r>
              <a:rPr lang="ko-KR" altLang="en-US" sz="3600" dirty="0"/>
              <a:t>트랜잭션</a:t>
            </a:r>
          </a:p>
          <a:p>
            <a:r>
              <a:rPr lang="en-US" altLang="ko-KR" sz="3600" dirty="0"/>
              <a:t>COMMIT</a:t>
            </a:r>
            <a:r>
              <a:rPr lang="ko-KR" altLang="en-US" sz="3600" dirty="0"/>
              <a:t>과 </a:t>
            </a:r>
            <a:r>
              <a:rPr lang="en-US" altLang="ko-KR" sz="3600" dirty="0"/>
              <a:t>ROLLBACK </a:t>
            </a:r>
          </a:p>
          <a:p>
            <a:r>
              <a:rPr lang="en-US" altLang="ko-KR" sz="3600" dirty="0"/>
              <a:t>SAVEPOINT </a:t>
            </a:r>
          </a:p>
          <a:p>
            <a:endParaRPr lang="ko-KR" altLang="en-US" sz="3600" dirty="0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5D709-5144-40C2-9519-0A58A6507B1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0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종합문제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7786688" cy="4572000"/>
          </a:xfrm>
        </p:spPr>
        <p:txBody>
          <a:bodyPr/>
          <a:lstStyle/>
          <a:p>
            <a:r>
              <a:rPr lang="ko-KR" altLang="en-US" sz="2400" dirty="0"/>
              <a:t>다음의 </a:t>
            </a:r>
            <a:r>
              <a:rPr lang="en-US" altLang="ko-KR" sz="2400" dirty="0"/>
              <a:t>SQL </a:t>
            </a:r>
            <a:r>
              <a:rPr lang="ko-KR" altLang="en-US" sz="2400" dirty="0"/>
              <a:t>명령문을 순서대로 실행했을 때 </a:t>
            </a:r>
            <a:r>
              <a:rPr lang="en-US" altLang="ko-KR" sz="2400" dirty="0"/>
              <a:t>database</a:t>
            </a:r>
            <a:r>
              <a:rPr lang="ko-KR" altLang="en-US" sz="2400" dirty="0"/>
              <a:t>에 영구적으로 반영되는 문장은</a:t>
            </a:r>
            <a:r>
              <a:rPr lang="en-US" altLang="ko-KR" sz="2400" dirty="0"/>
              <a:t>? </a:t>
            </a:r>
          </a:p>
          <a:p>
            <a:pPr>
              <a:buFont typeface="Wingdings" pitchFamily="2" charset="2"/>
              <a:buNone/>
            </a:pPr>
            <a:endParaRPr lang="ko-KR" altLang="en-US" sz="2400" dirty="0"/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1. INSERT INTO </a:t>
            </a:r>
            <a:r>
              <a:rPr lang="en-US" altLang="ko-KR" sz="2400"/>
              <a:t>b_emp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empno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deptno</a:t>
            </a:r>
            <a:r>
              <a:rPr lang="en-US" altLang="ko-KR" sz="24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    VALUES (999, ‘Smith’, 10);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2. SAVEPOINT a;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3. DELETE </a:t>
            </a:r>
            <a:r>
              <a:rPr lang="en-US" altLang="ko-KR" sz="2400" dirty="0" err="1"/>
              <a:t>emp</a:t>
            </a:r>
            <a:r>
              <a:rPr lang="en-US" altLang="ko-KR" sz="2400" dirty="0"/>
              <a:t> WHERE </a:t>
            </a:r>
            <a:r>
              <a:rPr lang="en-US" altLang="ko-KR" sz="2400" dirty="0" err="1"/>
              <a:t>empno</a:t>
            </a:r>
            <a:r>
              <a:rPr lang="en-US" altLang="ko-KR" sz="2400" dirty="0"/>
              <a:t> = 202;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4. SAVEPOINT b;</a:t>
            </a:r>
          </a:p>
          <a:p>
            <a:pPr>
              <a:buFont typeface="Wingdings" pitchFamily="2" charset="2"/>
              <a:buNone/>
            </a:pPr>
            <a:r>
              <a:rPr lang="en-US" altLang="ko-KR" sz="2400" dirty="0"/>
              <a:t>5. UPDATE </a:t>
            </a:r>
            <a:r>
              <a:rPr lang="en-US" altLang="ko-KR" sz="2400" dirty="0" err="1"/>
              <a:t>emp</a:t>
            </a:r>
            <a:r>
              <a:rPr lang="en-US" altLang="ko-KR" sz="2400" dirty="0"/>
              <a:t> SET </a:t>
            </a:r>
            <a:r>
              <a:rPr lang="en-US" altLang="ko-KR" sz="2400" dirty="0" err="1"/>
              <a:t>ename</a:t>
            </a:r>
            <a:r>
              <a:rPr lang="en-US" altLang="ko-KR" sz="2400" dirty="0"/>
              <a:t> = ‘Clark’;</a:t>
            </a:r>
          </a:p>
          <a:p>
            <a:pPr>
              <a:buFont typeface="Wingdings" pitchFamily="2" charset="2"/>
              <a:buNone/>
            </a:pPr>
            <a:endParaRPr lang="en-US" altLang="ko-KR" sz="2400" dirty="0"/>
          </a:p>
          <a:p>
            <a:pPr>
              <a:buFont typeface="Wingdings" pitchFamily="2" charset="2"/>
              <a:buNone/>
            </a:pPr>
            <a:endParaRPr lang="en-US" altLang="ko-KR" sz="2400" dirty="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2400" dirty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400" dirty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2400" dirty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04DB2-FA11-4828-93A2-B246DF2A6695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20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53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종합문제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71625"/>
            <a:ext cx="8001000" cy="4572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ko-KR" sz="2400" dirty="0"/>
              <a:t>6. ROLLBACK TO SAVEPOINT 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/>
              <a:t>7. INSERT INTO </a:t>
            </a:r>
            <a:r>
              <a:rPr lang="en-US" altLang="ko-KR" sz="2400" dirty="0" err="1"/>
              <a:t>emp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empno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ename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deptno</a:t>
            </a:r>
            <a:r>
              <a:rPr lang="en-US" altLang="ko-KR" sz="2400" dirty="0"/>
              <a:t>)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/>
              <a:t>    VALUES (300, ‘Thomas’, 30);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/>
              <a:t>8. SAVEPOINT c;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/>
              <a:t>9. DELETE </a:t>
            </a:r>
            <a:r>
              <a:rPr lang="en-US" altLang="ko-KR" sz="2400" dirty="0" err="1"/>
              <a:t>emp</a:t>
            </a:r>
            <a:r>
              <a:rPr lang="en-US" altLang="ko-KR" sz="2400" dirty="0"/>
              <a:t> WHERE </a:t>
            </a:r>
            <a:r>
              <a:rPr lang="en-US" altLang="ko-KR" sz="2400" dirty="0" err="1"/>
              <a:t>deptno</a:t>
            </a:r>
            <a:r>
              <a:rPr lang="en-US" altLang="ko-KR" sz="2400" dirty="0"/>
              <a:t> =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ko-KR" sz="2400" dirty="0"/>
              <a:t>10. COMMIT;</a:t>
            </a:r>
          </a:p>
          <a:p>
            <a:pPr indent="103188">
              <a:buFont typeface="Wingdings" pitchFamily="2" charset="2"/>
              <a:buNone/>
              <a:defRPr/>
            </a:pPr>
            <a:r>
              <a:rPr lang="en-US" altLang="ko-KR" sz="2400" dirty="0"/>
              <a:t>a. 1, 3, 5, 7, 9</a:t>
            </a:r>
            <a:r>
              <a:rPr lang="ko-KR" altLang="en-US" sz="2400" dirty="0"/>
              <a:t>번</a:t>
            </a:r>
          </a:p>
          <a:p>
            <a:pPr indent="103188">
              <a:buFont typeface="Wingdings" pitchFamily="2" charset="2"/>
              <a:buNone/>
              <a:defRPr/>
            </a:pPr>
            <a:r>
              <a:rPr lang="en-US" altLang="ko-KR" sz="2400" dirty="0"/>
              <a:t>b. 1, 3, 5, 7</a:t>
            </a:r>
            <a:r>
              <a:rPr lang="ko-KR" altLang="en-US" sz="2400" dirty="0"/>
              <a:t>번</a:t>
            </a:r>
          </a:p>
          <a:p>
            <a:pPr indent="103188">
              <a:buFont typeface="Wingdings" pitchFamily="2" charset="2"/>
              <a:buNone/>
              <a:defRPr/>
            </a:pPr>
            <a:r>
              <a:rPr lang="en-US" altLang="ko-KR" sz="2400" dirty="0"/>
              <a:t>c. 3, 5, 7, 9</a:t>
            </a:r>
            <a:r>
              <a:rPr lang="ko-KR" altLang="en-US" sz="2400" dirty="0"/>
              <a:t>번</a:t>
            </a:r>
          </a:p>
          <a:p>
            <a:pPr indent="103188">
              <a:buFont typeface="Wingdings" pitchFamily="2" charset="2"/>
              <a:buNone/>
              <a:defRPr/>
            </a:pPr>
            <a:r>
              <a:rPr lang="en-US" altLang="ko-KR" sz="2400" dirty="0"/>
              <a:t>d. 1, 7, 9</a:t>
            </a:r>
            <a:r>
              <a:rPr lang="ko-KR" altLang="en-US" sz="2400" dirty="0"/>
              <a:t>번 </a:t>
            </a:r>
          </a:p>
          <a:p>
            <a:pPr>
              <a:buFont typeface="Wingdings" pitchFamily="2" charset="2"/>
              <a:buNone/>
              <a:defRPr/>
            </a:pPr>
            <a:endParaRPr lang="en-US" altLang="ko-KR" sz="2400" dirty="0"/>
          </a:p>
          <a:p>
            <a:pPr>
              <a:buFont typeface="Wingdings" pitchFamily="2" charset="2"/>
              <a:buNone/>
              <a:defRPr/>
            </a:pPr>
            <a:endParaRPr lang="en-US" altLang="ko-KR" sz="2400" dirty="0"/>
          </a:p>
          <a:p>
            <a:pPr>
              <a:spcBef>
                <a:spcPts val="2400"/>
              </a:spcBef>
              <a:buFont typeface="Wingdings" pitchFamily="2" charset="2"/>
              <a:buNone/>
              <a:defRPr/>
            </a:pPr>
            <a:endParaRPr lang="en-US" altLang="ko-KR" sz="2400" dirty="0"/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  <a:defRPr/>
            </a:pPr>
            <a:endParaRPr lang="en-US" altLang="ko-KR" sz="2400" dirty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spcBef>
                <a:spcPts val="2400"/>
              </a:spcBef>
              <a:buFont typeface="Wingdings" pitchFamily="2" charset="2"/>
              <a:buNone/>
              <a:defRPr/>
            </a:pPr>
            <a:endParaRPr lang="en-US" altLang="ko-KR" sz="2400" dirty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63A853-E191-4889-A2E4-6F7CEF587B9B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21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885112" cy="1152525"/>
          </a:xfrm>
        </p:spPr>
        <p:txBody>
          <a:bodyPr/>
          <a:lstStyle/>
          <a:p>
            <a:r>
              <a:rPr lang="ko-KR" altLang="en-US" sz="4000" dirty="0"/>
              <a:t>트랜잭션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862138"/>
            <a:ext cx="4143375" cy="4281487"/>
          </a:xfrm>
        </p:spPr>
        <p:txBody>
          <a:bodyPr/>
          <a:lstStyle/>
          <a:p>
            <a:r>
              <a:rPr lang="ko-KR" altLang="en-US" sz="2800" dirty="0"/>
              <a:t>트랜잭션</a:t>
            </a:r>
            <a:r>
              <a:rPr lang="en-US" altLang="ko-KR" sz="2800" dirty="0"/>
              <a:t>(Transaction)</a:t>
            </a:r>
            <a:r>
              <a:rPr lang="ko-KR" altLang="en-US" sz="2800" dirty="0"/>
              <a:t>은 데이터베이스에서 데이터를 처리하는 하나의 논리적인 작업 단위를 의미한다</a:t>
            </a:r>
            <a:r>
              <a:rPr lang="en-US" altLang="ko-KR" sz="2800" dirty="0"/>
              <a:t>.</a:t>
            </a:r>
          </a:p>
          <a:p>
            <a:pPr>
              <a:buFont typeface="Wingdings" pitchFamily="2" charset="2"/>
              <a:buNone/>
            </a:pPr>
            <a:endParaRPr lang="en-US" altLang="ko-KR" sz="2800" dirty="0"/>
          </a:p>
          <a:p>
            <a:pPr>
              <a:buFont typeface="Wingdings" pitchFamily="2" charset="2"/>
              <a:buNone/>
            </a:pPr>
            <a:r>
              <a:rPr lang="en-US" altLang="ko-KR" sz="2800" dirty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 </a:t>
            </a:r>
            <a:r>
              <a:rPr lang="en-US" altLang="ko-KR" sz="28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 </a:t>
            </a:r>
            <a:endParaRPr lang="ko-KR" altLang="en-US" sz="2800" dirty="0"/>
          </a:p>
          <a:p>
            <a:pPr>
              <a:buFont typeface="Wingdings" pitchFamily="2" charset="2"/>
              <a:buNone/>
            </a:pPr>
            <a:endParaRPr lang="ko-KR" altLang="en-US" sz="2800" dirty="0"/>
          </a:p>
          <a:p>
            <a:pPr>
              <a:buFont typeface="Wingdings" pitchFamily="2" charset="2"/>
              <a:buNone/>
            </a:pPr>
            <a:endParaRPr lang="en-US" altLang="ko-KR" sz="2800" dirty="0">
              <a:solidFill>
                <a:srgbClr val="000000"/>
              </a:solidFill>
              <a:latin typeface="바탕" pitchFamily="18" charset="-127"/>
              <a:ea typeface="바탕" pitchFamily="18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2800" dirty="0">
              <a:latin typeface="굴림" charset="-127"/>
            </a:endParaRPr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DA6EA-938E-4E24-B22E-306386EF2183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3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6" name="_x95743456" descr="EMB0000014016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1785938"/>
            <a:ext cx="414337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COMMIT</a:t>
            </a:r>
            <a:r>
              <a:rPr lang="ko-KR" altLang="en-US" sz="4000"/>
              <a:t>과 </a:t>
            </a:r>
            <a:r>
              <a:rPr lang="en-US" altLang="ko-KR" sz="4000"/>
              <a:t>ROLLBACK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407193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3200" dirty="0"/>
              <a:t>COMMIT</a:t>
            </a:r>
          </a:p>
          <a:p>
            <a:pPr lvl="1">
              <a:defRPr/>
            </a:pPr>
            <a:r>
              <a:rPr lang="ko-KR" altLang="en-US" sz="2800" dirty="0"/>
              <a:t>모든 작업들을 정상적으로 처리</a:t>
            </a:r>
          </a:p>
          <a:p>
            <a:pPr lvl="1">
              <a:defRPr/>
            </a:pPr>
            <a:r>
              <a:rPr lang="ko-KR" altLang="en-US" sz="2800" dirty="0"/>
              <a:t>데이터베이스에 모두 반영</a:t>
            </a:r>
          </a:p>
          <a:p>
            <a:pPr lvl="1">
              <a:defRPr/>
            </a:pPr>
            <a:r>
              <a:rPr lang="ko-KR" altLang="en-US" sz="2800" dirty="0"/>
              <a:t>변경된 내용을 모두 영구 저장</a:t>
            </a:r>
            <a:endParaRPr lang="en-US" altLang="ko-KR" sz="2800" dirty="0"/>
          </a:p>
          <a:p>
            <a:pPr lvl="1">
              <a:defRPr/>
            </a:pPr>
            <a:endParaRPr lang="ko-KR" altLang="en-US" sz="2800" dirty="0"/>
          </a:p>
          <a:p>
            <a:pPr>
              <a:defRPr/>
            </a:pPr>
            <a:r>
              <a:rPr lang="en-US" sz="3200" dirty="0"/>
              <a:t>ROLLBACK</a:t>
            </a:r>
          </a:p>
          <a:p>
            <a:pPr lvl="1">
              <a:defRPr/>
            </a:pPr>
            <a:r>
              <a:rPr lang="ko-KR" altLang="en-US" sz="2800" dirty="0"/>
              <a:t>처리 과정에서 발생한 변경 사항을 취소</a:t>
            </a:r>
          </a:p>
          <a:p>
            <a:pPr lvl="1">
              <a:defRPr/>
            </a:pPr>
            <a:r>
              <a:rPr lang="ko-KR" altLang="en-US" sz="2800" dirty="0"/>
              <a:t>이전의 상태로 되돌린다</a:t>
            </a:r>
            <a:r>
              <a:rPr lang="en-US" altLang="ko-KR" sz="2800" dirty="0"/>
              <a:t>. </a:t>
            </a:r>
          </a:p>
          <a:p>
            <a:pPr>
              <a:defRPr/>
            </a:pPr>
            <a:endParaRPr lang="en-US" sz="3200" dirty="0"/>
          </a:p>
          <a:p>
            <a:pPr marL="411163" lvl="1">
              <a:buFont typeface="Wingdings" pitchFamily="2" charset="2"/>
              <a:buNone/>
              <a:defRPr/>
            </a:pPr>
            <a:endParaRPr lang="ko-KR" altLang="en-US" sz="3200" dirty="0"/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3200" dirty="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  <a:defRPr/>
            </a:pPr>
            <a:r>
              <a:rPr lang="en-US" altLang="ko-KR" sz="3200" dirty="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  <a:defRPr/>
            </a:pPr>
            <a:endParaRPr lang="en-US" altLang="ko-KR" sz="3200" dirty="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FA845-F698-4C66-A734-3C2D9518DECA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4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51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트랜잭션의 의미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1857375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2400"/>
              <a:t>여러 개의 </a:t>
            </a:r>
            <a:r>
              <a:rPr lang="en-US" altLang="ko-KR" sz="2400"/>
              <a:t>DML </a:t>
            </a:r>
            <a:r>
              <a:rPr lang="ko-KR" altLang="en-US" sz="2400"/>
              <a:t>명령어들의 하나의 논리적인 단위</a:t>
            </a:r>
          </a:p>
          <a:p>
            <a:endParaRPr lang="en-US" altLang="ko-KR" sz="800"/>
          </a:p>
          <a:p>
            <a:r>
              <a:rPr lang="ko-KR" altLang="en-US" sz="2400"/>
              <a:t>마지막으로 실행한 커밋</a:t>
            </a:r>
            <a:r>
              <a:rPr lang="en-US" altLang="ko-KR" sz="2400"/>
              <a:t>(</a:t>
            </a:r>
            <a:r>
              <a:rPr lang="ko-KR" altLang="en-US" sz="2400"/>
              <a:t>혹은 롤백</a:t>
            </a:r>
            <a:r>
              <a:rPr lang="en-US" altLang="ko-KR" sz="2400"/>
              <a:t>) </a:t>
            </a:r>
            <a:r>
              <a:rPr lang="ko-KR" altLang="en-US" sz="2400"/>
              <a:t>명령 이후부터 새로운 커밋</a:t>
            </a:r>
            <a:r>
              <a:rPr lang="en-US" altLang="ko-KR" sz="2400"/>
              <a:t>(</a:t>
            </a:r>
            <a:r>
              <a:rPr lang="ko-KR" altLang="en-US" sz="2400"/>
              <a:t>혹은 롤백</a:t>
            </a:r>
            <a:r>
              <a:rPr lang="en-US" altLang="ko-KR" sz="2400"/>
              <a:t>) </a:t>
            </a:r>
            <a:r>
              <a:rPr lang="ko-KR" altLang="en-US" sz="2400"/>
              <a:t>명령을 실행하는 시점까지 수행된 모든 </a:t>
            </a:r>
            <a:r>
              <a:rPr lang="en-US" altLang="ko-KR" sz="2400"/>
              <a:t>DML </a:t>
            </a:r>
            <a:r>
              <a:rPr lang="ko-KR" altLang="en-US" sz="2400"/>
              <a:t>명령</a:t>
            </a:r>
          </a:p>
          <a:p>
            <a:endParaRPr lang="en-US" altLang="ko-KR" sz="2400"/>
          </a:p>
          <a:p>
            <a:pPr>
              <a:buFont typeface="Wingdings" pitchFamily="2" charset="2"/>
              <a:buNone/>
            </a:pPr>
            <a:endParaRPr lang="ko-KR" altLang="en-US" sz="2400"/>
          </a:p>
          <a:p>
            <a:pPr>
              <a:buFont typeface="Wingdings" pitchFamily="2" charset="2"/>
              <a:buNone/>
            </a:pPr>
            <a:endParaRPr lang="en-US" altLang="ko-KR" sz="2400"/>
          </a:p>
          <a:p>
            <a:endParaRPr lang="en-US" altLang="ko-KR" sz="2400"/>
          </a:p>
          <a:p>
            <a:endParaRPr lang="ko-KR" altLang="en-US" sz="2400"/>
          </a:p>
          <a:p>
            <a:pPr marL="411163" lvl="1">
              <a:buFont typeface="Wingdings" pitchFamily="2" charset="2"/>
              <a:buNone/>
            </a:pPr>
            <a:endParaRPr lang="en-US" altLang="ko-KR" sz="240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1A66D-5FFC-40B5-A260-674C541584EC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5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76" name="_x95766536" descr="EMB0000014016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3429000"/>
            <a:ext cx="735806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바닥글 개체 틀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COMMIT</a:t>
            </a:r>
            <a:r>
              <a:rPr lang="ko-KR" altLang="en-US" sz="4000"/>
              <a:t>과 </a:t>
            </a:r>
            <a:r>
              <a:rPr lang="en-US" altLang="ko-KR" sz="4000"/>
              <a:t>ROLLBACK </a:t>
            </a:r>
            <a:endParaRPr lang="ko-KR" altLang="en-US" sz="40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1714500"/>
            <a:ext cx="7929562" cy="2714625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200"/>
              <a:t>아래 그림에서 </a:t>
            </a:r>
            <a:r>
              <a:rPr lang="en-US" altLang="ko-KR" sz="2200"/>
              <a:t>UPDATE </a:t>
            </a:r>
            <a:r>
              <a:rPr lang="ko-KR" altLang="en-US" sz="2200"/>
              <a:t>문으로 데이터를 갱신하고</a:t>
            </a:r>
            <a:r>
              <a:rPr lang="en-US" altLang="ko-KR" sz="2200"/>
              <a:t>(③), DELETE </a:t>
            </a:r>
            <a:r>
              <a:rPr lang="ko-KR" altLang="en-US" sz="2200"/>
              <a:t>문으로 데이터를 삭제하고</a:t>
            </a:r>
            <a:r>
              <a:rPr lang="en-US" altLang="ko-KR" sz="2200"/>
              <a:t>(④), INSERT </a:t>
            </a:r>
            <a:r>
              <a:rPr lang="ko-KR" altLang="en-US" sz="2200"/>
              <a:t>문을 사용해 데이터를 삽입</a:t>
            </a:r>
            <a:r>
              <a:rPr lang="en-US" altLang="ko-KR" sz="2200"/>
              <a:t>(⑤)</a:t>
            </a:r>
            <a:r>
              <a:rPr lang="ko-KR" altLang="en-US" sz="2200"/>
              <a:t>한다</a:t>
            </a:r>
            <a:r>
              <a:rPr lang="en-US" altLang="ko-KR" sz="2200"/>
              <a:t>. </a:t>
            </a:r>
            <a:r>
              <a:rPr lang="ko-KR" altLang="en-US" sz="2200"/>
              <a:t>만약 이 모든 과정이 오류 없이 수행되었다면 지금까지 실행한 모든 작업</a:t>
            </a:r>
            <a:r>
              <a:rPr lang="en-US" altLang="ko-KR" sz="2200"/>
              <a:t>(③, ④, ⑤)</a:t>
            </a:r>
            <a:r>
              <a:rPr lang="ko-KR" altLang="en-US" sz="2200"/>
              <a:t>을 </a:t>
            </a:r>
            <a:r>
              <a:rPr lang="en-US" altLang="ko-KR" sz="2200"/>
              <a:t>"</a:t>
            </a:r>
            <a:r>
              <a:rPr lang="ko-KR" altLang="en-US" sz="2200"/>
              <a:t>데이터베이스에 영구 저장하라</a:t>
            </a:r>
            <a:r>
              <a:rPr lang="en-US" altLang="ko-KR" sz="2200"/>
              <a:t>"</a:t>
            </a:r>
            <a:r>
              <a:rPr lang="ko-KR" altLang="en-US" sz="2200"/>
              <a:t>는 명령으로 커밋을 수행한다</a:t>
            </a:r>
            <a:r>
              <a:rPr lang="en-US" altLang="ko-KR" sz="2200"/>
              <a:t>.</a:t>
            </a:r>
          </a:p>
          <a:p>
            <a:endParaRPr lang="en-US" sz="200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sz="2000"/>
          </a:p>
          <a:p>
            <a:pPr>
              <a:buFont typeface="Wingdings" pitchFamily="2" charset="2"/>
              <a:buNone/>
            </a:pPr>
            <a:endParaRPr lang="en-US" sz="2000">
              <a:ea typeface="돋움" pitchFamily="50" charset="-127"/>
            </a:endParaRPr>
          </a:p>
          <a:p>
            <a:endParaRPr lang="en-US" sz="2000">
              <a:ea typeface="돋움" pitchFamily="50" charset="-127"/>
            </a:endParaRPr>
          </a:p>
          <a:p>
            <a:endParaRPr lang="ko-KR" altLang="en-US" sz="2000"/>
          </a:p>
          <a:p>
            <a:pPr marL="411163" lvl="1">
              <a:buFont typeface="Wingdings" pitchFamily="2" charset="2"/>
              <a:buNone/>
            </a:pPr>
            <a:endParaRPr lang="en-US" altLang="ko-KR" sz="200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0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00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9A941-F734-4907-9EC1-E38F88E52227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6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200" name="_x95766536" descr="EMB00000140167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3429000"/>
            <a:ext cx="735806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바닥글 개체 틀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COMMIT</a:t>
            </a:r>
            <a:r>
              <a:rPr lang="ko-KR" altLang="en-US" sz="4000"/>
              <a:t>과 </a:t>
            </a:r>
            <a:r>
              <a:rPr lang="en-US" altLang="ko-KR" sz="4000"/>
              <a:t>ROLLBACK </a:t>
            </a:r>
            <a:endParaRPr lang="ko-KR" altLang="en-US" sz="40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571625"/>
            <a:ext cx="7742238" cy="1857375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2400"/>
              <a:t>롤백 명령은 마지막으로 수행한 커밋 명령까지만 정상 처리</a:t>
            </a:r>
            <a:r>
              <a:rPr lang="en-US" altLang="ko-KR" sz="2400"/>
              <a:t>(①, ②)</a:t>
            </a:r>
            <a:r>
              <a:rPr lang="ko-KR" altLang="en-US" sz="2400"/>
              <a:t>된 상태로 유지하고 그 이후에 수행했던 모든 </a:t>
            </a:r>
            <a:r>
              <a:rPr lang="en-US" altLang="ko-KR" sz="2400"/>
              <a:t>DML </a:t>
            </a:r>
            <a:r>
              <a:rPr lang="ko-KR" altLang="en-US" sz="2400"/>
              <a:t>명령어 작업</a:t>
            </a:r>
            <a:r>
              <a:rPr lang="en-US" altLang="ko-KR" sz="2400"/>
              <a:t>(③, ④, ⑤)</a:t>
            </a:r>
            <a:r>
              <a:rPr lang="ko-KR" altLang="en-US" sz="2400"/>
              <a:t>들을 취소시켜 이전 상태로 원상 복귀시킨다</a:t>
            </a:r>
            <a:r>
              <a:rPr lang="en-US" altLang="ko-KR" sz="2400"/>
              <a:t>.</a:t>
            </a:r>
          </a:p>
          <a:p>
            <a:endParaRPr lang="en-US" sz="2400">
              <a:ea typeface="돋움" pitchFamily="50" charset="-127"/>
            </a:endParaRPr>
          </a:p>
          <a:p>
            <a:pPr>
              <a:buFont typeface="Wingdings" pitchFamily="2" charset="2"/>
              <a:buNone/>
            </a:pPr>
            <a:endParaRPr lang="ko-KR" altLang="en-US" sz="2400"/>
          </a:p>
          <a:p>
            <a:pPr>
              <a:buFont typeface="Wingdings" pitchFamily="2" charset="2"/>
              <a:buNone/>
            </a:pPr>
            <a:endParaRPr lang="en-US" sz="2400">
              <a:ea typeface="돋움" pitchFamily="50" charset="-127"/>
            </a:endParaRPr>
          </a:p>
          <a:p>
            <a:endParaRPr lang="en-US" sz="2400">
              <a:ea typeface="돋움" pitchFamily="50" charset="-127"/>
            </a:endParaRPr>
          </a:p>
          <a:p>
            <a:endParaRPr lang="ko-KR" altLang="en-US" sz="2400"/>
          </a:p>
          <a:p>
            <a:pPr marL="411163" lvl="1">
              <a:buFont typeface="Wingdings" pitchFamily="2" charset="2"/>
              <a:buNone/>
            </a:pPr>
            <a:endParaRPr lang="en-US" altLang="ko-KR" sz="240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marL="411163" lvl="1">
              <a:buFont typeface="Wingdings" pitchFamily="2" charset="2"/>
              <a:buNone/>
            </a:pPr>
            <a:r>
              <a:rPr lang="en-US" altLang="ko-KR" sz="24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marL="411163" lvl="1">
              <a:buFont typeface="Wingdings" pitchFamily="2" charset="2"/>
              <a:buNone/>
            </a:pPr>
            <a:endParaRPr lang="en-US" altLang="ko-KR" sz="240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97CEC-3B1E-4D6E-8D5E-CEEC87E05E49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7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9222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9225" name="_x95751728" descr="EMB00000140167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3571875"/>
            <a:ext cx="6643688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6" name="바닥글 개체 틀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/>
              <a:t>COMMIT </a:t>
            </a:r>
            <a:r>
              <a:rPr lang="ko-KR" altLang="en-US" sz="4000"/>
              <a:t>명령어과 </a:t>
            </a:r>
            <a:r>
              <a:rPr lang="en-US" altLang="ko-KR" sz="4000"/>
              <a:t>ROLLBACK </a:t>
            </a:r>
            <a:r>
              <a:rPr lang="ko-KR" altLang="en-US" sz="4000"/>
              <a:t>명령어의 장점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1643063"/>
            <a:ext cx="7500938" cy="5000625"/>
          </a:xfrm>
        </p:spPr>
        <p:txBody>
          <a:bodyPr>
            <a:normAutofit fontScale="47500" lnSpcReduction="20000"/>
          </a:bodyPr>
          <a:lstStyle/>
          <a:p>
            <a:pPr>
              <a:spcBef>
                <a:spcPts val="2400"/>
              </a:spcBef>
            </a:pPr>
            <a:r>
              <a:rPr lang="ko-KR" altLang="en-US" sz="3200"/>
              <a:t>데이터 무결성이 보장된다</a:t>
            </a:r>
            <a:r>
              <a:rPr lang="en-US" altLang="ko-KR" sz="3200"/>
              <a:t>.</a:t>
            </a:r>
            <a:endParaRPr lang="ko-KR" altLang="en-US" sz="3200"/>
          </a:p>
          <a:p>
            <a:pPr>
              <a:spcBef>
                <a:spcPts val="2400"/>
              </a:spcBef>
            </a:pPr>
            <a:r>
              <a:rPr lang="ko-KR" altLang="en-US" sz="3200"/>
              <a:t>영구적인 변경 전에 데이터의 변경 사항을 확인할 수 있다</a:t>
            </a:r>
            <a:r>
              <a:rPr lang="en-US" altLang="ko-KR" sz="3200"/>
              <a:t>.</a:t>
            </a:r>
            <a:endParaRPr lang="ko-KR" altLang="en-US" sz="3200"/>
          </a:p>
          <a:p>
            <a:pPr>
              <a:spcBef>
                <a:spcPts val="2400"/>
              </a:spcBef>
            </a:pPr>
            <a:r>
              <a:rPr lang="ko-KR" altLang="en-US" sz="3200"/>
              <a:t>논리적으로 연관된 작업을 그룹화할 수 있다</a:t>
            </a:r>
            <a:r>
              <a:rPr lang="en-US" altLang="ko-KR" sz="3200"/>
              <a:t>. </a:t>
            </a:r>
            <a:endParaRPr lang="ko-KR" altLang="en-US" sz="3200"/>
          </a:p>
          <a:p>
            <a:pPr lvl="1">
              <a:spcBef>
                <a:spcPts val="2400"/>
              </a:spcBef>
            </a:pPr>
            <a:endParaRPr lang="ko-KR" altLang="en-US" sz="320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ko-KR" altLang="en-US" sz="320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/>
          </a:p>
          <a:p>
            <a:pPr>
              <a:spcBef>
                <a:spcPts val="2400"/>
              </a:spcBef>
              <a:buFont typeface="Wingdings" pitchFamily="2" charset="2"/>
              <a:buNone/>
            </a:pPr>
            <a:endParaRPr lang="en-US" altLang="ko-KR" sz="3200"/>
          </a:p>
          <a:p>
            <a:pPr>
              <a:spcBef>
                <a:spcPts val="2400"/>
              </a:spcBef>
            </a:pPr>
            <a:endParaRPr lang="ko-KR" altLang="en-US" sz="3200"/>
          </a:p>
          <a:p>
            <a:pPr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>
              <a:spcBef>
                <a:spcPts val="2400"/>
              </a:spcBef>
              <a:buFont typeface="Wingdings" pitchFamily="2" charset="2"/>
              <a:buNone/>
            </a:pPr>
            <a:r>
              <a:rPr lang="en-US" altLang="ko-KR" sz="3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>
              <a:spcBef>
                <a:spcPts val="2400"/>
              </a:spcBef>
              <a:buFont typeface="Wingdings" pitchFamily="2" charset="2"/>
              <a:buNone/>
            </a:pPr>
            <a:endParaRPr lang="en-US" altLang="ko-KR" sz="320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37A50-7489-4DBF-952B-A3930272ED52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8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7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/>
              <a:t>COMMIT </a:t>
            </a:r>
            <a:r>
              <a:rPr lang="ko-KR" altLang="en-US" sz="4000"/>
              <a:t>명령어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8" y="1785938"/>
            <a:ext cx="7643812" cy="4857750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2400"/>
              </a:spcBef>
            </a:pPr>
            <a:r>
              <a:rPr lang="en-US" altLang="ko-KR" sz="3200"/>
              <a:t>Transaction(INSERT, UPDATE, DELETE) </a:t>
            </a:r>
            <a:r>
              <a:rPr lang="ko-KR" altLang="en-US" sz="3200"/>
              <a:t>작업 내용을 실제 </a:t>
            </a:r>
            <a:r>
              <a:rPr lang="en-US" altLang="ko-KR" sz="3200"/>
              <a:t>DB</a:t>
            </a:r>
            <a:r>
              <a:rPr lang="ko-KR" altLang="en-US" sz="3200"/>
              <a:t>에 저장한다</a:t>
            </a:r>
            <a:r>
              <a:rPr lang="en-US" altLang="ko-KR" sz="3200"/>
              <a:t>.</a:t>
            </a:r>
            <a:endParaRPr lang="ko-KR" altLang="en-US" sz="3200"/>
          </a:p>
          <a:p>
            <a:pPr algn="just">
              <a:spcBef>
                <a:spcPts val="2400"/>
              </a:spcBef>
            </a:pPr>
            <a:r>
              <a:rPr lang="ko-KR" altLang="en-US" sz="3200"/>
              <a:t>이전 데이터가 완전히 </a:t>
            </a:r>
            <a:r>
              <a:rPr lang="en-US" altLang="ko-KR" sz="3200"/>
              <a:t>UPDATE </a:t>
            </a:r>
            <a:r>
              <a:rPr lang="ko-KR" altLang="en-US" sz="3200"/>
              <a:t>된다</a:t>
            </a:r>
            <a:r>
              <a:rPr lang="en-US" altLang="ko-KR" sz="3200"/>
              <a:t>.</a:t>
            </a:r>
            <a:endParaRPr lang="ko-KR" altLang="en-US" sz="3200"/>
          </a:p>
          <a:p>
            <a:pPr algn="just">
              <a:spcBef>
                <a:spcPts val="2400"/>
              </a:spcBef>
            </a:pPr>
            <a:r>
              <a:rPr lang="ko-KR" altLang="en-US" sz="3200"/>
              <a:t>모든 사용자가 변경된 데이터의 결과를 볼 수 있다</a:t>
            </a:r>
            <a:r>
              <a:rPr lang="en-US" altLang="ko-KR" sz="3200"/>
              <a:t>. </a:t>
            </a:r>
            <a:endParaRPr lang="ko-KR" altLang="en-US" sz="320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/>
          </a:p>
          <a:p>
            <a:pPr lvl="1" algn="just">
              <a:spcBef>
                <a:spcPts val="2400"/>
              </a:spcBef>
              <a:buFont typeface="Wingdings" pitchFamily="2" charset="2"/>
              <a:buNone/>
            </a:pPr>
            <a:endParaRPr lang="ko-KR" altLang="en-US" sz="320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ko-KR" altLang="en-US" sz="320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/>
          </a:p>
          <a:p>
            <a:pPr algn="just">
              <a:spcBef>
                <a:spcPts val="2400"/>
              </a:spcBef>
              <a:buFont typeface="Wingdings" pitchFamily="2" charset="2"/>
              <a:buNone/>
            </a:pPr>
            <a:endParaRPr lang="ko-KR" altLang="en-US" sz="3200"/>
          </a:p>
          <a:p>
            <a:pPr lvl="1"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>
              <a:solidFill>
                <a:srgbClr val="000000"/>
              </a:solidFill>
              <a:latin typeface="Arial" charset="0"/>
              <a:ea typeface="바탕" pitchFamily="18" charset="-127"/>
            </a:endParaRPr>
          </a:p>
          <a:p>
            <a:pPr lvl="1" algn="just">
              <a:spcBef>
                <a:spcPts val="2400"/>
              </a:spcBef>
              <a:buFont typeface="Wingdings" pitchFamily="2" charset="2"/>
              <a:buNone/>
            </a:pPr>
            <a:r>
              <a:rPr lang="en-US" altLang="ko-KR" sz="32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3200">
                <a:solidFill>
                  <a:srgbClr val="000000"/>
                </a:solidFill>
                <a:latin typeface="Arial" charset="0"/>
                <a:ea typeface="바탕" pitchFamily="18" charset="-127"/>
              </a:rPr>
              <a:t>    </a:t>
            </a:r>
          </a:p>
          <a:p>
            <a:pPr lvl="1" algn="just">
              <a:spcBef>
                <a:spcPts val="2400"/>
              </a:spcBef>
              <a:buFont typeface="Wingdings" pitchFamily="2" charset="2"/>
              <a:buNone/>
            </a:pPr>
            <a:endParaRPr lang="en-US" altLang="ko-KR" sz="3200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D9C53F-8E68-48C1-9F69-B2405923DF51}" type="slidenum"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pPr>
                <a:defRPr/>
              </a:pPr>
              <a:t>9</a:t>
            </a:fld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ko-KR" altLang="ko-KR" sz="900">
                <a:solidFill>
                  <a:srgbClr val="000000"/>
                </a:solidFill>
                <a:latin typeface="돋움체" pitchFamily="49" charset="-127"/>
              </a:rPr>
              <a:t> </a:t>
            </a:r>
            <a:r>
              <a:rPr lang="ko-KR" altLang="ko-KR" sz="900">
                <a:solidFill>
                  <a:srgbClr val="000000"/>
                </a:solidFill>
              </a:rPr>
              <a:t> </a:t>
            </a:r>
            <a:endParaRPr lang="ko-KR" altLang="ko-KR" sz="1100"/>
          </a:p>
          <a:p>
            <a:pPr eaLnBrk="0" latinLnBrk="0" hangingPunct="0"/>
            <a:endParaRPr lang="ko-KR" altLang="ko-KR"/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1" name="바닥글 개체 틀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ko-KR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812</Words>
  <Application>Microsoft Office PowerPoint</Application>
  <PresentationFormat>화면 슬라이드 쇼(4:3)</PresentationFormat>
  <Paragraphs>227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돋움체</vt:lpstr>
      <vt:lpstr>맑은 고딕</vt:lpstr>
      <vt:lpstr>바탕</vt:lpstr>
      <vt:lpstr>Arial</vt:lpstr>
      <vt:lpstr>Wingdings</vt:lpstr>
      <vt:lpstr>Office 테마</vt:lpstr>
      <vt:lpstr>9장 트랜잭션 관리 </vt:lpstr>
      <vt:lpstr>목차</vt:lpstr>
      <vt:lpstr>트랜잭션 </vt:lpstr>
      <vt:lpstr>COMMIT과 ROLLBACK </vt:lpstr>
      <vt:lpstr>트랜잭션의 의미</vt:lpstr>
      <vt:lpstr>COMMIT과 ROLLBACK </vt:lpstr>
      <vt:lpstr>COMMIT과 ROLLBACK </vt:lpstr>
      <vt:lpstr>COMMIT 명령어과 ROLLBACK 명령어의 장점</vt:lpstr>
      <vt:lpstr>COMMIT 명령어</vt:lpstr>
      <vt:lpstr>ROLLBACK 명령어</vt:lpstr>
      <vt:lpstr>자동 COMMIT 명령과 자동 ROLLBACK 명령이 되는 경우</vt:lpstr>
      <vt:lpstr>COMMIT ROLLBACK </vt:lpstr>
      <vt:lpstr>COMMIT ROLLBACK </vt:lpstr>
      <vt:lpstr>SAVEPOINT</vt:lpstr>
      <vt:lpstr>SAVEPOINT</vt:lpstr>
      <vt:lpstr>SAVEPOINT</vt:lpstr>
      <vt:lpstr>SAVEPOINT</vt:lpstr>
      <vt:lpstr>SAVEPOINT</vt:lpstr>
      <vt:lpstr>종합문제</vt:lpstr>
      <vt:lpstr>종합문제</vt:lpstr>
      <vt:lpstr>종합문제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9장 트랜잭션 관리 </dc:title>
  <dc:creator>USER</dc:creator>
  <cp:lastModifiedBy>용구</cp:lastModifiedBy>
  <cp:revision>8</cp:revision>
  <dcterms:created xsi:type="dcterms:W3CDTF">2012-05-01T09:50:17Z</dcterms:created>
  <dcterms:modified xsi:type="dcterms:W3CDTF">2022-11-24T07:49:36Z</dcterms:modified>
</cp:coreProperties>
</file>