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  <p:sldId id="268" r:id="rId11"/>
    <p:sldId id="267" r:id="rId12"/>
    <p:sldId id="269" r:id="rId13"/>
    <p:sldId id="266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0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1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3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1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72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8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C6BE9-05F6-4543-AE5C-E91C682558D0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8650-89ED-4994-9AE2-D80432D54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9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2428477"/>
            <a:ext cx="5760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S&amp;P 500 </a:t>
            </a:r>
            <a:r>
              <a:rPr lang="ko-KR" altLang="en-US" sz="2800" dirty="0" smtClean="0">
                <a:latin typeface="+mn-ea"/>
              </a:rPr>
              <a:t>지수 추종 </a:t>
            </a:r>
            <a:r>
              <a:rPr lang="en-US" altLang="ko-KR" sz="2800" dirty="0" smtClean="0">
                <a:latin typeface="+mn-ea"/>
              </a:rPr>
              <a:t>ETF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+mn-ea"/>
              </a:rPr>
              <a:t>SPY </a:t>
            </a:r>
            <a:r>
              <a:rPr lang="ko-KR" altLang="en-US" sz="2800" dirty="0" smtClean="0">
                <a:latin typeface="+mn-ea"/>
              </a:rPr>
              <a:t>가격 예측</a:t>
            </a:r>
            <a:endParaRPr lang="en-US" altLang="ko-KR" sz="28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sz="2800" dirty="0" smtClean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+mn-ea"/>
              </a:rPr>
              <a:t>신형</a:t>
            </a:r>
            <a:r>
              <a:rPr lang="ko-KR" altLang="en-US" sz="2800" dirty="0">
                <a:latin typeface="+mn-ea"/>
              </a:rPr>
              <a:t>섭</a:t>
            </a:r>
          </a:p>
        </p:txBody>
      </p:sp>
    </p:spTree>
    <p:extLst>
      <p:ext uri="{BB962C8B-B14F-4D97-AF65-F5344CB8AC3E}">
        <p14:creationId xmlns:p14="http://schemas.microsoft.com/office/powerpoint/2010/main" val="1851333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모델 해석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921" y="5258524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저가 특성이 </a:t>
            </a:r>
            <a:r>
              <a:rPr lang="ko-KR" altLang="en-US" dirty="0" err="1" smtClean="0">
                <a:latin typeface="+mj-lt"/>
              </a:rPr>
              <a:t>타겟인</a:t>
            </a:r>
            <a:r>
              <a:rPr lang="ko-KR" altLang="en-US" dirty="0" smtClean="0">
                <a:latin typeface="+mj-lt"/>
              </a:rPr>
              <a:t> 종가에 큰 영향을 미치는 것을 확인</a:t>
            </a:r>
            <a:endParaRPr lang="en-US" altLang="ko-KR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9" y="824348"/>
            <a:ext cx="7126063" cy="442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모델 해석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921" y="5258524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j-lt"/>
              </a:rPr>
              <a:t>400</a:t>
            </a:r>
            <a:r>
              <a:rPr lang="ko-KR" altLang="en-US" dirty="0" smtClean="0">
                <a:latin typeface="+mj-lt"/>
              </a:rPr>
              <a:t>불이 넘어서면서부터 크게 증가</a:t>
            </a:r>
            <a:endParaRPr lang="en-US" altLang="ko-KR" dirty="0" smtClean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4" y="764704"/>
            <a:ext cx="7020272" cy="43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모델 해석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921" y="5258524"/>
            <a:ext cx="87849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j-lt"/>
              </a:rPr>
              <a:t>80</a:t>
            </a:r>
            <a:r>
              <a:rPr lang="ko-KR" altLang="en-US" dirty="0" smtClean="0">
                <a:latin typeface="+mj-lt"/>
              </a:rPr>
              <a:t>불 이상부터 크게 </a:t>
            </a:r>
            <a:r>
              <a:rPr lang="ko-KR" altLang="en-US" dirty="0">
                <a:latin typeface="+mj-lt"/>
              </a:rPr>
              <a:t>증</a:t>
            </a:r>
            <a:r>
              <a:rPr lang="ko-KR" altLang="en-US" dirty="0" smtClean="0">
                <a:latin typeface="+mj-lt"/>
              </a:rPr>
              <a:t>가하기 시작</a:t>
            </a:r>
            <a:endParaRPr lang="en-US" altLang="ko-KR" dirty="0" smtClean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52" y="764704"/>
            <a:ext cx="6990914" cy="43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8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결론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84784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lt"/>
              </a:rPr>
              <a:t>거래량이 적은 경우 주가는 크게 상승하지도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하락하지도 않는 것을 확인</a:t>
            </a:r>
            <a:r>
              <a:rPr lang="en-US" altLang="ko-KR" sz="2000" dirty="0" smtClean="0">
                <a:latin typeface="+mj-lt"/>
              </a:rPr>
              <a:t>– </a:t>
            </a:r>
            <a:r>
              <a:rPr lang="ko-KR" altLang="en-US" sz="2000" dirty="0" smtClean="0">
                <a:latin typeface="+mj-lt"/>
              </a:rPr>
              <a:t>기준금리 인상으로 인해 주식 거래량은 내년에도 현 상황과 대동소이 할 것으로 보여지며 소폭 </a:t>
            </a:r>
            <a:r>
              <a:rPr lang="ko-KR" altLang="en-US" sz="2000" dirty="0" err="1" smtClean="0">
                <a:latin typeface="+mj-lt"/>
              </a:rPr>
              <a:t>등하락으로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ko-KR" altLang="en-US" sz="2000" dirty="0" err="1" smtClean="0">
                <a:latin typeface="+mj-lt"/>
              </a:rPr>
              <a:t>박스권을</a:t>
            </a:r>
            <a:r>
              <a:rPr lang="ko-KR" altLang="en-US" sz="2000" dirty="0" smtClean="0">
                <a:latin typeface="+mj-lt"/>
              </a:rPr>
              <a:t> 형성할 것으로 예상되기에 이 구간에서 주식 </a:t>
            </a:r>
            <a:r>
              <a:rPr lang="ko-KR" altLang="en-US" sz="2000" dirty="0" err="1" smtClean="0">
                <a:latin typeface="+mj-lt"/>
              </a:rPr>
              <a:t>매수량을</a:t>
            </a:r>
            <a:r>
              <a:rPr lang="ko-KR" altLang="en-US" sz="2000" dirty="0" smtClean="0">
                <a:latin typeface="+mj-lt"/>
              </a:rPr>
              <a:t> 꾸준히 늘릴 필요가 있음</a:t>
            </a:r>
            <a:endParaRPr lang="en-US" altLang="ko-KR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lt"/>
              </a:rPr>
              <a:t>일반적으로 </a:t>
            </a:r>
            <a:r>
              <a:rPr lang="en-US" altLang="ko-KR" sz="2000" dirty="0" smtClean="0">
                <a:latin typeface="+mj-lt"/>
              </a:rPr>
              <a:t>SPY</a:t>
            </a:r>
            <a:r>
              <a:rPr lang="ko-KR" altLang="en-US" sz="2000" dirty="0" smtClean="0">
                <a:latin typeface="+mj-lt"/>
              </a:rPr>
              <a:t>의 저가와 비슷하게 종가가 형성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당일 종가를 예측하여 주식을 매수할 필요가 있음</a:t>
            </a:r>
            <a:r>
              <a:rPr lang="en-US" altLang="ko-KR" sz="2000" dirty="0" smtClean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23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한계</a:t>
            </a:r>
            <a:r>
              <a:rPr lang="ko-KR" altLang="en-US" sz="2000" dirty="0">
                <a:latin typeface="+mj-lt"/>
              </a:rPr>
              <a:t>점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84784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lt"/>
              </a:rPr>
              <a:t>주가의 등락에는 정치</a:t>
            </a:r>
            <a:r>
              <a:rPr lang="en-US" altLang="ko-KR" sz="2000" dirty="0" smtClean="0">
                <a:latin typeface="+mj-lt"/>
              </a:rPr>
              <a:t>/</a:t>
            </a:r>
            <a:r>
              <a:rPr lang="ko-KR" altLang="en-US" sz="2000" dirty="0" smtClean="0">
                <a:latin typeface="+mj-lt"/>
              </a:rPr>
              <a:t>사회적 이슈나 소비자 물가 지수 등의 지수 발표가 큰 영향을 미치는데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해당 부분에 대한 정보를 얻지 못해 주가를 예측하는 것에 제한이 많았고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단조로운 예측을 할 수 밖에 없었음</a:t>
            </a: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970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문제 정의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84784"/>
            <a:ext cx="878497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22</a:t>
            </a:r>
            <a:r>
              <a:rPr lang="ko-KR" altLang="en-US" dirty="0" smtClean="0">
                <a:latin typeface="+mj-lt"/>
              </a:rPr>
              <a:t>년 </a:t>
            </a:r>
            <a:r>
              <a:rPr lang="en-US" altLang="ko-KR" dirty="0" smtClean="0">
                <a:latin typeface="+mj-lt"/>
              </a:rPr>
              <a:t>2</a:t>
            </a:r>
            <a:r>
              <a:rPr lang="ko-KR" altLang="en-US" dirty="0" smtClean="0">
                <a:latin typeface="+mj-lt"/>
              </a:rPr>
              <a:t>월 이후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러시아</a:t>
            </a:r>
            <a:r>
              <a:rPr lang="en-US" altLang="ko-KR" dirty="0" smtClean="0">
                <a:latin typeface="+mj-lt"/>
              </a:rPr>
              <a:t>-</a:t>
            </a:r>
            <a:r>
              <a:rPr lang="ko-KR" altLang="en-US" dirty="0" smtClean="0">
                <a:latin typeface="+mj-lt"/>
              </a:rPr>
              <a:t>우크라이나 전쟁과 인플레이션으로 인한 금리 인상 등으로 전세계적으로 지수가 하락하였습니다</a:t>
            </a:r>
            <a:r>
              <a:rPr lang="en-US" altLang="ko-KR" dirty="0" smtClean="0">
                <a:latin typeface="+mj-lt"/>
              </a:rPr>
              <a:t>. </a:t>
            </a:r>
            <a:r>
              <a:rPr lang="ko-KR" altLang="en-US" dirty="0" smtClean="0">
                <a:latin typeface="+mj-lt"/>
              </a:rPr>
              <a:t>현 상황에서 미국 </a:t>
            </a:r>
            <a:r>
              <a:rPr lang="en-US" altLang="ko-KR" dirty="0" smtClean="0">
                <a:latin typeface="+mj-lt"/>
              </a:rPr>
              <a:t>S&amp;P 500 </a:t>
            </a:r>
            <a:r>
              <a:rPr lang="ko-KR" altLang="en-US" dirty="0" smtClean="0">
                <a:latin typeface="+mj-lt"/>
              </a:rPr>
              <a:t>지수 추종 </a:t>
            </a:r>
            <a:r>
              <a:rPr lang="en-US" altLang="ko-KR" dirty="0" smtClean="0">
                <a:latin typeface="+mj-lt"/>
              </a:rPr>
              <a:t>ETF</a:t>
            </a:r>
            <a:r>
              <a:rPr lang="ko-KR" altLang="en-US" dirty="0" smtClean="0">
                <a:latin typeface="+mj-lt"/>
              </a:rPr>
              <a:t>인 </a:t>
            </a:r>
            <a:r>
              <a:rPr lang="en-US" altLang="ko-KR" dirty="0" smtClean="0">
                <a:latin typeface="+mj-lt"/>
              </a:rPr>
              <a:t>SPDR S&amp;P 500(</a:t>
            </a:r>
            <a:r>
              <a:rPr lang="ko-KR" altLang="en-US" dirty="0" err="1" smtClean="0">
                <a:latin typeface="+mj-lt"/>
              </a:rPr>
              <a:t>티커</a:t>
            </a:r>
            <a:r>
              <a:rPr lang="ko-KR" altLang="en-US" dirty="0" smtClean="0">
                <a:latin typeface="+mj-lt"/>
              </a:rPr>
              <a:t> </a:t>
            </a:r>
            <a:r>
              <a:rPr lang="en-US" altLang="ko-KR" dirty="0" smtClean="0">
                <a:latin typeface="+mj-lt"/>
              </a:rPr>
              <a:t>‘SPY’)</a:t>
            </a:r>
            <a:r>
              <a:rPr lang="ko-KR" altLang="en-US" dirty="0" smtClean="0">
                <a:latin typeface="+mj-lt"/>
              </a:rPr>
              <a:t>을 통해 </a:t>
            </a:r>
            <a:r>
              <a:rPr lang="en-US" altLang="ko-KR" dirty="0" smtClean="0">
                <a:latin typeface="+mj-lt"/>
              </a:rPr>
              <a:t>23</a:t>
            </a:r>
            <a:r>
              <a:rPr lang="ko-KR" altLang="en-US" dirty="0" smtClean="0">
                <a:latin typeface="+mj-lt"/>
              </a:rPr>
              <a:t>년도 투자 전략을 세우고자 합니다</a:t>
            </a:r>
            <a:r>
              <a:rPr lang="en-US" altLang="ko-KR" dirty="0" smtClean="0">
                <a:latin typeface="+mj-lt"/>
              </a:rPr>
              <a:t>. SPY </a:t>
            </a:r>
            <a:r>
              <a:rPr lang="ko-KR" altLang="en-US" dirty="0" smtClean="0">
                <a:latin typeface="+mj-lt"/>
              </a:rPr>
              <a:t>가격에 영향을 주는 요소에 집중하여 문제를 해결하도록 하겠습니다</a:t>
            </a:r>
            <a:r>
              <a:rPr lang="en-US" altLang="ko-KR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94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데이터 설명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651" y="620688"/>
            <a:ext cx="878497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데이터 사이즈 </a:t>
            </a:r>
            <a:r>
              <a:rPr lang="en-US" altLang="ko-KR" dirty="0" smtClean="0">
                <a:latin typeface="+mj-lt"/>
              </a:rPr>
              <a:t>: (987, 12)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데이터 추출 기간 </a:t>
            </a:r>
            <a:r>
              <a:rPr lang="en-US" altLang="ko-KR" dirty="0" smtClean="0">
                <a:latin typeface="+mj-lt"/>
              </a:rPr>
              <a:t>: 2019-01-02 ~ 2022-11-30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</a:rPr>
              <a:t>Features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Date : </a:t>
            </a:r>
            <a:r>
              <a:rPr lang="ko-KR" altLang="en-US" sz="1600" dirty="0" smtClean="0">
                <a:latin typeface="+mj-lt"/>
              </a:rPr>
              <a:t>날짜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Open : </a:t>
            </a:r>
            <a:r>
              <a:rPr lang="ko-KR" altLang="en-US" sz="1600" dirty="0" smtClean="0">
                <a:latin typeface="+mj-lt"/>
              </a:rPr>
              <a:t>시가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High : </a:t>
            </a:r>
            <a:r>
              <a:rPr lang="ko-KR" altLang="en-US" sz="1600" dirty="0" smtClean="0">
                <a:latin typeface="+mj-lt"/>
              </a:rPr>
              <a:t>고가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Low : </a:t>
            </a:r>
            <a:r>
              <a:rPr lang="ko-KR" altLang="en-US" sz="1600" dirty="0" smtClean="0">
                <a:latin typeface="+mj-lt"/>
              </a:rPr>
              <a:t>저가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Close : </a:t>
            </a:r>
            <a:r>
              <a:rPr lang="ko-KR" altLang="en-US" sz="1600" dirty="0" smtClean="0">
                <a:latin typeface="+mj-lt"/>
              </a:rPr>
              <a:t>종가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Volume : </a:t>
            </a:r>
            <a:r>
              <a:rPr lang="ko-KR" altLang="en-US" sz="1600" dirty="0" smtClean="0">
                <a:latin typeface="+mj-lt"/>
              </a:rPr>
              <a:t>거래량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latin typeface="+mj-lt"/>
              </a:rPr>
              <a:t>전일 종가 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ko-KR" altLang="en-US" sz="1600" dirty="0" smtClean="0">
                <a:latin typeface="+mj-lt"/>
              </a:rPr>
              <a:t>전일 종가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+mj-lt"/>
              </a:rPr>
              <a:t>전일대비변동가격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ko-KR" altLang="en-US" sz="1600" dirty="0" smtClean="0">
                <a:latin typeface="+mj-lt"/>
              </a:rPr>
              <a:t>전일 종가 대비 금일 종가 </a:t>
            </a:r>
            <a:r>
              <a:rPr lang="ko-KR" altLang="en-US" sz="1600" dirty="0" err="1" smtClean="0">
                <a:latin typeface="+mj-lt"/>
              </a:rPr>
              <a:t>변동가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latin typeface="+mj-lt"/>
              </a:rPr>
              <a:t>전일기준등락율</a:t>
            </a:r>
            <a:r>
              <a:rPr lang="ko-KR" altLang="en-US" sz="1600" dirty="0" smtClean="0">
                <a:latin typeface="+mj-lt"/>
              </a:rPr>
              <a:t> </a:t>
            </a:r>
            <a:r>
              <a:rPr lang="en-US" altLang="ko-KR" sz="1600" dirty="0" smtClean="0">
                <a:latin typeface="+mj-lt"/>
              </a:rPr>
              <a:t>: </a:t>
            </a:r>
            <a:r>
              <a:rPr lang="ko-KR" altLang="en-US" sz="1600" dirty="0" smtClean="0">
                <a:latin typeface="+mj-lt"/>
              </a:rPr>
              <a:t>전일 종가 대비 금일 종가 </a:t>
            </a:r>
            <a:r>
              <a:rPr lang="ko-KR" altLang="en-US" sz="1600" dirty="0" err="1" smtClean="0">
                <a:latin typeface="+mj-lt"/>
              </a:rPr>
              <a:t>변동율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AAPL : </a:t>
            </a:r>
            <a:r>
              <a:rPr lang="ko-KR" altLang="en-US" sz="1600" dirty="0" smtClean="0">
                <a:latin typeface="+mj-lt"/>
              </a:rPr>
              <a:t>애플 주가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MSFT : </a:t>
            </a:r>
            <a:r>
              <a:rPr lang="ko-KR" altLang="en-US" sz="1600" dirty="0" smtClean="0">
                <a:latin typeface="+mj-lt"/>
              </a:rPr>
              <a:t>마이크로 소프트 주가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lt"/>
              </a:rPr>
              <a:t>GOOG : </a:t>
            </a:r>
            <a:r>
              <a:rPr lang="ko-KR" altLang="en-US" sz="1600" dirty="0" err="1" smtClean="0">
                <a:latin typeface="+mj-lt"/>
              </a:rPr>
              <a:t>구글</a:t>
            </a:r>
            <a:r>
              <a:rPr lang="ko-KR" altLang="en-US" sz="1600" dirty="0" smtClean="0">
                <a:latin typeface="+mj-lt"/>
              </a:rPr>
              <a:t> 주가</a:t>
            </a:r>
            <a:endParaRPr lang="en-US" altLang="ko-KR" sz="16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63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가설 설정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1484784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lt"/>
              </a:rPr>
              <a:t>주가 상승이 거래량과 관련이 있을 것이다</a:t>
            </a:r>
            <a:r>
              <a:rPr lang="en-US" altLang="ko-KR" sz="2000" dirty="0" smtClean="0">
                <a:latin typeface="+mj-lt"/>
              </a:rPr>
              <a:t>(</a:t>
            </a:r>
            <a:r>
              <a:rPr lang="ko-KR" altLang="en-US" sz="2000" dirty="0" smtClean="0">
                <a:latin typeface="+mj-lt"/>
              </a:rPr>
              <a:t>거래량이 클수록 주가가 오를 것이다</a:t>
            </a:r>
            <a:r>
              <a:rPr lang="en-US" altLang="ko-KR" sz="2000" dirty="0" smtClean="0">
                <a:latin typeface="+mj-lt"/>
              </a:rPr>
              <a:t>.)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lt"/>
              </a:rPr>
              <a:t>주가 상승이 </a:t>
            </a:r>
            <a:r>
              <a:rPr lang="en-US" altLang="ko-KR" sz="2000" dirty="0" smtClean="0">
                <a:latin typeface="+mj-lt"/>
              </a:rPr>
              <a:t>S&amp;P 500</a:t>
            </a:r>
            <a:r>
              <a:rPr lang="ko-KR" altLang="en-US" sz="2000" dirty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종목 중 높은 비중을 차지하는 애플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마이크로 소프트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err="1" smtClean="0">
                <a:latin typeface="+mj-lt"/>
              </a:rPr>
              <a:t>구글</a:t>
            </a:r>
            <a:r>
              <a:rPr lang="ko-KR" altLang="en-US" sz="2000" dirty="0" smtClean="0">
                <a:latin typeface="+mj-lt"/>
              </a:rPr>
              <a:t> 주가와 관련이 있을 것이다</a:t>
            </a:r>
            <a:r>
              <a:rPr lang="en-US" altLang="ko-KR" sz="2000" dirty="0" smtClean="0">
                <a:latin typeface="+mj-lt"/>
              </a:rPr>
              <a:t>.(</a:t>
            </a:r>
            <a:r>
              <a:rPr lang="ko-KR" altLang="en-US" sz="2000" dirty="0" smtClean="0">
                <a:latin typeface="+mj-lt"/>
              </a:rPr>
              <a:t>해당 주식들의 주가가 상승하면 </a:t>
            </a:r>
            <a:r>
              <a:rPr lang="en-US" altLang="ko-KR" sz="2000" dirty="0" smtClean="0">
                <a:latin typeface="+mj-lt"/>
              </a:rPr>
              <a:t>SPY</a:t>
            </a:r>
            <a:r>
              <a:rPr lang="ko-KR" altLang="en-US" sz="2000" dirty="0" smtClean="0">
                <a:latin typeface="+mj-lt"/>
              </a:rPr>
              <a:t>도 상승할 것이다</a:t>
            </a:r>
            <a:r>
              <a:rPr lang="en-US" altLang="ko-KR" sz="2000" dirty="0" smtClean="0">
                <a:latin typeface="+mj-lt"/>
              </a:rPr>
              <a:t>.)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56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j-lt"/>
              </a:rPr>
              <a:t>EDA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651" y="908720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j-lt"/>
              </a:rPr>
              <a:t>Volume</a:t>
            </a:r>
            <a:r>
              <a:rPr lang="ko-KR" altLang="en-US" dirty="0" smtClean="0">
                <a:latin typeface="+mj-lt"/>
              </a:rPr>
              <a:t>의 값이 커서 </a:t>
            </a:r>
            <a:r>
              <a:rPr lang="en-US" altLang="ko-KR" dirty="0" smtClean="0">
                <a:latin typeface="+mj-lt"/>
              </a:rPr>
              <a:t>100000</a:t>
            </a:r>
            <a:r>
              <a:rPr lang="ko-KR" altLang="en-US" dirty="0" smtClean="0">
                <a:latin typeface="+mj-lt"/>
              </a:rPr>
              <a:t>으로 나눔</a:t>
            </a: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j-lt"/>
              </a:rPr>
              <a:t>Feature</a:t>
            </a:r>
            <a:r>
              <a:rPr lang="ko-KR" altLang="en-US" dirty="0" smtClean="0">
                <a:latin typeface="+mj-lt"/>
              </a:rPr>
              <a:t>의 수가 부족하여 전일 종가 대비 </a:t>
            </a:r>
            <a:r>
              <a:rPr lang="ko-KR" altLang="en-US" dirty="0" err="1" smtClean="0">
                <a:latin typeface="+mj-lt"/>
              </a:rPr>
              <a:t>등락율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err="1" smtClean="0">
                <a:latin typeface="+mj-lt"/>
              </a:rPr>
              <a:t>변동가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 smtClean="0">
                <a:latin typeface="+mj-lt"/>
              </a:rPr>
              <a:t>등을 추가</a:t>
            </a: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err="1" smtClean="0">
                <a:latin typeface="+mj-lt"/>
              </a:rPr>
              <a:t>등락율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err="1" smtClean="0">
                <a:latin typeface="+mj-lt"/>
              </a:rPr>
              <a:t>변동가를</a:t>
            </a:r>
            <a:r>
              <a:rPr lang="ko-KR" altLang="en-US" dirty="0" smtClean="0">
                <a:latin typeface="+mj-lt"/>
              </a:rPr>
              <a:t> 추가하면서 발생하였던 </a:t>
            </a:r>
            <a:r>
              <a:rPr lang="ko-KR" altLang="en-US" dirty="0" err="1" smtClean="0">
                <a:latin typeface="+mj-lt"/>
              </a:rPr>
              <a:t>결측치는</a:t>
            </a:r>
            <a:r>
              <a:rPr lang="ko-KR" altLang="en-US" dirty="0" smtClean="0">
                <a:latin typeface="+mj-lt"/>
              </a:rPr>
              <a:t> 이전 데이터를 확인하여 추가</a:t>
            </a: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특정 종목과 </a:t>
            </a:r>
            <a:r>
              <a:rPr lang="en-US" altLang="ko-KR" dirty="0" smtClean="0">
                <a:latin typeface="+mj-lt"/>
              </a:rPr>
              <a:t>SPY</a:t>
            </a:r>
            <a:r>
              <a:rPr lang="ko-KR" altLang="en-US" dirty="0" smtClean="0">
                <a:latin typeface="+mj-lt"/>
              </a:rPr>
              <a:t>의 연관성 확인을 위해 애플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마이크로 소프트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err="1" smtClean="0">
                <a:latin typeface="+mj-lt"/>
              </a:rPr>
              <a:t>구글의</a:t>
            </a:r>
            <a:r>
              <a:rPr lang="ko-KR" altLang="en-US" dirty="0" smtClean="0">
                <a:latin typeface="+mj-lt"/>
              </a:rPr>
              <a:t> 주가를 추가</a:t>
            </a: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850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가설검증 </a:t>
            </a:r>
            <a:r>
              <a:rPr lang="en-US" altLang="ko-KR" sz="2000" dirty="0" smtClean="0">
                <a:latin typeface="+mj-lt"/>
              </a:rPr>
              <a:t>1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651" y="4431418"/>
            <a:ext cx="87849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거래량이 많다고 해서 </a:t>
            </a:r>
            <a:r>
              <a:rPr lang="en-US" altLang="ko-KR" dirty="0" smtClean="0">
                <a:latin typeface="+mj-lt"/>
              </a:rPr>
              <a:t>SPY </a:t>
            </a:r>
            <a:r>
              <a:rPr lang="ko-KR" altLang="en-US" dirty="0" smtClean="0">
                <a:latin typeface="+mj-lt"/>
              </a:rPr>
              <a:t>주가가 높은 것은 아니다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주가의 높고 낮음과 거래량과의 연관성은 없다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하지만 거래량이 적은 경우 </a:t>
            </a:r>
            <a:r>
              <a:rPr lang="en-US" altLang="ko-KR" dirty="0" smtClean="0">
                <a:latin typeface="+mj-lt"/>
              </a:rPr>
              <a:t>SPY </a:t>
            </a:r>
            <a:r>
              <a:rPr lang="ko-KR" altLang="en-US" dirty="0" smtClean="0">
                <a:latin typeface="+mj-lt"/>
              </a:rPr>
              <a:t>가격 등락이 적다</a:t>
            </a:r>
            <a:r>
              <a:rPr lang="en-US" altLang="ko-KR" dirty="0" smtClean="0">
                <a:latin typeface="+mj-lt"/>
              </a:rPr>
              <a:t>.</a:t>
            </a:r>
          </a:p>
        </p:txBody>
      </p:sp>
      <p:sp>
        <p:nvSpPr>
          <p:cNvPr id="2" name="AutoShape 2" descr="data:image/png;base64,iVBORw0KGgoAAAANSUhEUgAAAZQAAAEKCAYAAAA1qaOTAAAABHNCSVQICAgIfAhkiAAAAAlwSFlzAAALEgAACxIB0t1+/AAAADh0RVh0U29mdHdhcmUAbWF0cGxvdGxpYiB2ZXJzaW9uMy4xLjEsIGh0dHA6Ly9tYXRwbG90bGliLm9yZy8QZhcZAAAgAElEQVR4nO2deZhU1Zn/v2+DS4t7u4C0oNIEgwtiOlF/Oi6ZxIUxiTKOGjOixBmSoE6C42QEpomAiGIiwRFEBhpxxwUVFXdBBycuLC4oSzeI2oKCJKJiR4V+f3+89+TeunVvdRVdy+3q7+d56qmqe0+d+9ap7vPe825HVBWEEEJIW6kotQCEEELKAyoUQggheYEKhRBCSF6gQiGEEJIXqFAIIYTkBSoUQggheaGkCkVE6kVkg4gsCxzbW0SeEZEG73mvmM9e5LVpEJGLiic1IYSQKEq9QrkNwOmhY1cBeE5VewN4znufgojsDeB3AI4B8D0Av4tTPIQQQopDSRWKqr4I4M+hwz8BMMt7PQvAWREfPQ3AM6r6Z1X9C4BnkK6YCCGEFJHOpRYggv1VdT0AqOp6Edkvok13AB8E3jd5xzKyzz776EEHHZQXIQkhpKOwePHiT1R139baJVGhZINEHIusISMiQwAMAYAePXpg0aJFhZSLEELKDhF5L5t2pfahRPGxiHQDAO95Q0SbJgAHBt5XA1gX1ZmqTlPVWlWt3XffVhUsIYSQ7SSJCmUuABe1dRGARyLaPAXgVBHZy3PGn+odI4QQUiJKHTZ8D4A/AegjIk0icgmA6wD8UEQaAPzQew8RqRWR6QCgqn8GMBbAa95jjHeMEEJIiZCOVL6+trZW6UMhhJDcEJHFqlrbWrskmrwIIYS0Q9prlBchJAtaWoCGBmD9eqBbN6B3b6CCt5GkQPBPi5AypaUFmDMH6N8fOOUUe54zx44TUgioUAgpUxoagEGDgOZme9/cbO8bGkorFylfqFAIKVPWr/eViaO52Y4TUgioUAgpU7p1AyorU49VVtpxQgoBFQohZUrv3sDtt/tKpbLS3vfuXVq5kk5LC7ByJbBggT3T55Q9jPIipEypqAAGDgSOOIJRXtniAhmc78kp4YEDOW7ZwMRGQgjxWLnSouGCvqfKSmDpUqBPn9LJVWqY2EgIITnCQIa2QYVCCCEeDGRoG1QohBDiwUCGtkGnPCGEeDCQoW1QoRBCSICKCnPAd2Qn/PZCvUsIISQvUKEQQgjJC4lUKCLSR0ReDzw+E5HfhNqcLCKbA21GlUpeQgghCfWhqOpKAEcBgIh0AvAhgIcimv6vqp5ZTNkIIYREk8gVSoi/B7BaVd8rtSCEEELiaQ8K5XwA98ScO05E3hCRJ0TksGIKRQghJJVEKxQR2RHAjwHcH3F6CYCeqtoPwH8DeDimjyEiskhEFm3cuLFwwhJCSAcn0QoFwBkAlqjqx+ETqvqZqn7hvZ4HYAcR2Sei3TRVrVXV2n333bfwEhNCSAcl6Qrlp4gxd4lIVxER7/X3YN9lUxFlI4QQEiCRUV4AICK7APghgF8Ejv0SAFR1KoBzAPxKRLYCaAZwvnakWvyEEJIwEqtQVPVLAFWhY1MDr28GcHOx5SKEEBJNYhUKIe2FlhagoYHFBAnhnz0hbcBtGdu/P3DKKfY8Zw73IScdEyoUQtpAQ4O//zhgz4MG2XFCOhpUKIS0AW4ZS4gPFQohbYBbxhLiQ4VCSBvglrGE+DDKi5A2wC1jCfGhQiGkjXDLWEIMKhRCSKsw14ZkA/8kCCEZYa4NyRYqFEJIRphrQ7KFCoUQkhHm2pBsoQ+FtBtoxy8NLtcmqFSYa0Oi4L8jaRfQjl864nJtKiqABQuAlSv5OxCDCoW0C2jHLx0u12bpUmD+fGDJEmCnnYB+/ajcSSpUKKRdQDt+aXG5NiefDIgA552Xm3JvabGVDFc05U1iFYqIrBWRt0TkdRFZFHFeROQmEWkUkTdF5OhSyEmKA2tmJYdclTvNlR2HxCoUj1NU9ShVrY04dwaA3t5jCIBbiioZKSqsmZUcclXuNFd2HJKuUDLxEwC3q/EygD1FhPerZUrYjr90qb1nlFfxyVW501zZcUhy2LACeFpEFMCtqjotdL47gA8C75u8Yyl/piIyBLaCQY8ePQonLSk4rJmVDHItiMmw445Dku/vjlfVo2GmrUtF5MTQeYn4jKYdUJ2mqrWqWrvvvvsWQk5COhxBJ32fPplXijRXdhwSu0JR1XXe8wYReQjA9wC8GGjSBODAwPtqAOuKJyEhJBtY4r/jkMifVES6iMhu7jWAUwEsCzWbC2CQF+11LIDNqkqrLCEJJJcVDWm/JHWFsj+Ah0QEMBnvVtUnReSXAKCqUwHMAzAAQCOALwEMLpGshLQLWLqGFJpEKhRVXQOgX8TxqYHXCuDSYspFOh7lMgm7XBAXvuv8GIyUI/mEf0qExFBOCXnMBSHFgAqFkBjKaRJmLggpBlQohMRQTpMwS9eQYkCFQkgM5TQJMxeEFINEOuUJSQJuEg47stvjJMxcEFIMqFAIiaHcJmGWriGFhgqFkAxwEiYke9rpvRYhhJCkwRUKaVdkk2hYLsmIhLQ3+G9GMpKkrVuzSTRsazJikr4vIe0NKhQSS9Tk/PjjwIoVpZlw4xINV61qvU02yYjllBlPSCmgQiGxhCfnqirg7beBo4/ObcLN111/XKLhm2/6fbYlGbGcMuMJKQVUKCSW8OQ8aBAwZkxuE+723PXHKaC4RMNly/xVSluSEcspM56QUkCFQmIJT84iuU+4ud71Z1JAvXsDt9ySmu1dVwfMnAmsWWPH2pIRXk6Z8YSUAkZ5lTltiXgKZ4p36pTb3uAtLUBjY7wSisrtiFNARxxh7b/1LeDKK63vykr7LoMHA7vuasfakoxYTpnxhJSCxCkUETkQwO0AugJoATBNVSeF2pwM4BEA73qH5qjqmGLK2R6I2gNj+nSgZ09gn338iTaodLp2NcXx4Yc2GZ91FrB0qZ3r3t0m6mwmXHftt97KTQllMjv16WNy77ILMGMG8POf2/c591zg2WeBr76yVU3nztuXjFhumfGEFB1VTdQDQDcAR3uvdwOwCkDfUJuTATyWa9/f+c53tKOwbZvqq6+qVlaqAv6jslJ1xAh7vv9+1W++sWfXrrJSdfx41epqv822ban9rlihOn++9b9wob0PtlG1Y5WVqrW1qtOmpfY/c6ZdNwr3ubDMK1b41587V/Xee1VralSvvTa17zvuiJcpPD7ue7TWlpCODoBFmsUcm7h7L1Vdr6pLvNefA1gOoHtppWpfuNXBo49G3+3vvDMwbJhFR73ySrqJacwY/5gLy3VO8oYG4OCDga+/tv6feAI488x0R7tbaZx6KjBhgl1v5Eh7HjcOWL06Wm5V4LbbgFGjgOrq9FVQRQXwD/9gJq5zzwXGjk2VfcgQYN68zM5/hgcTUhgSZ/IKIiIHAegP4JWI08eJyBsA1gG4UlXfLqJoicb5Ia64Itrc1LcvcOGFqRNxkOZmc8C712++CVx8sb2uqTFH+C9/6Zu96uqA4cOBww8HDj3UPucc3CLmR7n22tRrhH0oUea5W28Fjj0W6NUr1exUUWFyvPJKvOxh30vU+MT5acIw856Q7Ejsv4WI7ArgQQC/UdXPQqeXAOipqv0A/DeAhzP0M0REFonIoo0bNxZO4AThVgdPPQVMnJga8TRxInDVVf5k6pzbgK0IRowwBXHEEf4KYdkyv/255/rKBLDnsWPtuIu0AnwHt3PkB6msBLp0AbZu9Vc+ixenT/K/+IXvaA/Tqxfw//5fdN9mFY2PQMslPJirGUJyIBu7WLEfAHYA8BSAK7JsvxbAPq21K0cfSpQvYMUK379QU2M+k7o61cceU33wwVT/RHW13y7sjxg/XvW++8wP4tqPHJn6efeoq1NdsCBdtlWrVG+/PbXfa69VPeEE86W443V10f3Onx/9ne+/3/qYOjW97+rqdN9LkNb8NNvblpByBVn6UBJn8hIRATADwHJVvTGmTVcAH6uqisj3YCutTUUUMxFEmYluv90isyZPtufmZt/cVFMD3HyzrUBaWmwFc+qpNk3W1wOnnZbuSxk1CvjHfwQ++ghoarJzUWa0fv3MN7NgQapZqHdvW00ceqj5XLZtA6ZMMZmHDk1fKWUTDRY0Wa1da36ZLl0sg//yy03OTBFouYQHtxZ1RgjxSZxCAXA8gAsBvCUir3vHRgDoAQCqOhXAOQB+JSJbATQDON/Toh2KOF/A0qUWWjtsmE3y3/oW8OWX1ubss/1JdNIkc5g3NpqSiZo4v/gCuPFGy/0YOxaYPduU1aWX+v1MnAj85S9m8vrtb/0JeuBAUyoVFcCWLfZ5RzhJctYsk8E52V0fvXqZWSzovwhO8k1NvsJcuBB47LHWfR25hAc7X1C2Yc+EdGQSp1BUdSEAaaXNzQBuLo5E+SdfTl43sVZXmyJxjvRPPwXef98mejc533ef+TmCyufXvzalc+218SsEVTt27LHA/Pkmb+fOtnLZd19bGbz3np8P4vp2Tu7eve27btlin6mvj17pNDXZuRdesLbdupkyefjh9JVEv37Rsu6zj33ms8+Ad96x5/79Td4w2W6cxWRHQnIgG7tYuTyS4ENx9v+g3T+c6+HaBX0j33xjz88/7+d/vPKK+REmTEjt74knfN/JyJH2GDcu2kfhfCLOlxLljwj7DKK+Q9B34R4LF8bnuNTUpPpQosYhzn+xfHn0GH71VXqfmXJecvnNmLNCOjLI0oci2oEsRbW1tbpo0aKSyrBypd01h++uly7175bDvpGaGuC//gv41a/8u+TRo4G5c83PMWSIrQ7cCmW//XwTk2s/ezZw3nnp13UrFMCuc8MNtsJZs8ZqZG3aZKuP889PXUUFV1ldugAXXGCmM8BWTIMHA9/9ru/n+OwzM2tt2mS5K1272mpi9er4ldqCBRZZFWb+fODEE9NXeYsXAyedlP4dX3jBZCGEbB8islhVa1trlziTV7mTjZM37Bu5+GJfmbj2v/udTcxffw1cdx3wxhs2yc+ebQUUf/zj1PZXXAFMnZqaP3LLLcCGDZZw2KmTmYzefx+44w5z1l90ka0LevaMVybONDV+vMlcVWX+FVeV2OWpzJ5tTvgpU6xP912d6ciF7AaVSib/RZTJqqkpemybmoqjUPKZr8Lcl2g4LsmGCqXIRE2SNTV2lz9/vmWAb9wIXH018M031q53b799bS3w7/9uK5CvvrLnq66y1YGbvKOUVmOjRWpdeSVwyCEmx2efmWIKOuk//dTaXHmlHy11zjm+Y7xrV+vn+ed9BTZ+vF/za8OG9GixsWPtOlu22PdyOSiNjZY0+fbb5j/ZtCnVmZ+r/8LlzYQVUHV1vn69eOIi7tx3KVVf5QTHpR2QjV2sXB5J9KFE+RImTFC96Sb/2AMPxNfFmj5ddcYM38dQU2N+lrgaXu616zPc5pprLCekvl71uutU58yx+lhxtb5cDovzLdx3X7qfpro6PV9k5kz7XDb+mmz9F99803Yfyvb6S/KZr8Lcl2g4LqUDWfpQSj7JF/ORBIWimjppLVwY/U9y7702wVZXqz76qE3i994b3fbZZ/22kyapTp6s+vjjphhGjvSTFoNO8/vv9x32weO33ZY6Id93n1072DasnO65x77HqlXRiqquLl55RSm855/f/rH95hsLWpgzx55zVSbZBExEMX9+uiIF7HfIVTnF9RWV5NmR4LiUjmwVCk1eJaCiwgosrltnDusou//bb5vPoaLCHOeXX+6fC7ddu9bMALvvbo75zz4zM1UwT2T69NRw3TfftCKNzkw2ZYqZnFavTt3yd/XqVH+I6ytY6+udd8wc0dJi5rdwPsmhh0bL3b27maOc70PEL6USV3KlNTp3Nn/J9vhMcq3xFSTO3/PyyzYWuZhnmPsSDccl+dDyWAK2bjVb8Pz5NgFG1aPaaSf7xznkEOCaayzDvGtX87eMGGGO9JEjff+LCHDQQeZ/CW/TO2wYcMYZft+jRlkElzs/dqxFZU2c6B8Horf8HTbMlMZuu/n9bdsG/Mu/AH/+s/lFpkxJrS68337R33HNGruGe19RYcpo0aLS7OPeli2Ao3aKDI9ztvvTt2XXyXKG45J8uEIpIFERKQDw2mvAX/9qSuD3v7eJJ7gKmDTJFMovf2mrhMGD/RXN8OHAZZf5bf/7vy1pcdAgYI89TLlccYVdZ9Ys/+6/Z0+L3tp/f9uYyq1WADt/8MHA3ntbZv2IESbbEUfY9YNtq6pMIe63n8ldVWWhxs3NwF57mUzB7PXKSls5TZxoyiUY+TVlikWSuZXPp5/6CZKffGKfL2Y0T1vugMPZ9yLAP/9z+jhnU7KFG31Fw3FpB2RjFyuXRzF9KFHO92efTfdRXHutOdvr6sxH8vTT5gOpq1O9+WbbTMr5QsaPj/ZFPP646q23pp4PO7rvucdkePzx6D4eeMCSJMNOf+eAd8718DUmTPCvsWpVfMLj9df732PECP8zTzxhx4NO/hNOUL3rru3zZeTzN2vLdelAJuUE8pnYKCKjWmmyQa3GVqIpZmLjypW28dS559pdf9++drc6fHh8cuHMmXY3/+WXFpq7xx5WHsXd1U+ebKuLMDNnmvno979P7/vKK808ddNNdv0TTrC8lssvT13l3HabJQu6ci3hPsaOtVVF3DV69QJ+9jO7W2xoMB/N66+bSaKpyXwlQ4em+lamT7c7zhdftDpc27bZaitY2DJ4nWDyZ6HIV54DQ1xJOZHvxMZjAZyP+BpbswAkXqEUk40bLYPd5XnU1FgORtyGUM409M//bMfq6sykFPRfrF0bX8Pqgw+i++7VK7VS8IknmvKor7e8kF13tQrEJ56YXrDR9XHkkSZPjx7R53v2tPyT//s/fxL+/HMzZ4VrdT35pCmPLVtsbHbc0ZRHz542iQ8aZKa9fFb4zUVJZFvjqzVoniEdkWwVyjZN3+Tqb4hIx6nfEkHUhNWpk69MAFuprFpliiVYJmX2bJtkpkzx/QwiwGGHpfsv6uvTfRGjRllxxr59o5XNbrsBH3/sH9tzT2DAAFvpBP0ZnTsDmzdH9/H++9Z/RUX0+TVrTOZXXrEgguXLzc/ifEPOD9SnD7BihSmxW26x7+aqI/fp4xeS/PLL6EKS2xPNU8qVQr6UEyHthWxNXnNV9ccZzs9R1YF5lawA5MvkFVQgXbvaa1cny01YnTtbqXjHyJG2/8iQIalmrJtvtomyudlWNWFlMXly6qR6//1mSqqpsdDimTPNeX/bbWZ6Cju+6+utNMuSJabkvv994F//NV2p3Xqr7ZD485+nmqXGjPFrg+2zT3oY8ejRwLRpwCWXmFP+zjvtu374oSmvzZst4z8o15gxZt666iq7vqvNFZ743fcPZ9DnQja100gqLG9CwuTb5LWDiOwedy0AnbKWrJ0TvON1d96HHGLFG2+5xdq8+ab5KsJ382ec4SsTwJ4vu8wUwbZtqf6L5mabeJ3/wkVCrV9vymP8eH9/keZmC9fdvNlf4ajaqqepyV536mSyL1+erjTq6mzfk3HjTKnV19t1DjjA2qxebZtXNTcDxx8PPPSQ9fvRR6ZMfvELyzW5/nobl4ED/b6nTEn1uzQ3m6J46CHzq2zaZJNWVA7ImDF+Icm2lvgP0hbzWblD3w9pC9kqlJcB/CbD+SfyIEu7wE18VVXpTubRo+0u/f33bVK/4w6/aOMLL6Tuxe5obrbzcf6LI46wib5PH1tpvP22rSh22CFVYVVWWkJjlFO9sdFXSo88AvzkJ+m1turrTdHU1ZnCGjjQlGUwofGaa0wBTJpkm3ZVVZkSaWiwO/5LL/VNaa7voUNTKxq74y+9ZO0PO8yUxYsvRn9/1bZN/EyGy422JHfmA66O2je5/FSS4ZF3ROR0EVkpIo0iclXE+Z1EZLZ3/hUROagQcoRxd7yDBvnKBLDnuXOBAw+0LO1164ALL7Q2N95ozvaqqugEv8pKWwFEnauosJXPhRdaBeDmZksgvPxym9grKy3fZNQoUzR1denJdSK2Ghg2LL4i7/vv+8rl3/89/bsNG+ZPNL/+te0IeeaZ5g/ZssUUTHNzdN+dQutXlww5Y4blxbz4ouXP1NSkt/v6az8Lf+VKK2m/cqW9z4akJcNt7/coFm1J7mwrbnXUv79tW9C/v71P2hiReLJVKMcAmAjgjzGP0/MplIh0AjAZwBkA+gL4qYj0DTW7BMBfVLXGk+36fMrgCE8A3bvbpBReUVRXm29i6VJLXAyXmx82zBzVEyemTm5jxtik+uGHNvkHz40ebX4GN5G7aLD99/dNbTNnWvRYv37Wd+fOttoYN85WSA8+aJ8bOtTOr14drbh69bLv0NxsCiIuGg0wxfjll/bP/tJLJsPgwRapFdX3Mcekfq+6OuDpp201c/LJNnmcdJKFVDul4hI8x461YIa4iaa1CdpFWy1dar6apUtLZ75pDxOmW9EFKdaKLm51VIqqCWQ7ySZZBcCjrZx/KJt+sn0AOA7AU4H3wwEMD7V5CsBx3uvOAD6BF2QQ98g1sTEu0W3uXNVRo1IT10aM8Isgul0Qw48ZM1QHDLAkwtmzVR96SPWZZ/xkwepqf5fFujrVP/7RPueSAqdPt8/W1lqS4owZvgxxBRjr6iyp0Z2L25nR7fBYWam6YEF8teKo5EaXvHjCCakyuWq/776r+sILJv+995r87lrha9xzj5/86GSKS8aMSqQsRgLk9tIekh3zmdyZKyz+mFyQ5+KQrYWC5TtsuDuADwLvm2CrpMg2qrpVRDYDqIIplrwQd8e0ZIk5oQ85xF+JOKd30KcRttuvXWs5F8H9S267zVYczc2pJUuqq83UNW4c8O1vWzkV95nRo81kc8EF/jWC13Y0N5vde82a1HwQV2vrkEPsnHPed+pkq4f/+i9bHQSj0VzE1eDB6fW9xo4F7r7bysm0tNjq47PPbM/5fv3MFBh08tbV2VQRJe+yZfadHZ06mTks3Laqys9bKZW9H8jN5t8eAgRKmT9Df1f7J6lRXlF+mbDSyqYNRGQIgCEA0KNHj5yEiJsAPvrITDUbNqTmjbzzju/TGD06dfOqYEVf56R2TudwwmJ1tTmszz03/fNNTdbvzJnpssXlodTUpJ5ravLzWYI1t/r2Bf7jP/wIrpkzLfpr40abYG69NVoRVFVZrkswNPj224HvfCdaKY8dCzz+eLS8wSj2ykqLljvggOjxefbZ0k7QrUVEhZVN167tY8IsVf5MrhuqkQSSzTIGwO8AjMrw+GU2/WT7QEJMXq2ZKILnq6ttIypnDrruOjPvBGtXuT6CJrExY9LNUHHmK7dfCGDmo2CbKFPUrFmqDz+s+tRTqjfckL4xV9QGV8FrTp9u5jbX5u23o81PcfK6PV+izBjXX58u74wZqTLddZftZxI2wwRNi6U0IWX6+4gyHc2d275MdKVgezc46+gUetxQgP1QChLNFcNrAHqLyMEAPoSVfbkg1GYugIsA/AnAOQCe97543mjtjil4vqkJ+MtfzEQza5bdnb71lkV4ZboL37rVVi3ODCVizu1MTvHKSltBuMTFc8+16x5+uIX2btliq42waW3uXMtV2X13y0e55hqL7jrqKHPaB7PyKystguuAA8yxv2KFZeSPH2+1v4K1wA4+OFre1avNrBZeXQwebJWNN2ywldzee1vfJ51keS5RppagGcYFDcyalb73yq23WsDASy9ZImYhzTWtRUSFV2bnnWdh5EuXMiw2DlYXyJ1E5Q5lo3UAzAOwO4A9Yh4PZ9NPLg8AAwCsArAawEjv2BgAP/Ze7wzgfgCNAF4FcEhrfW5PteHWNH/w/GOPpa5C3E6Jme7CZ81Kr0A8d278CiVYAbi2Nn1r3WuvtdVR1OeffDL9WlOnqp59tr8lrwsucM5/51i/6y6rDLxggeoll9j3dU72SZPiAwKCd+VxDv0JE/w79WzutMIrw2uuMRnDVYtragq7Asi0QqGDmRSLYgR7IJ9bAKPIUV6FehS6fH14ops6NX2SPvtsm5Rvv92fAJ3559577diAAdF7x0+erPrgg/4EHhcpde+90ZNZ3BbCDzxgyiK4H3tNjUWh1ddbRNrDD9uxm25K37f9xhtTlUq4dP5LL9l2vM89F339hQt9ZZKNSSjOBBangJcvT/+t8mEiyCRve4joIuVBMW5eslUo2S6IWjMl5dXU1F7p3dvMMG6TqTvvNOd3p05+7arTTjOTzLZt5izftMlMSIBFV1VWmjN7woTUXQ+vu85yVZYssQ2tXJRWlMkFiM4l+Pzz6PZvvGGJikOH2vvqaqs5dsEFlity8cVmIhs2zJbXrp37/MiRZrobPRp47DErla/qn583z8xZn3wSff1vvvHL3kdFbS1caMmP8+aZ6W31agsEeOEFO3fMMfEmwuZmi2QLkq98kEw5LklLqCTlSylzh8IkNcqrXVJRYf6I8eMtoqdLF1MmVVU2kVx4oUWCvfyyKYWrrzal88UXlmF/3HE2AW7ebL6PYLkSwM84d+HFI0dGRw01NqbvAllXZ8orqv22baas3PFBg1IrJbu6WqNGxSsxt5PjP/1T6jXr6y10+IorgHffzRzlFOWTqKrylVk4hNkVjTz88PiIscpK+x2C5LO8SJzNn+XrSbFIUnQca3nlmQ8/BH4TMVLz51vuSk2NOaEPOMCKJtbVWZkWV+erpsbPpg9PkEcdZasbd2727HQHuZvEhw2z3JAlS0xh1Ndbuz/+0eRz17ruOsswr6qy942N8XXFunb194cPy3bQQVb8MhwefMcddr1Nm2zlcvPNqVsYT55sTn0gNQ+hutr+QY480q8p5vodM8YPeR40yFZY4X8oNw6jRtlYBylWPggdzKQYJOnmJalRXu2W1pKzOne2Uu3du5uCAez1zJk28e+0E/DVV8DUqb6ScVV7m5st4fDOOy2ibNddLWJr5Egz1xx7rB13k/Zf/2p9dO8O/PSntio66CDbFXH5cisvf+GF/jVuusmKPTqZw99hzRqb/KNWP6++Gj1Jv/OOHz32/vvAPfekVkS+9lqT7wc/sPIv06fb6shVRL7iirmAh50AABubSURBVMwRb83NpsQHDrSVyrJlNo7vvWff+bDDrN9cfiNC2htJuXnJVqEcA+7YmBXZLD+djd0d27rVfAErVwL/8i/2uRNOsHDdP/3JJshx48yv8emnpgy++soU0ptvAg8/bIUj33/fQmp3283MaatWmWLaeWdbmey8s513NcKcMgHs+d/+zVYUq1enryRcYmW/frY18cyZVvl42zY7ftFF0ZP0X//qv29piTblLVxou0EuW2bKZOzY1KrFUf0GfRPdutmYHnqoFalsaLDqA3F3auHfqKbGVkrr1vnnM93dsSIuITFk47kHo7xyYnsiiJYvT68NFhUl9OijFiEWjMZyEWFRYbkzZli01o03pvb1P/8THRniEh6fftqip4KJmZWVqn/4g72+//7Uz0XVCBs/3kKPr7nGrvfUU/HRWI884l9vzJjUfidMSO930qS2hQW732jhQguJzjbZsJS1rggpFWjntbzaNduz/Pzoo9S78Dg/RnOzbWjlzp17rl9za9Cg9Dpbl13mm5iCd/q77RZ959+1qyU8Dh2avhHXxIm2Qtq0yS/FHyznUl9v0VL/939m1nvvPUvmGzXKXwnE+Xw6dfL3bLnjDluhXXqprah69rRV1ebNpmacQ/6FFyxCa3tWC+43AoAf/jB7B32p9wshJMkwyishxNn1o0w9cYonTgmJ+HumOIXzwQfpvpBRo8zs9PnnZpoKZu+r2oS+ZYsplpkz05XDb39rprlBg6xo5sUX23snU2OjBQE8+qgpAxcscMklpiScvHfdZY748L73s2ZZm0GD/O/6xBPp2y+fdZaZ7QpRsDGX9jSNkY4Go7wSQtiuP3u2Tegu58NNlnEri0z+BlW7o99lF4ss23NPc2TvvrttMdzSYhPdAQeYg9/5Q4LVjysrre1hh1nJlG9/28q51Nfb9Q4+2Hw2p59u12ls9FdUQRobbQUDWF+33Qacf35q2Zdzz03f+XHsWJOtosJfNd14oynBqip/47BBg8yndNZZ2ZWhyLVgY7YO/WKXw6DyIkkgsTs2djTCSXKPPWa7PIaT5o4/3iKhnFN69myLznJVjsObdE2caKG3I0dalNdHH5nz+fPPLf+lb1+LLANsMmpqsn7GjEntZ9QoK0ffubPJMHasOdN/+lM79/zzti2xi7oKfjZIZaVNdm5jrF12MWXnqK7OHLYc3klyzBj7XtXV/rGFC9NNUlGbNLlJODxmmWL4s01YLOZmUe1h4y7SMWCUV4KI8r2E31dU2B39AQdY2fs1a8wM5VYaIqY8vvrKQnFbWmwnSVck8pBDzHw0dKhFgrm750mTLDsfsAl+993Nl7LXXqZItm61c//xH6lmrOpq6yvoaxkzBpg2zfwe4TL+kybZ9YPyzJ5tZquqKvObuG0AgkqlpsZWQVdcYe9nzfJXJe+8YzK47QG2bUsd1ziTVEODf11n2quosEi2uLv7bGP+i7n3Cf06JClkq1C2qepncSdFhE75IlJRYY9x48w8tOuu0cmU3/++Occfe8wmMhGrwhusbnzkkRb+O22a9eUm1f33N+e/o7LS2jc2pma8DxqUvmoYNcpyXa65xhzzd9xhk7yqhSO76wDW5tFHbQX20UeWHFlVlVpFuKbGwpzPPDM9jNkpkLFjTal+61tWcXjECP8as2dHm7DcpB807blxy5RlnE3QRSbTWL7NU+1h4y7SMWCUVzulWzdzZo8ZY3ftcRFbq1aZg3q33ewxc6YfWQXYymPsWHu9aJH/+bvu8vsMTuDV1b4pzd3VR01mGzdawqLLcq+uNtPUgAHpkWNr1thKxZWlD+4qKWJmnB/9KN2ncuWVqUmfhx1mymPw4NQcmilT0pMb3RgWKsExLh+pV6/8+1aYqEmSQrZ/wjuIyO4xjz3AKK+i06uXTaBXXmnmKVeuBfAnqYYG4Oij7c7+9NOB556zFcG8efa5iRPNJxLl59hhB1M606db2ylT7NwNN1iRx65d7fgRR0R/vrHRzFeTJvkO/srK9NXMsGG2ajr6aH+CDVJREV/UsmdPfxdLd81vf9tXJq7d0KGmVMMUsoBjXOHI1avz71thIUqSGLJJVkGRd2ws1KNYiY3FIphAuWqVJUe6ZMpVq6KTCMePt2Q+d662Nr1U/rRpqiec4Cc0ur1FgomLLqEyas+X4O6PNTV2vYULVe++OzqZ0u1gWVPjl/wP9jlqVPx+K+71hAl2zeBumNmU8i72DoGFKjXOnQ5JIUE737GRZEGULd/VB1uwIPqu/osvLOzXnXNmrvp680V06WJ+j0su8UuRTJli4cbBIo2NjebEHzvWclqeecbMXK+95q8aXLvNm63fFSviw5qDbcOlV1yRx2DOzPTpFizw3HPA4sUW6eaumYv5p9g1kAplnkpKLSfSsUlUlJeI3ADgRwC+hu3UOFhVP41otxbA5wC2AdiqqrVtvXa5ETdxVVRYqfzguUWLbAJ/6SVLbBw+PD2TPcpX0thoEVZHHmml9xcvtj1Uwtf8/HPLPYnasvePf/R9OJWVplCWLUvto6nJEh+feMKUz9dfmzntr381JXfooWbmuvnm+PydpJh/klRqnJB8k7Qor2cADFfVrSJyPYDhAP4zpu0pqvpJnq5bdkRNXKNGmd9l992js+S3bk0t6+Kc3y+8EJ9Q+aMf2YZgFRU20YcVRl2drXiA1OgyF03mSss7GR580HwzdXUWDeXCgzdtMr8NYHkWVVXp4cqueOVhh5mCS2KSX5JKjRMfJobmh0RFeanq04G3LwM4Jx/9dkTcxHX44RZF1aWLTd69etnuh5Mnp5ZVmTzZzCVRZrItW0xpRN1ZO2UCAPvs4+/F4vqtr7cw4dtv9yPDrr3WVzbDhgG33GLRaDvuaNWWnWktuEIaP97+yV98MT5ceehQU0arV9t3T6r5h+apZFHsqgblTJJref0cwOyYcwrgaW9ldKuqTovrRESGABgCAD169Mi7kEnGlXR3fhVHt252xx/Mvais9EOCo+z7cXfWgGW8r19vK4gbb0ytrTVxovk7mprMnBVUNs7X8uqr/nWDSZPBFZJTXM6UFxeu3NLCpD6SG0wMzR/5qOUlyKGWl4g8C6BrxKmRqvqI12YkgK0A7orp5nhVXSci+wF4RkRWqOqLUQ09ZTMNAGpra5kvg3g7fv/+me37bh8XwBRIRYXtlhhuP2+elWLZts2c+ZdcYkmLrrBkWGG5xMRbbolfIbk7RSf7W2/FO/iZ1FfeMDE0wWQTCgZgHoDdAewR83g4m36yvNZFAP4EYJcs218N4Mps2pZb2HBbiAszzRR+Gt4LpK4uczhv8NiCBRbKHN5LJBhi/Pzz0f397//aOSfPtm3WV3BfmGBflZXWthjjVUqSKFOhKcR+NCtWRP/d5ftvqD2DPIcNF8UpLyKnw5zwJ6nqlzFtugCoUNXPvdenAhiTj+t3JOLs+Jns+2HTQEtLvNkpfEzV7iR79bKExEcftaKUFRVW3bhTJ2sX5dR//33gZz9LtW27vr77Xdu1ctkyvxRLvqOmkmBjD9+V9+plVZU7mt2/EOYpRt7lj0Q55QHcDGAnmBkLAF5W1V+KyAEApqvqAAD7A3jIO98ZwN2q+mSerk8yEGUaiAtNDrdxeRYVFeYP+egjqyE2erT/T/zgg9FOfRdWHJ48gtv+9utnNbiCJpB8mUZKbWOPUmjTp/tFN0shU6kohHmKkXd5JJtlDMxHsnvMYw8Aj2TTT6kfNHm1jbBpIGrL4fvvV507t3WTRHjL42CmfHi73+uuS22XTVZ5Pk0jhcpuz5Y4k8yIEaWTqVTQPFUakGeTl3PKxyU2coXQAQibBjZtspyPJUtsxRGM/Fq6NPPdXnjLY8ASJbt1S930q0sXv6w+kH1WedSqYvhwM7dt2ZLbXWgxKwdHEXdX3ikUW9kRCkLSPJVsslIoqjq60IKQ9sFOO6VO+ICZnMKhyW0p777LLhaC/NFH/m6T7nx48oib0MOTcHW1VQM46aTcfQ7FrBycy1idcEJqReiOMLHSPJVsxFYzHYPa2lpdFKzRTnJi5UoLLQ5PbEuX5m6/3roVuPPO1BIpU6bY3id/93emAAYNAvbYA+jRA9h5Z6skHJw8MjnLGxpSZR0xIjpkOUr2KCUFpB8LX6Mt45GJuO951lmWxMmJlRQaEVmsWZS4yqU4JOng5NMhunq1JTEGHfDjxgF33+2Xuw/uZx+epFtarHZYnLM8vKpwUWStyZ5JSYVXXcXKX8h0V86Me5IkqFBI1uSzUu769eYzCWbrA1YPrDUbuZv033wz84QenIS7dLEkyzjZ3aqksdGSJquq/C2G46KnirmxFZUHaQ9wgUyyJp8bObnJOEhlpdUDi9qYKmjKcQ73lpboPoIhyn36ACef7Ncii5LdKaj+/W0zshtuMFNcdbW1dUqqkONBSDlAHwrJiXxFNbUlWXDBAtsWuLo6veJwpj7iZI/zDQULWcb5RVillnQE6EMhBSFX00vchNuWaB23ugnuPd+pU2op/Vxkj/OFiLS+6qApihAf3kuRghE0JZ1yij3PmeOXZgmapFzmezYETU1NTRa9deSRmZVJJuLMbz/8YbTJjRASDU1epGDkM8w4TD5NTUmo1UVIkqHJi5ScKFNSVZUlLLZVEeTT1MRkOULyAxUKKRjhsNrqatsL/owzkrcSaKuConN+++C4lRf86UjBCIfVDh7s72MP+DkeDQ2lkzEftOYrItFw3MoPKhRSMJwpyeWUHHNMfCJieyauvH17V5SFhuNWflChkIISjOSqqcmciNheyVSChcTDcSs/EqdQRORqEflQRF73HgNi2p0uIitFpFFEriq2nCR3yjWzPC7suL0rSsDMTytXWjLpypX5NUeV27gVcqzaC4lTKB4TVfUo7zEvfFJEOgGYDOAMAH0B/FRE+hZbSJIbYRNYueR4lKuiLLSPo5zGjf4gI3F5KCJyNYAvVPX3GdocB+BqVT3Nez8cAFR1fKa+mYdCCkU5RisVMo/IkaRxa4ssxRirUpJtHkpS/+QvE5E3RaReRPaKON8dwAeB903eMUJKwvZm/SeZYvg4kjJubV1h0B9klOTnE5FnRWRZxOMnAG4B0AvAUQDWA/hDVBcRxyKXWiIyREQWiciijRs35u07EFLulJuPIxNtjTjrSGOViZIoFFX9gaoeHvF4RFU/VtVtqtoC4H8AfC+iiyYABwbeVwNYF3Otaapaq6q1++67b/6/DCFlSjn5OFqjrSuMjjRWmUhcpryIdFNV9zOeDWBZRLPXAPQWkYMBfAjgfAAXFElEQjoEHakkTVs3S+tIY5WJxCkUABNE5CiYCWstgF8AgIgcAGC6qg5Q1a0ichmApwB0AlCvqm+XSmBCypWOUp4/vGX09qwwOspYZSJxUV6FhFFehJA4khRxljRYbZiQdgYntNLCFUbb4Z8rIQmAiXGkHKBCISQBsFAiKQeoUAhJAEyMI+UAFQohCYCJcaQcoEIhJAEwMY6UA4zyIiQBMDGOlANUKIQkBIatkvYO738IIYTkBSoUQggheYEKhRBCSF6gQiGEEJIXqFAIIYTkBSoUQggheYEKhRBCSF6gQiGEEJIXEpXYKCKzAbi0rj0BfKqqR0W0WwvgcwDbAGzNZuMXQgghhSVRCkVVz3OvReQPADZnaH6Kqn5SeKkIIYRkQ6IUikNEBMC5AL5falkIIYRkR1J9KH8H4GNVjdteSAE8LSKLRWRIEeUihBASQ9FXKCLyLICuEadGquoj3uufArgnQzfHq+o6EdkPwDMiskJVX4y53hAAQwCgR48ebZCcENIeaGmxnS5Ztbn4iKqWWoYURKQzgA8BfEdVm7JofzWAL1T19621ra2t1UWLFrVdSEJIImlpAebM8bdTdvvKDBxIpdIWRGRxNsFPSRziHwBYEadMRKSLiOzmXgM4FcCyIspHCEkoDQ2+MgHsedAgO04KTxIVyvkImbtE5AARmee93R/AQhF5A8CrAB5X1SeLLCMhJIGsX+8rE0dzsx0nhSdxUV6qenHEsXUABniv1wDoV2SxCCHtgG7dzMwVVCqVlXacFJ4krlAIIWS76N3bfCaVlfbe+VB69y6tXB2FxK1QCCFke6moMAf8EUcwyqsUUKEQQsqKigqgTx97kOJCvU0IISQvUKEQQgjJC1QohBBC8gIVCiGEkLxAhUIIISQvUKEQQgjJC1QohBBC8gIVCiGEkLxAhUIIISQvMFOeEELKlGJvNsYVCiGElCFus7H+/YFTTrHnOXPseKGgQiGEkDKkFJuNUaEQQkgZUorNxkqiUETkn0TkbRFpEZHa0LnhItIoIitF5LSYzx8sIq+ISIOIzBaRHYsjOSGEtA/cZmNBCr3ZWKlWKMsADATwYvCgiPSFbQF8GIDTAUwRkU4Rn78ewERV7Q3gLwAuKay4hBDSvijFZmMlifJS1eUAICLhUz8BcK+qfgXgXRFpBPA9AH9yDcQ+9H0AF3iHZgG4GsAthZWaEELaD6XYbCxpYcPdAbwceN/kHQtSBeBTVd2aoc3fEJEhAIYAQI8ePfInKSGEJJxibzZWMIUiIs8C6BpxaqSqPhL3sYhjuh1t/BOq0wBMA4Da2trYdoQQQtpGwRSKqv5gOz7WBODAwPtqAOtCbT4BsKeIdPZWKVFtCCGEFJmkhQ3PBXC+iOwkIgcD6A3g1WADVVUA8wGc4x26CEDciocQQkiRKFXY8Nki0gTgOACPi8hTAKCqbwO4D8A7AJ4EcKmqbvM+M09EDvC6+E8AV3hO+yoAM4r9HQghhKQidsPfMaitrdVFixaVWgxCCGlXiMhiVa1trV3STF6EEELaKUkLGyaEkEiKXTmX5A5/DkJI4ilF5VySO1QohJDEU4rKuSR3qFAIIYmnFJVzSe5QoRBCEk8pKueS3KFCIYQknlJUziW5wygvQkjiKUXlXJI7VCiEkHZBsSvnktyhfieEEJIXqFAIIYTkBSoUQggheYEKhRBCSF6gQiGEEJIXOlT5ehHZCOC9UssRwz6w3SiTDGXMD5QxP1DG/JCNjD1Vdd/WOupQCiXJiMiibPYbKCWUMT9QxvxAGfNDPmWkyYsQQkheoEIhhBCSF6hQksO0UguQBZQxP1DG/EAZ80PeZKQPhRBCSF7gCoUQQkheoEIpIiKyVkTeEpHXRWSRd2xvEXlGRBq857284yIiN4lIo4i8KSJHF0imehHZICLLAsdylklELvLaN4jIRUWQ8WoR+dAby9dFZEDg3HBPxpUiclrg+OnesUYRuSqP8h0oIvNFZLmIvC0iv/aOJ2YcM8iYpHHcWUReFZE3PBlHe8cPFpFXvDGZLSI7esd38t43eucPak32Asp4m4i8GxjHo7zjJfmf8frvJCJLReQx733hx1FV+SjSA8BaAPuEjk0AcJX3+ioA13uvBwB4AoAAOBbAKwWS6UQARwNYtr0yAdgbwBrveS/v9V4FlvFqAFdGtO0L4A0AOwE4GMBqAJ28x2oAhwDY0WvTN0/ydQNwtPd6NwCrPDkSM44ZZEzSOAqAXb3XOwB4xRuf+wCc7x2fCuBX3uuhAKZ6r88HMDuT7AWW8TYA50S0L8n/jHeNKwDcDeAx733Bx5ErlNLzEwCzvNezAJwVOH67Gi8D2FNE8r4/naq+CODPbZTpNADPqOqfVfUvAJ4BcHqBZYzjJwDuVdWvVPVdAI0Avuc9GlV1jap+DeBer20+5Fuvqku8158DWA6gOxI0jhlkjKMU46iq+oX3dgfvoQC+D+AB73h4HN34PgDg70VEMsheSBnjKMn/jIhUA/gHANO994IijCMVSnFRAE+LyGIRGeId219V1wP2Tw9gP+94dwAfBD7bhMwTQD7JVaZSyXqZZ0aod+akUsvomQv6w+5cEzmOIRmBBI2jZ6Z5HcAG2CS7GsCnqro14np/k8U7vxlAVbFlVFU3juO8cZwoIjuFZQzJUujf+o8AfgugxXtfhSKMIxVKcTleVY8GcAaAS0XkxAxtJeJYqUPy4mQqhay3AOgF4CgA6wH8wTteMhlFZFcADwL4jap+lqlpjCylkDFR46iq21T1KADVsLvhb2e4XiJkFJHDAQwHcCiA78LMWP9ZKhlF5EwAG1R1cfBwhuvlTUYqlCKiquu85w0AHoL9w3zsTFne8waveROAAwMfrwawrkii5ipT0WVV1Y+9f+wWAP8DfyleEhlFZAfYRH2Xqs7xDidqHKNkTNo4OlT1UwALYH6HPUXE7S4bvN7fZPHO7wEzjRZbxtM9k6Kq6lcAZqK043g8gB+LyFqYSfL7sBVLwceRCqVIiEgXEdnNvQZwKoBlAOYCcBEeFwF4xHs9F8AgL0rkWACbnfmkCOQq01MAThWRvTyTyanesYIR8iedDRtLJ+P5XuTKwQB6A3gVwGsAenuRLjvCnI9z8ySLAJgBYLmq3hg4lZhxjJMxYeO4r4js6b2uBPADmK9nPoBzvGbhcXTjew6A59W8yXGyF0rGFYEbB4H5JoLjWNTfWlWHq2q1qh4E+32eV9WfoRjjmE20AB95ibg4BBYx8QaAtwGM9I5XAXgOQIP3vLd3XABMhtmQ3wJQWyC57oGZOr6B3ZFcsj0yAfg5zGnXCGBwEWS8w5PhTe8Pv1ug/UhPxpUAzggcHwCLblrtxj9P8p0AMwW8CeB17zEgSeOYQcYkjeORAJZ6siwDMCrwv/OqNyb3A9jJO76z977RO39Ia7IXUMbnvXFcBuBO+JFgJfmfCVzjZPhRXgUfR2bKE0IIyQs0eRFCCMkLVCiEEELyAhUKIYSQvECFQgghJC9QoRBCCMkLVCiEbCcisiBcgVVEfiMiU2LaHySBismElBtUKIRsP/fAEseCnO8dJ6TDQYVCyPbzAIAzXSFAr+jiAQAWisgNIrJMbP+b88IfFJGLReTmwPvHRORk7/UXInK9V0T0WRH5nrcaWiMiP/badPKu8ZpXkPAXhf+6hGSGCoWQ7URVN8Eyi13Z8fMBzAYwEFZssR+sNMcNktvWA10ALFDV7wD4HMA1AH4IK40yxmtzCayMx3dhBQn/1SuPQUjJoEIhpG0EzV7O3HUCgHvUii5+DOAF2KSfLV8DeNJ7/RaAF1T1G+/1Qd7xU2E1ol6HlaGvgtVaIqRkUKEQ0jYehm1IdDSASrVNrKLKfofZitT/v50Dr79RvyZSC4CvAECtIrCrFisALlfVo7zHwar6dFu+CCFthQqFkDagtnvfAgD18J3xLwI4z/Nz7AvbwjhcpXUtgKNEpEJEDkTuOwo+BeBXXkl6iMi3vCrWhJSMzq03IYS0wj0A5sA3fT0E4DhYZWkF8FtV/chz2jteAvAu/Aq1S3K85nSY+WuJVzJ9I/wtXQkpCaw2TAghJC/Q5EUIISQvUKEQQgjJC1QohBBC8gIVCiGEkLxAhUIIISQvUKEQQgjJC1QohBBC8gIVCiGEkLzw/wGykZncvJ9Oo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AZQAAAEKCAYAAAA1qaOTAAAABHNCSVQICAgIfAhkiAAAAAlwSFlzAAALEgAACxIB0t1+/AAAADh0RVh0U29mdHdhcmUAbWF0cGxvdGxpYiB2ZXJzaW9uMy4xLjEsIGh0dHA6Ly9tYXRwbG90bGliLm9yZy8QZhcZAAAgAElEQVR4nO2deZhU1Zn/v2+DS4t7u4C0oNIEgwtiOlF/Oi6ZxIUxiTKOGjOixBmSoE6C42QEpomAiGIiwRFEBhpxxwUVFXdBBycuLC4oSzeI2oKCJKJiR4V+f3+89+TeunVvdRVdy+3q7+d56qmqe0+d+9ap7vPe825HVBWEEEJIW6kotQCEEELKAyoUQggheYEKhRBCSF6gQiGEEJIXqFAIIYTkBSoUQggheaGkCkVE6kVkg4gsCxzbW0SeEZEG73mvmM9e5LVpEJGLiic1IYSQKEq9QrkNwOmhY1cBeE5VewN4znufgojsDeB3AI4B8D0Av4tTPIQQQopDSRWKqr4I4M+hwz8BMMt7PQvAWREfPQ3AM6r6Z1X9C4BnkK6YCCGEFJHOpRYggv1VdT0AqOp6Edkvok13AB8E3jd5xzKyzz776EEHHZQXIQkhpKOwePHiT1R139baJVGhZINEHIusISMiQwAMAYAePXpg0aJFhZSLEELKDhF5L5t2pfahRPGxiHQDAO95Q0SbJgAHBt5XA1gX1ZmqTlPVWlWt3XffVhUsIYSQ7SSJCmUuABe1dRGARyLaPAXgVBHZy3PGn+odI4QQUiJKHTZ8D4A/AegjIk0icgmA6wD8UEQaAPzQew8RqRWR6QCgqn8GMBbAa95jjHeMEEJIiZCOVL6+trZW6UMhhJDcEJHFqlrbWrskmrwIIYS0Q9prlBchJAtaWoCGBmD9eqBbN6B3b6CCt5GkQPBPi5AypaUFmDMH6N8fOOUUe54zx44TUgioUAgpUxoagEGDgOZme9/cbO8bGkorFylfqFAIKVPWr/eViaO52Y4TUgioUAgpU7p1AyorU49VVtpxQgoBFQohZUrv3sDtt/tKpbLS3vfuXVq5kk5LC7ByJbBggT3T55Q9jPIipEypqAAGDgSOOIJRXtniAhmc78kp4YEDOW7ZwMRGQgjxWLnSouGCvqfKSmDpUqBPn9LJVWqY2EgIITnCQIa2QYVCCCEeDGRoG1QohBDiwUCGtkGnPCGEeDCQoW1QoRBCSICKCnPAd2Qn/PZCvUsIISQvUKEQQgjJC4lUKCLSR0ReDzw+E5HfhNqcLCKbA21GlUpeQgghCfWhqOpKAEcBgIh0AvAhgIcimv6vqp5ZTNkIIYREk8gVSoi/B7BaVd8rtSCEEELiaQ8K5XwA98ScO05E3hCRJ0TksGIKRQghJJVEKxQR2RHAjwHcH3F6CYCeqtoPwH8DeDimjyEiskhEFm3cuLFwwhJCSAcn0QoFwBkAlqjqx+ETqvqZqn7hvZ4HYAcR2Sei3TRVrVXV2n333bfwEhNCSAcl6Qrlp4gxd4lIVxER7/X3YN9lUxFlI4QQEiCRUV4AICK7APghgF8Ejv0SAFR1KoBzAPxKRLYCaAZwvnakWvyEEJIwEqtQVPVLAFWhY1MDr28GcHOx5SKEEBJNYhUKIe2FlhagoYHFBAnhnz0hbcBtGdu/P3DKKfY8Zw73IScdEyoUQtpAQ4O//zhgz4MG2XFCOhpUKIS0AW4ZS4gPFQohbYBbxhLiQ4VCSBvglrGE+DDKi5A2wC1jCfGhQiGkjXDLWEIMKhRCSKsw14ZkA/8kCCEZYa4NyRYqFEJIRphrQ7KFCoUQkhHm2pBsoQ+FtBtoxy8NLtcmqFSYa0Oi4L8jaRfQjl864nJtKiqABQuAlSv5OxCDCoW0C2jHLx0u12bpUmD+fGDJEmCnnYB+/ajcSSpUKKRdQDt+aXG5NiefDIgA552Xm3JvabGVDFc05U1iFYqIrBWRt0TkdRFZFHFeROQmEWkUkTdF5OhSyEmKA2tmJYdclTvNlR2HxCoUj1NU9ShVrY04dwaA3t5jCIBbiioZKSqsmZUcclXuNFd2HJKuUDLxEwC3q/EygD1FhPerZUrYjr90qb1nlFfxyVW501zZcUhy2LACeFpEFMCtqjotdL47gA8C75u8Yyl/piIyBLaCQY8ePQonLSk4rJmVDHItiMmw445Dku/vjlfVo2GmrUtF5MTQeYn4jKYdUJ2mqrWqWrvvvvsWQk5COhxBJ32fPplXijRXdhwSu0JR1XXe8wYReQjA9wC8GGjSBODAwPtqAOuKJyEhJBtY4r/jkMifVES6iMhu7jWAUwEsCzWbC2CQF+11LIDNqkqrLCEJJJcVDWm/JHWFsj+Ah0QEMBnvVtUnReSXAKCqUwHMAzAAQCOALwEMLpGshLQLWLqGFJpEKhRVXQOgX8TxqYHXCuDSYspFOh7lMgm7XBAXvuv8GIyUI/mEf0qExFBOCXnMBSHFgAqFkBjKaRJmLggpBlQohMRQTpMwS9eQYkCFQkgM5TQJMxeEFINEOuUJSQJuEg47stvjJMxcEFIMqFAIiaHcJmGWriGFhgqFkAxwEiYke9rpvRYhhJCkwRUKaVdkk2hYLsmIhLQ3+G9GMpKkrVuzSTRsazJikr4vIe0NKhQSS9Tk/PjjwIoVpZlw4xINV61qvU02yYjllBlPSCmgQiGxhCfnqirg7beBo4/ObcLN111/XKLhm2/6fbYlGbGcMuMJKQVUKCSW8OQ8aBAwZkxuE+723PXHKaC4RMNly/xVSluSEcspM56QUkCFQmIJT84iuU+4ud71Z1JAvXsDt9ySmu1dVwfMnAmsWWPH2pIRXk6Z8YSUAkZ5lTltiXgKZ4p36pTb3uAtLUBjY7wSisrtiFNARxxh7b/1LeDKK63vykr7LoMHA7vuasfakoxYTpnxhJSCxCkUETkQwO0AugJoATBNVSeF2pwM4BEA73qH5qjqmGLK2R6I2gNj+nSgZ09gn338iTaodLp2NcXx4Yc2GZ91FrB0qZ3r3t0m6mwmXHftt97KTQllMjv16WNy77ILMGMG8POf2/c591zg2WeBr76yVU3nztuXjFhumfGEFB1VTdQDQDcAR3uvdwOwCkDfUJuTATyWa9/f+c53tKOwbZvqq6+qVlaqAv6jslJ1xAh7vv9+1W++sWfXrrJSdfx41epqv822ban9rlihOn++9b9wob0PtlG1Y5WVqrW1qtOmpfY/c6ZdNwr3ubDMK1b41587V/Xee1VralSvvTa17zvuiJcpPD7ue7TWlpCODoBFmsUcm7h7L1Vdr6pLvNefA1gOoHtppWpfuNXBo49G3+3vvDMwbJhFR73ySrqJacwY/5gLy3VO8oYG4OCDga+/tv6feAI488x0R7tbaZx6KjBhgl1v5Eh7HjcOWL06Wm5V4LbbgFGjgOrq9FVQRQXwD/9gJq5zzwXGjk2VfcgQYN68zM5/hgcTUhgSZ/IKIiIHAegP4JWI08eJyBsA1gG4UlXfLqJoicb5Ia64Itrc1LcvcOGFqRNxkOZmc8C712++CVx8sb2uqTFH+C9/6Zu96uqA4cOBww8HDj3UPucc3CLmR7n22tRrhH0oUea5W28Fjj0W6NUr1exUUWFyvPJKvOxh30vU+MT5acIw856Q7Ejsv4WI7ArgQQC/UdXPQqeXAOipqv0A/DeAhzP0M0REFonIoo0bNxZO4AThVgdPPQVMnJga8TRxInDVVf5k6pzbgK0IRowwBXHEEf4KYdkyv/255/rKBLDnsWPtuIu0AnwHt3PkB6msBLp0AbZu9Vc+ixenT/K/+IXvaA/Tqxfw//5fdN9mFY2PQMslPJirGUJyIBu7WLEfAHYA8BSAK7JsvxbAPq21K0cfSpQvYMUK379QU2M+k7o61cceU33wwVT/RHW13y7sjxg/XvW++8wP4tqPHJn6efeoq1NdsCBdtlWrVG+/PbXfa69VPeEE86W443V10f3Onx/9ne+/3/qYOjW97+rqdN9LkNb8NNvblpByBVn6UBJn8hIRATADwHJVvTGmTVcAH6uqisj3YCutTUUUMxFEmYluv90isyZPtufmZt/cVFMD3HyzrUBaWmwFc+qpNk3W1wOnnZbuSxk1CvjHfwQ++ghoarJzUWa0fv3MN7NgQapZqHdvW00ceqj5XLZtA6ZMMZmHDk1fKWUTDRY0Wa1da36ZLl0sg//yy03OTBFouYQHtxZ1RgjxSZxCAXA8gAsBvCUir3vHRgDoAQCqOhXAOQB+JSJbATQDON/Toh2KOF/A0qUWWjtsmE3y3/oW8OWX1ubss/1JdNIkc5g3NpqSiZo4v/gCuPFGy/0YOxaYPduU1aWX+v1MnAj85S9m8vrtb/0JeuBAUyoVFcCWLfZ5RzhJctYsk8E52V0fvXqZWSzovwhO8k1NvsJcuBB47LHWfR25hAc7X1C2Yc+EdGQSp1BUdSEAaaXNzQBuLo5E+SdfTl43sVZXmyJxjvRPPwXef98mejc533ef+TmCyufXvzalc+218SsEVTt27LHA/Pkmb+fOtnLZd19bGbz3np8P4vp2Tu7eve27btlin6mvj17pNDXZuRdesLbdupkyefjh9JVEv37Rsu6zj33ms8+Ad96x5/79Td4w2W6cxWRHQnIgG7tYuTyS4ENx9v+g3T+c6+HaBX0j33xjz88/7+d/vPKK+REmTEjt74knfN/JyJH2GDcu2kfhfCLOlxLljwj7DKK+Q9B34R4LF8bnuNTUpPpQosYhzn+xfHn0GH71VXqfmXJecvnNmLNCOjLI0oci2oEsRbW1tbpo0aKSyrBypd01h++uly7175bDvpGaGuC//gv41a/8u+TRo4G5c83PMWSIrQ7cCmW//XwTk2s/ezZw3nnp13UrFMCuc8MNtsJZs8ZqZG3aZKuP889PXUUFV1ldugAXXGCmM8BWTIMHA9/9ru/n+OwzM2tt2mS5K1272mpi9er4ldqCBRZZFWb+fODEE9NXeYsXAyedlP4dX3jBZCGEbB8islhVa1trlziTV7mTjZM37Bu5+GJfmbj2v/udTcxffw1cdx3wxhs2yc+ebQUUf/zj1PZXXAFMnZqaP3LLLcCGDZZw2KmTmYzefx+44w5z1l90ka0LevaMVybONDV+vMlcVWX+FVeV2OWpzJ5tTvgpU6xP912d6ciF7AaVSib/RZTJqqkpemybmoqjUPKZr8Lcl2g4LsmGCqXIRE2SNTV2lz9/vmWAb9wIXH018M031q53b799bS3w7/9uK5CvvrLnq66y1YGbvKOUVmOjRWpdeSVwyCEmx2efmWIKOuk//dTaXHmlHy11zjm+Y7xrV+vn+ed9BTZ+vF/za8OG9GixsWPtOlu22PdyOSiNjZY0+fbb5j/ZtCnVmZ+r/8LlzYQVUHV1vn69eOIi7tx3KVVf5QTHpR2QjV2sXB5J9KFE+RImTFC96Sb/2AMPxNfFmj5ddcYM38dQU2N+lrgaXu616zPc5pprLCekvl71uutU58yx+lhxtb5cDovzLdx3X7qfpro6PV9k5kz7XDb+mmz9F99803Yfyvb6S/KZr8Lcl2g4LqUDWfpQSj7JF/ORBIWimjppLVwY/U9y7702wVZXqz76qE3i994b3fbZZ/22kyapTp6s+vjjphhGjvSTFoNO8/vv9x32weO33ZY6Id93n1072DasnO65x77HqlXRiqquLl55RSm855/f/rH95hsLWpgzx55zVSbZBExEMX9+uiIF7HfIVTnF9RWV5NmR4LiUjmwVCk1eJaCiwgosrltnDusou//bb5vPoaLCHOeXX+6fC7ddu9bMALvvbo75zz4zM1UwT2T69NRw3TfftCKNzkw2ZYqZnFavTt3yd/XqVH+I6ytY6+udd8wc0dJi5rdwPsmhh0bL3b27maOc70PEL6USV3KlNTp3Nn/J9vhMcq3xFSTO3/PyyzYWuZhnmPsSDccl+dDyWAK2bjVb8Pz5NgFG1aPaaSf7xznkEOCaayzDvGtX87eMGGGO9JEjff+LCHDQQeZ/CW/TO2wYcMYZft+jRlkElzs/dqxFZU2c6B8Horf8HTbMlMZuu/n9bdsG/Mu/AH/+s/lFpkxJrS68337R33HNGruGe19RYcpo0aLS7OPeli2Ao3aKDI9ztvvTt2XXyXKG45J8uEIpIFERKQDw2mvAX/9qSuD3v7eJJ7gKmDTJFMovf2mrhMGD/RXN8OHAZZf5bf/7vy1pcdAgYI89TLlccYVdZ9Ys/+6/Z0+L3tp/f9uYyq1WADt/8MHA3ntbZv2IESbbEUfY9YNtq6pMIe63n8ldVWWhxs3NwF57mUzB7PXKSls5TZxoyiUY+TVlikWSuZXPp5/6CZKffGKfL2Y0T1vugMPZ9yLAP/9z+jhnU7KFG31Fw3FpB2RjFyuXRzF9KFHO92efTfdRXHutOdvr6sxH8vTT5gOpq1O9+WbbTMr5QsaPj/ZFPP646q23pp4PO7rvucdkePzx6D4eeMCSJMNOf+eAd8718DUmTPCvsWpVfMLj9df732PECP8zTzxhx4NO/hNOUL3rru3zZeTzN2vLdelAJuUE8pnYKCKjWmmyQa3GVqIpZmLjypW28dS559pdf9++drc6fHh8cuHMmXY3/+WXFpq7xx5WHsXd1U+ebKuLMDNnmvno979P7/vKK808ddNNdv0TTrC8lssvT13l3HabJQu6ci3hPsaOtVVF3DV69QJ+9jO7W2xoMB/N66+bSaKpyXwlQ4em+lamT7c7zhdftDpc27bZaitY2DJ4nWDyZ6HIV54DQ1xJOZHvxMZjAZyP+BpbswAkXqEUk40bLYPd5XnU1FgORtyGUM409M//bMfq6sykFPRfrF0bX8Pqgw+i++7VK7VS8IknmvKor7e8kF13tQrEJ56YXrDR9XHkkSZPjx7R53v2tPyT//s/fxL+/HMzZ4VrdT35pCmPLVtsbHbc0ZRHz542iQ8aZKa9fFb4zUVJZFvjqzVoniEdkWwVyjZN3+Tqb4hIx6nfEkHUhNWpk69MAFuprFpliiVYJmX2bJtkpkzx/QwiwGGHpfsv6uvTfRGjRllxxr59o5XNbrsBH3/sH9tzT2DAAFvpBP0ZnTsDmzdH9/H++9Z/RUX0+TVrTOZXXrEgguXLzc/ifEPOD9SnD7BihSmxW26x7+aqI/fp4xeS/PLL6EKS2xPNU8qVQr6UEyHthWxNXnNV9ccZzs9R1YF5lawA5MvkFVQgXbvaa1cny01YnTtbqXjHyJG2/8iQIalmrJtvtomyudlWNWFlMXly6qR6//1mSqqpsdDimTPNeX/bbWZ6Cju+6+utNMuSJabkvv994F//NV2p3Xqr7ZD485+nmqXGjPFrg+2zT3oY8ejRwLRpwCWXmFP+zjvtu374oSmvzZst4z8o15gxZt666iq7vqvNFZ743fcPZ9DnQja100gqLG9CwuTb5LWDiOwedy0AnbKWrJ0TvON1d96HHGLFG2+5xdq8+ab5KsJ382ec4SsTwJ4vu8wUwbZtqf6L5mabeJ3/wkVCrV9vymP8eH9/keZmC9fdvNlf4ajaqqepyV536mSyL1+erjTq6mzfk3HjTKnV19t1DjjA2qxebZtXNTcDxx8PPPSQ9fvRR6ZMfvELyzW5/nobl4ED/b6nTEn1uzQ3m6J46CHzq2zaZJNWVA7ImDF+Icm2lvgP0hbzWblD3w9pC9kqlJcB/CbD+SfyIEu7wE18VVXpTubRo+0u/f33bVK/4w6/aOMLL6Tuxe5obrbzcf6LI46wib5PH1tpvP22rSh22CFVYVVWWkJjlFO9sdFXSo88AvzkJ+m1turrTdHU1ZnCGjjQlGUwofGaa0wBTJpkm3ZVVZkSaWiwO/5LL/VNaa7voUNTKxq74y+9ZO0PO8yUxYsvRn9/1bZN/EyGy422JHfmA66O2je5/FSS4ZF3ROR0EVkpIo0iclXE+Z1EZLZ3/hUROagQcoRxd7yDBvnKBLDnuXOBAw+0LO1164ALL7Q2N95ozvaqqugEv8pKWwFEnauosJXPhRdaBeDmZksgvPxym9grKy3fZNQoUzR1denJdSK2Ghg2LL4i7/vv+8rl3/89/bsNG+ZPNL/+te0IeeaZ5g/ZssUUTHNzdN+dQutXlww5Y4blxbz4ouXP1NSkt/v6az8Lf+VKK2m/cqW9z4akJcNt7/coFm1J7mwrbnXUv79tW9C/v71P2hiReLJVKMcAmAjgjzGP0/MplIh0AjAZwBkA+gL4qYj0DTW7BMBfVLXGk+36fMrgCE8A3bvbpBReUVRXm29i6VJLXAyXmx82zBzVEyemTm5jxtik+uGHNvkHz40ebX4GN5G7aLD99/dNbTNnWvRYv37Wd+fOttoYN85WSA8+aJ8bOtTOr14drbh69bLv0NxsCiIuGg0wxfjll/bP/tJLJsPgwRapFdX3Mcekfq+6OuDpp201c/LJNnmcdJKFVDul4hI8x461YIa4iaa1CdpFWy1dar6apUtLZ75pDxOmW9EFKdaKLm51VIqqCWQ7ySZZBcCjrZx/KJt+sn0AOA7AU4H3wwEMD7V5CsBx3uvOAD6BF2QQ98g1sTEu0W3uXNVRo1IT10aM8Isgul0Qw48ZM1QHDLAkwtmzVR96SPWZZ/xkwepqf5fFujrVP/7RPueSAqdPt8/W1lqS4owZvgxxBRjr6iyp0Z2L25nR7fBYWam6YEF8teKo5EaXvHjCCakyuWq/776r+sILJv+995r87lrha9xzj5/86GSKS8aMSqQsRgLk9tIekh3zmdyZKyz+mFyQ5+KQrYWC5TtsuDuADwLvm2CrpMg2qrpVRDYDqIIplrwQd8e0ZIk5oQ85xF+JOKd30KcRttuvXWs5F8H9S267zVYczc2pJUuqq83UNW4c8O1vWzkV95nRo81kc8EF/jWC13Y0N5vde82a1HwQV2vrkEPsnHPed+pkq4f/+i9bHQSj0VzE1eDB6fW9xo4F7r7bysm0tNjq47PPbM/5fv3MFBh08tbV2VQRJe+yZfadHZ06mTks3Laqys9bKZW9H8jN5t8eAgRKmT9Df1f7J6lRXlF+mbDSyqYNRGQIgCEA0KNHj5yEiJsAPvrITDUbNqTmjbzzju/TGD06dfOqYEVf56R2TudwwmJ1tTmszz03/fNNTdbvzJnpssXlodTUpJ5ravLzWYI1t/r2Bf7jP/wIrpkzLfpr40abYG69NVoRVFVZrkswNPj224HvfCdaKY8dCzz+eLS8wSj2ykqLljvggOjxefbZ0k7QrUVEhZVN167tY8IsVf5MrhuqkQSSzTIGwO8AjMrw+GU2/WT7QEJMXq2ZKILnq6ttIypnDrruOjPvBGtXuT6CJrExY9LNUHHmK7dfCGDmo2CbKFPUrFmqDz+s+tRTqjfckL4xV9QGV8FrTp9u5jbX5u23o81PcfK6PV+izBjXX58u74wZqTLddZftZxI2wwRNi6U0IWX6+4gyHc2d275MdKVgezc46+gUetxQgP1QChLNFcNrAHqLyMEAPoSVfbkg1GYugIsA/AnAOQCe97543mjtjil4vqkJ+MtfzEQza5bdnb71lkV4ZboL37rVVi3ODCVizu1MTvHKSltBuMTFc8+16x5+uIX2btliq42waW3uXMtV2X13y0e55hqL7jrqKHPaB7PyKystguuAA8yxv2KFZeSPH2+1v4K1wA4+OFre1avNrBZeXQwebJWNN2ywldzee1vfJ51keS5RppagGcYFDcyalb73yq23WsDASy9ZImYhzTWtRUSFV2bnnWdh5EuXMiw2DlYXyJ1E5Q5lo3UAzAOwO4A9Yh4PZ9NPLg8AAwCsArAawEjv2BgAP/Ze7wzgfgCNAF4FcEhrfW5PteHWNH/w/GOPpa5C3E6Jme7CZ81Kr0A8d278CiVYAbi2Nn1r3WuvtdVR1OeffDL9WlOnqp59tr8lrwsucM5/51i/6y6rDLxggeoll9j3dU72SZPiAwKCd+VxDv0JE/w79WzutMIrw2uuMRnDVYtragq7Asi0QqGDmRSLYgR7IJ9bAKPIUV6FehS6fH14ops6NX2SPvtsm5Rvv92fAJ3559577diAAdF7x0+erPrgg/4EHhcpde+90ZNZ3BbCDzxgyiK4H3tNjUWh1ddbRNrDD9uxm25K37f9xhtTlUq4dP5LL9l2vM89F339hQt9ZZKNSSjOBBangJcvT/+t8mEiyCRve4joIuVBMW5eslUo2S6IWjMl5dXU1F7p3dvMMG6TqTvvNOd3p05+7arTTjOTzLZt5izftMlMSIBFV1VWmjN7woTUXQ+vu85yVZYssQ2tXJRWlMkFiM4l+Pzz6PZvvGGJikOH2vvqaqs5dsEFlity8cVmIhs2zJbXrp37/MiRZrobPRp47DErla/qn583z8xZn3wSff1vvvHL3kdFbS1caMmP8+aZ6W31agsEeOEFO3fMMfEmwuZmi2QLkq98kEw5LklLqCTlSylzh8IkNcqrXVJRYf6I8eMtoqdLF1MmVVU2kVx4oUWCvfyyKYWrrzal88UXlmF/3HE2AW7ebL6PYLkSwM84d+HFI0dGRw01NqbvAllXZ8orqv22baas3PFBg1IrJbu6WqNGxSsxt5PjP/1T6jXr6y10+IorgHffzRzlFOWTqKrylVk4hNkVjTz88PiIscpK+x2C5LO8SJzNn+XrSbFIUnQca3nlmQ8/BH4TMVLz51vuSk2NOaEPOMCKJtbVWZkWV+erpsbPpg9PkEcdZasbd2727HQHuZvEhw2z3JAlS0xh1Ndbuz/+0eRz17ruOsswr6qy942N8XXFunb194cPy3bQQVb8MhwefMcddr1Nm2zlcvPNqVsYT55sTn0gNQ+hutr+QY480q8p5vodM8YPeR40yFZY4X8oNw6jRtlYBylWPggdzKQYJOnmJalRXu2W1pKzOne2Uu3du5uCAez1zJk28e+0E/DVV8DUqb6ScVV7m5st4fDOOy2ibNddLWJr5Egz1xx7rB13k/Zf/2p9dO8O/PSntio66CDbFXH5cisvf+GF/jVuusmKPTqZw99hzRqb/KNWP6++Gj1Jv/OOHz32/vvAPfekVkS+9lqT7wc/sPIv06fb6shVRL7iirmAh50AABubSURBVMwRb83NpsQHDrSVyrJlNo7vvWff+bDDrN9cfiNC2htJuXnJVqEcA+7YmBXZLD+djd0d27rVfAErVwL/8i/2uRNOsHDdP/3JJshx48yv8emnpgy++soU0ptvAg8/bIUj33/fQmp3283MaatWmWLaeWdbmey8s513NcKcMgHs+d/+zVYUq1enryRcYmW/frY18cyZVvl42zY7ftFF0ZP0X//qv29piTblLVxou0EuW2bKZOzY1KrFUf0GfRPdutmYHnqoFalsaLDqA3F3auHfqKbGVkrr1vnnM93dsSIuITFk47kHo7xyYnsiiJYvT68NFhUl9OijFiEWjMZyEWFRYbkzZli01o03pvb1P/8THRniEh6fftqip4KJmZWVqn/4g72+//7Uz0XVCBs/3kKPr7nGrvfUU/HRWI884l9vzJjUfidMSO930qS2hQW732jhQguJzjbZsJS1rggpFWjntbzaNduz/Pzoo9S78Dg/RnOzbWjlzp17rl9za9Cg9Dpbl13mm5iCd/q77RZ959+1qyU8Dh2avhHXxIm2Qtq0yS/FHyznUl9v0VL/939m1nvvPUvmGzXKXwnE+Xw6dfL3bLnjDluhXXqprah69rRV1ebNpmacQ/6FFyxCa3tWC+43AoAf/jB7B32p9wshJMkwyishxNn1o0w9cYonTgmJ+HumOIXzwQfpvpBRo8zs9PnnZpoKZu+r2oS+ZYsplpkz05XDb39rprlBg6xo5sUX23snU2OjBQE8+qgpAxcscMklpiScvHfdZY748L73s2ZZm0GD/O/6xBPp2y+fdZaZ7QpRsDGX9jSNkY4Go7wSQtiuP3u2Tegu58NNlnEri0z+BlW7o99lF4ss23NPc2TvvrttMdzSYhPdAQeYg9/5Q4LVjysrre1hh1nJlG9/28q51Nfb9Q4+2Hw2p59u12ls9FdUQRobbQUDWF+33Qacf35q2Zdzz03f+XHsWJOtosJfNd14oynBqip/47BBg8yndNZZ2ZWhyLVgY7YO/WKXw6DyIkkgsTs2djTCSXKPPWa7PIaT5o4/3iKhnFN69myLznJVjsObdE2caKG3I0dalNdHH5nz+fPPLf+lb1+LLANsMmpqsn7GjEntZ9QoK0ffubPJMHasOdN/+lM79/zzti2xi7oKfjZIZaVNdm5jrF12MWXnqK7OHLYc3klyzBj7XtXV/rGFC9NNUlGbNLlJODxmmWL4s01YLOZmUe1h4y7SMWCUV4KI8r2E31dU2B39AQdY2fs1a8wM5VYaIqY8vvrKQnFbWmwnSVck8pBDzHw0dKhFgrm750mTLDsfsAl+993Nl7LXXqZItm61c//xH6lmrOpq6yvoaxkzBpg2zfwe4TL+kybZ9YPyzJ5tZquqKvObuG0AgkqlpsZWQVdcYe9nzfJXJe+8YzK47QG2bUsd1ziTVEODf11n2quosEi2uLv7bGP+i7n3Cf06JClkq1C2qepncSdFhE75IlJRYY9x48w8tOuu0cmU3/++Occfe8wmMhGrwhusbnzkkRb+O22a9eUm1f33N+e/o7LS2jc2pma8DxqUvmoYNcpyXa65xhzzd9xhk7yqhSO76wDW5tFHbQX20UeWHFlVlVpFuKbGwpzPPDM9jNkpkLFjTal+61tWcXjECP8as2dHm7DcpB807blxy5RlnE3QRSbTWL7NU+1h4y7SMWCUVzulWzdzZo8ZY3ftcRFbq1aZg3q33ewxc6YfWQXYymPsWHu9aJH/+bvu8vsMTuDV1b4pzd3VR01mGzdawqLLcq+uNtPUgAHpkWNr1thKxZWlD+4qKWJmnB/9KN2ncuWVqUmfhx1mymPw4NQcmilT0pMb3RgWKsExLh+pV6/8+1aYqEmSQrZ/wjuIyO4xjz3AKK+i06uXTaBXXmnmKVeuBfAnqYYG4Oij7c7+9NOB556zFcG8efa5iRPNJxLl59hhB1M606db2ylT7NwNN1iRx65d7fgRR0R/vrHRzFeTJvkO/srK9NXMsGG2ajr6aH+CDVJREV/UsmdPfxdLd81vf9tXJq7d0KGmVMMUsoBjXOHI1avz71thIUqSGLJJVkGRd2ws1KNYiY3FIphAuWqVJUe6ZMpVq6KTCMePt2Q+d662Nr1U/rRpqiec4Cc0ur1FgomLLqEyas+X4O6PNTV2vYULVe++OzqZ0u1gWVPjl/wP9jlqVPx+K+71hAl2zeBumNmU8i72DoGFKjXOnQ5JIUE737GRZEGULd/VB1uwIPqu/osvLOzXnXNmrvp680V06WJ+j0su8UuRTJli4cbBIo2NjebEHzvWclqeecbMXK+95q8aXLvNm63fFSviw5qDbcOlV1yRx2DOzPTpFizw3HPA4sUW6eaumYv5p9g1kAplnkpKLSfSsUlUlJeI3ADgRwC+hu3UOFhVP41otxbA5wC2AdiqqrVtvXa5ETdxVVRYqfzguUWLbAJ/6SVLbBw+PD2TPcpX0thoEVZHHmml9xcvtj1Uwtf8/HPLPYnasvePf/R9OJWVplCWLUvto6nJEh+feMKUz9dfmzntr381JXfooWbmuvnm+PydpJh/klRqnJB8k7Qor2cADFfVrSJyPYDhAP4zpu0pqvpJnq5bdkRNXKNGmd9l992js+S3bk0t6+Kc3y+8EJ9Q+aMf2YZgFRU20YcVRl2drXiA1OgyF03mSss7GR580HwzdXUWDeXCgzdtMr8NYHkWVVXp4cqueOVhh5mCS2KSX5JKjRMfJobmh0RFeanq04G3LwM4Jx/9dkTcxHX44RZF1aWLTd69etnuh5Mnp5ZVmTzZzCVRZrItW0xpRN1ZO2UCAPvs4+/F4vqtr7cw4dtv9yPDrr3WVzbDhgG33GLRaDvuaNWWnWktuEIaP97+yV98MT5ceehQU0arV9t3T6r5h+apZFHsqgblTJJref0cwOyYcwrgaW9ldKuqTovrRESGABgCAD169Mi7kEnGlXR3fhVHt252xx/Mvais9EOCo+z7cXfWgGW8r19vK4gbb0ytrTVxovk7mprMnBVUNs7X8uqr/nWDSZPBFZJTXM6UFxeu3NLCpD6SG0wMzR/5qOUlyKGWl4g8C6BrxKmRqvqI12YkgK0A7orp5nhVXSci+wF4RkRWqOqLUQ09ZTMNAGpra5kvg3g7fv/+me37bh8XwBRIRYXtlhhuP2+elWLZts2c+ZdcYkmLrrBkWGG5xMRbbolfIbk7RSf7W2/FO/iZ1FfeMDE0wWQTCgZgHoDdAewR83g4m36yvNZFAP4EYJcs218N4Mps2pZb2HBbiAszzRR+Gt4LpK4uczhv8NiCBRbKHN5LJBhi/Pzz0f397//aOSfPtm3WV3BfmGBflZXWthjjVUqSKFOhKcR+NCtWRP/d5ftvqD2DPIcNF8UpLyKnw5zwJ6nqlzFtugCoUNXPvdenAhiTj+t3JOLs+Jns+2HTQEtLvNkpfEzV7iR79bKExEcftaKUFRVW3bhTJ2sX5dR//33gZz9LtW27vr77Xdu1ctkyvxRLvqOmkmBjD9+V9+plVZU7mt2/EOYpRt7lj0Q55QHcDGAnmBkLAF5W1V+KyAEApqvqAAD7A3jIO98ZwN2q+mSerk8yEGUaiAtNDrdxeRYVFeYP+egjqyE2erT/T/zgg9FOfRdWHJ48gtv+9utnNbiCJpB8mUZKbWOPUmjTp/tFN0shU6kohHmKkXd5JJtlDMxHsnvMYw8Aj2TTT6kfNHm1jbBpIGrL4fvvV507t3WTRHjL42CmfHi73+uuS22XTVZ5Pk0jhcpuz5Y4k8yIEaWTqVTQPFUakGeTl3PKxyU2coXQAQibBjZtspyPJUtsxRGM/Fq6NPPdXnjLY8ASJbt1S930q0sXv6w+kH1WedSqYvhwM7dt2ZLbXWgxKwdHEXdX3ikUW9kRCkLSPJVsslIoqjq60IKQ9sFOO6VO+ICZnMKhyW0p777LLhaC/NFH/m6T7nx48oib0MOTcHW1VQM46aTcfQ7FrBycy1idcEJqReiOMLHSPJVsxFYzHYPa2lpdFKzRTnJi5UoLLQ5PbEuX5m6/3roVuPPO1BIpU6bY3id/93emAAYNAvbYA+jRA9h5Z6skHJw8MjnLGxpSZR0xIjpkOUr2KCUFpB8LX6Mt45GJuO951lmWxMmJlRQaEVmsWZS4yqU4JOng5NMhunq1JTEGHfDjxgF33+2Xuw/uZx+epFtarHZYnLM8vKpwUWStyZ5JSYVXXcXKX8h0V86Me5IkqFBI1uSzUu769eYzCWbrA1YPrDUbuZv033wz84QenIS7dLEkyzjZ3aqksdGSJquq/C2G46KnirmxFZUHaQ9wgUyyJp8bObnJOEhlpdUDi9qYKmjKcQ73lpboPoIhyn36ACef7Ncii5LdKaj+/W0zshtuMFNcdbW1dUqqkONBSDlAHwrJiXxFNbUlWXDBAtsWuLo6veJwpj7iZI/zDQULWcb5RVillnQE6EMhBSFX00vchNuWaB23ugnuPd+pU2op/Vxkj/OFiLS+6qApihAf3kuRghE0JZ1yij3PmeOXZgmapFzmezYETU1NTRa9deSRmZVJJuLMbz/8YbTJjRASDU1epGDkM8w4TD5NTUmo1UVIkqHJi5ScKFNSVZUlLLZVEeTT1MRkOULyAxUKKRjhsNrqatsL/owzkrcSaKuConN+++C4lRf86UjBCIfVDh7s72MP+DkeDQ2lkzEftOYrItFw3MoPKhRSMJwpyeWUHHNMfCJieyauvH17V5SFhuNWflChkIISjOSqqcmciNheyVSChcTDcSs/EqdQRORqEflQRF73HgNi2p0uIitFpFFEriq2nCR3yjWzPC7suL0rSsDMTytXWjLpypX5NUeV27gVcqzaC4lTKB4TVfUo7zEvfFJEOgGYDOAMAH0B/FRE+hZbSJIbYRNYueR4lKuiLLSPo5zGjf4gI3F5KCJyNYAvVPX3GdocB+BqVT3Nez8cAFR1fKa+mYdCCkU5RisVMo/IkaRxa4ssxRirUpJtHkpS/+QvE5E3RaReRPaKON8dwAeB903eMUJKwvZm/SeZYvg4kjJubV1h0B9klOTnE5FnRWRZxOMnAG4B0AvAUQDWA/hDVBcRxyKXWiIyREQWiciijRs35u07EFLulJuPIxNtjTjrSGOViZIoFFX9gaoeHvF4RFU/VtVtqtoC4H8AfC+iiyYABwbeVwNYF3Otaapaq6q1++67b/6/DCFlSjn5OFqjrSuMjjRWmUhcpryIdFNV9zOeDWBZRLPXAPQWkYMBfAjgfAAXFElEQjoEHakkTVs3S+tIY5WJxCkUABNE5CiYCWstgF8AgIgcAGC6qg5Q1a0ichmApwB0AlCvqm+XSmBCypWOUp4/vGX09qwwOspYZSJxUV6FhFFehJA4khRxljRYbZiQdgYntNLCFUbb4Z8rIQmAiXGkHKBCISQBsFAiKQeoUAhJAEyMI+UAFQohCYCJcaQcoEIhJAEwMY6UA4zyIiQBMDGOlANUKIQkBIatkvYO738IIYTkBSoUQggheYEKhRBCSF6gQiGEEJIXqFAIIYTkBSoUQggheYEKhRBCSF6gQiGEEJIXEpXYKCKzAbi0rj0BfKqqR0W0WwvgcwDbAGzNZuMXQgghhSVRCkVVz3OvReQPADZnaH6Kqn5SeKkIIYRkQ6IUikNEBMC5AL5falkIIYRkR1J9KH8H4GNVjdteSAE8LSKLRWRIEeUihBASQ9FXKCLyLICuEadGquoj3uufArgnQzfHq+o6EdkPwDMiskJVX4y53hAAQwCgR48ebZCcENIeaGmxnS5Ztbn4iKqWWoYURKQzgA8BfEdVm7JofzWAL1T19621ra2t1UWLFrVdSEJIImlpAebM8bdTdvvKDBxIpdIWRGRxNsFPSRziHwBYEadMRKSLiOzmXgM4FcCyIspHCEkoDQ2+MgHsedAgO04KTxIVyvkImbtE5AARmee93R/AQhF5A8CrAB5X1SeLLCMhJIGsX+8rE0dzsx0nhSdxUV6qenHEsXUABniv1wDoV2SxCCHtgG7dzMwVVCqVlXacFJ4krlAIIWS76N3bfCaVlfbe+VB69y6tXB2FxK1QCCFke6moMAf8EUcwyqsUUKEQQsqKigqgTx97kOJCvU0IISQvUKEQQgjJC1QohBBC8gIVCiGEkLxAhUIIISQvUKEQQgjJC1QohBBC8gIVCiGEkLxAhUIIISQvMFOeEELKlGJvNsYVCiGElCFus7H+/YFTTrHnOXPseKGgQiGEkDKkFJuNUaEQQkgZUorNxkqiUETkn0TkbRFpEZHa0LnhItIoIitF5LSYzx8sIq+ISIOIzBaRHYsjOSGEtA/cZmNBCr3ZWKlWKMsADATwYvCgiPSFbQF8GIDTAUwRkU4Rn78ewERV7Q3gLwAuKay4hBDSvijFZmMlifJS1eUAICLhUz8BcK+qfgXgXRFpBPA9AH9yDcQ+9H0AF3iHZgG4GsAthZWaEELaD6XYbCxpYcPdAbwceN/kHQtSBeBTVd2aoc3fEJEhAIYAQI8ePfInKSGEJJxibzZWMIUiIs8C6BpxaqSqPhL3sYhjuh1t/BOq0wBMA4Da2trYdoQQQtpGwRSKqv5gOz7WBODAwPtqAOtCbT4BsKeIdPZWKVFtCCGEFJmkhQ3PBXC+iOwkIgcD6A3g1WADVVUA8wGc4x26CEDciocQQkiRKFXY8Nki0gTgOACPi8hTAKCqbwO4D8A7AJ4EcKmqbvM+M09EDvC6+E8AV3hO+yoAM4r9HQghhKQidsPfMaitrdVFixaVWgxCCGlXiMhiVa1trV3STF6EEELaKUkLGyaEkEiKXTmX5A5/DkJI4ilF5VySO1QohJDEU4rKuSR3qFAIIYmnFJVzSe5QoRBCEk8pKueS3KFCIYQknlJUziW5wygvQkjiKUXlXJI7VCiEkHZBsSvnktyhfieEEJIXqFAIIYTkBSoUQggheYEKhRBCSF6gQiGEEJIXOlT5ehHZCOC9UssRwz6w3SiTDGXMD5QxP1DG/JCNjD1Vdd/WOupQCiXJiMiibPYbKCWUMT9QxvxAGfNDPmWkyYsQQkheoEIhhBCSF6hQksO0UguQBZQxP1DG/EAZ80PeZKQPhRBCSF7gCoUQQkheoEIpIiKyVkTeEpHXRWSRd2xvEXlGRBq857284yIiN4lIo4i8KSJHF0imehHZICLLAsdylklELvLaN4jIRUWQ8WoR+dAby9dFZEDg3HBPxpUiclrg+OnesUYRuSqP8h0oIvNFZLmIvC0iv/aOJ2YcM8iYpHHcWUReFZE3PBlHe8cPFpFXvDGZLSI7esd38t43eucPak32Asp4m4i8GxjHo7zjJfmf8frvJCJLReQx733hx1FV+SjSA8BaAPuEjk0AcJX3+ioA13uvBwB4AoAAOBbAKwWS6UQARwNYtr0yAdgbwBrveS/v9V4FlvFqAFdGtO0L4A0AOwE4GMBqAJ28x2oAhwDY0WvTN0/ydQNwtPd6NwCrPDkSM44ZZEzSOAqAXb3XOwB4xRuf+wCc7x2fCuBX3uuhAKZ6r88HMDuT7AWW8TYA50S0L8n/jHeNKwDcDeAx733Bx5ErlNLzEwCzvNezAJwVOH67Gi8D2FNE8r4/naq+CODPbZTpNADPqOqfVfUvAJ4BcHqBZYzjJwDuVdWvVPVdAI0Avuc9GlV1jap+DeBer20+5Fuvqku8158DWA6gOxI0jhlkjKMU46iq+oX3dgfvoQC+D+AB73h4HN34PgDg70VEMsheSBnjKMn/jIhUA/gHANO994IijCMVSnFRAE+LyGIRGeId219V1wP2Tw9gP+94dwAfBD7bhMwTQD7JVaZSyXqZZ0aod+akUsvomQv6w+5cEzmOIRmBBI2jZ6Z5HcAG2CS7GsCnqro14np/k8U7vxlAVbFlVFU3juO8cZwoIjuFZQzJUujf+o8AfgugxXtfhSKMIxVKcTleVY8GcAaAS0XkxAxtJeJYqUPy4mQqhay3AOgF4CgA6wH8wTteMhlFZFcADwL4jap+lqlpjCylkDFR46iq21T1KADVsLvhb2e4XiJkFJHDAQwHcCiA78LMWP9ZKhlF5EwAG1R1cfBwhuvlTUYqlCKiquu85w0AHoL9w3zsTFne8waveROAAwMfrwawrkii5ipT0WVV1Y+9f+wWAP8DfyleEhlFZAfYRH2Xqs7xDidqHKNkTNo4OlT1UwALYH6HPUXE7S4bvN7fZPHO7wEzjRZbxtM9k6Kq6lcAZqK043g8gB+LyFqYSfL7sBVLwceRCqVIiEgXEdnNvQZwKoBlAOYCcBEeFwF4xHs9F8AgL0rkWACbnfmkCOQq01MAThWRvTyTyanesYIR8iedDRtLJ+P5XuTKwQB6A3gVwGsAenuRLjvCnI9z8ySLAJgBYLmq3hg4lZhxjJMxYeO4r4js6b2uBPADmK9nPoBzvGbhcXTjew6A59W8yXGyF0rGFYEbB4H5JoLjWNTfWlWHq2q1qh4E+32eV9WfoRjjmE20AB95ibg4BBYx8QaAtwGM9I5XAXgOQIP3vLd3XABMhtmQ3wJQWyC57oGZOr6B3ZFcsj0yAfg5zGnXCGBwEWS8w5PhTe8Pv1ug/UhPxpUAzggcHwCLblrtxj9P8p0AMwW8CeB17zEgSeOYQcYkjeORAJZ6siwDMCrwv/OqNyb3A9jJO76z977RO39Ia7IXUMbnvXFcBuBO+JFgJfmfCVzjZPhRXgUfR2bKE0IIyQs0eRFCCMkLVCiEEELyAhUKIYSQvECFQgghJC9QoRBCCMkLVCiEbCcisiBcgVVEfiMiU2LaHySBismElBtUKIRsP/fAEseCnO8dJ6TDQYVCyPbzAIAzXSFAr+jiAQAWisgNIrJMbP+b88IfFJGLReTmwPvHRORk7/UXInK9V0T0WRH5nrcaWiMiP/badPKu8ZpXkPAXhf+6hGSGCoWQ7URVN8Eyi13Z8fMBzAYwEFZssR+sNMcNktvWA10ALFDV7wD4HMA1AH4IK40yxmtzCayMx3dhBQn/1SuPQUjJoEIhpG0EzV7O3HUCgHvUii5+DOAF2KSfLV8DeNJ7/RaAF1T1G+/1Qd7xU2E1ol6HlaGvgtVaIqRkUKEQ0jYehm1IdDSASrVNrKLKfofZitT/v50Dr79RvyZSC4CvAECtIrCrFisALlfVo7zHwar6dFu+CCFthQqFkDagtnvfAgD18J3xLwI4z/Nz7AvbwjhcpXUtgKNEpEJEDkTuOwo+BeBXXkl6iMi3vCrWhJSMzq03IYS0wj0A5sA3fT0E4DhYZWkF8FtV/chz2jteAvAu/Aq1S3K85nSY+WuJVzJ9I/wtXQkpCaw2TAghJC/Q5EUIISQvUKEQQgjJC1QohBBC8gIVCiGEkLxAhUIIISQvUKEQQgjJC1QohBBC8gIVCiGEkLzw/wGykZncvJ9OoQAAAABJRU5ErkJggg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88" y="832316"/>
            <a:ext cx="4138168" cy="2724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8" y="836712"/>
            <a:ext cx="4015253" cy="26836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552" y="3520376"/>
            <a:ext cx="399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&lt;</a:t>
            </a:r>
            <a:r>
              <a:rPr lang="ko-KR" altLang="en-US" sz="1050" dirty="0" smtClean="0"/>
              <a:t>거래량 별 종가 분포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918250" y="3515583"/>
            <a:ext cx="399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&lt;</a:t>
            </a:r>
            <a:r>
              <a:rPr lang="ko-KR" altLang="en-US" sz="1050" dirty="0" smtClean="0"/>
              <a:t>거래량 별 </a:t>
            </a:r>
            <a:r>
              <a:rPr lang="ko-KR" altLang="en-US" sz="1050" dirty="0" err="1" smtClean="0"/>
              <a:t>등락율</a:t>
            </a:r>
            <a:r>
              <a:rPr lang="ko-KR" altLang="en-US" sz="1050" dirty="0" smtClean="0"/>
              <a:t> 분포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4640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가설검증 </a:t>
            </a:r>
            <a:r>
              <a:rPr lang="en-US" altLang="ko-KR" sz="2000" dirty="0">
                <a:latin typeface="+mj-lt"/>
              </a:rPr>
              <a:t>2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6651" y="5330532"/>
            <a:ext cx="878497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j-lt"/>
              </a:rPr>
              <a:t>S&amp;P 500</a:t>
            </a:r>
            <a:r>
              <a:rPr lang="ko-KR" altLang="en-US" dirty="0" smtClean="0">
                <a:latin typeface="+mj-lt"/>
              </a:rPr>
              <a:t>의 상위 </a:t>
            </a:r>
            <a:r>
              <a:rPr lang="en-US" altLang="ko-KR" dirty="0" smtClean="0">
                <a:latin typeface="+mj-lt"/>
              </a:rPr>
              <a:t>3 </a:t>
            </a:r>
            <a:r>
              <a:rPr lang="ko-KR" altLang="en-US" dirty="0" smtClean="0">
                <a:latin typeface="+mj-lt"/>
              </a:rPr>
              <a:t>종목은 </a:t>
            </a:r>
            <a:r>
              <a:rPr lang="en-US" altLang="ko-KR" dirty="0" smtClean="0">
                <a:latin typeface="+mj-lt"/>
              </a:rPr>
              <a:t>SPY </a:t>
            </a:r>
            <a:r>
              <a:rPr lang="ko-KR" altLang="en-US" dirty="0" smtClean="0">
                <a:latin typeface="+mj-lt"/>
              </a:rPr>
              <a:t>주가와 영향을 미친다</a:t>
            </a:r>
            <a:r>
              <a:rPr lang="en-US" altLang="ko-KR" dirty="0" smtClean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j-lt"/>
            </a:endParaRPr>
          </a:p>
        </p:txBody>
      </p:sp>
      <p:sp>
        <p:nvSpPr>
          <p:cNvPr id="2" name="AutoShape 2" descr="data:image/png;base64,iVBORw0KGgoAAAANSUhEUgAAAZQAAAEKCAYAAAA1qaOTAAAABHNCSVQICAgIfAhkiAAAAAlwSFlzAAALEgAACxIB0t1+/AAAADh0RVh0U29mdHdhcmUAbWF0cGxvdGxpYiB2ZXJzaW9uMy4xLjEsIGh0dHA6Ly9tYXRwbG90bGliLm9yZy8QZhcZAAAgAElEQVR4nO2deZhU1Zn/v2+DS4t7u4C0oNIEgwtiOlF/Oi6ZxIUxiTKOGjOixBmSoE6C42QEpomAiGIiwRFEBhpxxwUVFXdBBycuLC4oSzeI2oKCJKJiR4V+f3+89+TeunVvdRVdy+3q7+d56qmqe0+d+9ap7vPe825HVBWEEEJIW6kotQCEEELKAyoUQggheYEKhRBCSF6gQiGEEJIXqFAIIYTkBSoUQggheaGkCkVE6kVkg4gsCxzbW0SeEZEG73mvmM9e5LVpEJGLiic1IYSQKEq9QrkNwOmhY1cBeE5VewN4znufgojsDeB3AI4B8D0Av4tTPIQQQopDSRWKqr4I4M+hwz8BMMt7PQvAWREfPQ3AM6r6Z1X9C4BnkK6YCCGEFJHOpRYggv1VdT0AqOp6Edkvok13AB8E3jd5xzKyzz776EEHHZQXIQkhpKOwePHiT1R139baJVGhZINEHIusISMiQwAMAYAePXpg0aJFhZSLEELKDhF5L5t2pfahRPGxiHQDAO95Q0SbJgAHBt5XA1gX1ZmqTlPVWlWt3XffVhUsIYSQ7SSJCmUuABe1dRGARyLaPAXgVBHZy3PGn+odI4QQUiJKHTZ8D4A/AegjIk0icgmA6wD8UEQaAPzQew8RqRWR6QCgqn8GMBbAa95jjHeMEEJIiZCOVL6+trZW6UMhhJDcEJHFqlrbWrskmrwIIYS0Q9prlBchJAtaWoCGBmD9eqBbN6B3b6CCt5GkQPBPi5AypaUFmDMH6N8fOOUUe54zx44TUgioUAgpUxoagEGDgOZme9/cbO8bGkorFylfqFAIKVPWr/eViaO52Y4TUgioUAgpU7p1AyorU49VVtpxQgoBFQohZUrv3sDtt/tKpbLS3vfuXVq5kk5LC7ByJbBggT3T55Q9jPIipEypqAAGDgSOOIJRXtniAhmc78kp4YEDOW7ZwMRGQgjxWLnSouGCvqfKSmDpUqBPn9LJVWqY2EgIITnCQIa2QYVCCCEeDGRoG1QohBDiwUCGtkGnPCGEeDCQoW1QoRBCSICKCnPAd2Qn/PZCvUsIISQvUKEQQgjJC4lUKCLSR0ReDzw+E5HfhNqcLCKbA21GlUpeQgghCfWhqOpKAEcBgIh0AvAhgIcimv6vqp5ZTNkIIYREk8gVSoi/B7BaVd8rtSCEEELiaQ8K5XwA98ScO05E3hCRJ0TksGIKRQghJJVEKxQR2RHAjwHcH3F6CYCeqtoPwH8DeDimjyEiskhEFm3cuLFwwhJCSAcn0QoFwBkAlqjqx+ETqvqZqn7hvZ4HYAcR2Sei3TRVrVXV2n333bfwEhNCSAcl6Qrlp4gxd4lIVxER7/X3YN9lUxFlI4QQEiCRUV4AICK7APghgF8Ejv0SAFR1KoBzAPxKRLYCaAZwvnakWvyEEJIwEqtQVPVLAFWhY1MDr28GcHOx5SKEEBJNYhUKIe2FlhagoYHFBAnhnz0hbcBtGdu/P3DKKfY8Zw73IScdEyoUQtpAQ4O//zhgz4MG2XFCOhpUKIS0AW4ZS4gPFQohbYBbxhLiQ4VCSBvglrGE+DDKi5A2wC1jCfGhQiGkjXDLWEIMKhRCSKsw14ZkA/8kCCEZYa4NyRYqFEJIRphrQ7KFCoUQkhHm2pBsoQ+FtBtoxy8NLtcmqFSYa0Oi4L8jaRfQjl864nJtKiqABQuAlSv5OxCDCoW0C2jHLx0u12bpUmD+fGDJEmCnnYB+/ajcSSpUKKRdQDt+aXG5NiefDIgA552Xm3JvabGVDFc05U1iFYqIrBWRt0TkdRFZFHFeROQmEWkUkTdF5OhSyEmKA2tmJYdclTvNlR2HxCoUj1NU9ShVrY04dwaA3t5jCIBbiioZKSqsmZUcclXuNFd2HJKuUDLxEwC3q/EygD1FhPerZUrYjr90qb1nlFfxyVW501zZcUhy2LACeFpEFMCtqjotdL47gA8C75u8Yyl/piIyBLaCQY8ePQonLSk4rJmVDHItiMmw445Dku/vjlfVo2GmrUtF5MTQeYn4jKYdUJ2mqrWqWrvvvvsWQk5COhxBJ32fPplXijRXdhwSu0JR1XXe8wYReQjA9wC8GGjSBODAwPtqAOuKJyEhJBtY4r/jkMifVES6iMhu7jWAUwEsCzWbC2CQF+11LIDNqkqrLCEJJJcVDWm/JHWFsj+Ah0QEMBnvVtUnReSXAKCqUwHMAzAAQCOALwEMLpGshLQLWLqGFJpEKhRVXQOgX8TxqYHXCuDSYspFOh7lMgm7XBAXvuv8GIyUI/mEf0qExFBOCXnMBSHFgAqFkBjKaRJmLggpBlQohMRQTpMwS9eQYkCFQkgM5TQJMxeEFINEOuUJSQJuEg47stvjJMxcEFIMqFAIiaHcJmGWriGFhgqFkAxwEiYke9rpvRYhhJCkwRUKaVdkk2hYLsmIhLQ3+G9GMpKkrVuzSTRsazJikr4vIe0NKhQSS9Tk/PjjwIoVpZlw4xINV61qvU02yYjllBlPSCmgQiGxhCfnqirg7beBo4/ObcLN111/XKLhm2/6fbYlGbGcMuMJKQVUKCSW8OQ8aBAwZkxuE+723PXHKaC4RMNly/xVSluSEcspM56QUkCFQmIJT84iuU+4ud71Z1JAvXsDt9ySmu1dVwfMnAmsWWPH2pIRXk6Z8YSUAkZ5lTltiXgKZ4p36pTb3uAtLUBjY7wSisrtiFNARxxh7b/1LeDKK63vykr7LoMHA7vuasfakoxYTpnxhJSCxCkUETkQwO0AugJoATBNVSeF2pwM4BEA73qH5qjqmGLK2R6I2gNj+nSgZ09gn338iTaodLp2NcXx4Yc2GZ91FrB0qZ3r3t0m6mwmXHftt97KTQllMjv16WNy77ILMGMG8POf2/c591zg2WeBr76yVU3nztuXjFhumfGEFB1VTdQDQDcAR3uvdwOwCkDfUJuTATyWa9/f+c53tKOwbZvqq6+qVlaqAv6jslJ1xAh7vv9+1W++sWfXrrJSdfx41epqv822ban9rlihOn++9b9wob0PtlG1Y5WVqrW1qtOmpfY/c6ZdNwr3ubDMK1b41587V/Xee1VralSvvTa17zvuiJcpPD7ue7TWlpCODoBFmsUcm7h7L1Vdr6pLvNefA1gOoHtppWpfuNXBo49G3+3vvDMwbJhFR73ySrqJacwY/5gLy3VO8oYG4OCDga+/tv6feAI488x0R7tbaZx6KjBhgl1v5Eh7HjcOWL06Wm5V4LbbgFGjgOrq9FVQRQXwD/9gJq5zzwXGjk2VfcgQYN68zM5/hgcTUhgSZ/IKIiIHAegP4JWI08eJyBsA1gG4UlXfLqJoicb5Ia64Itrc1LcvcOGFqRNxkOZmc8C712++CVx8sb2uqTFH+C9/6Zu96uqA4cOBww8HDj3UPucc3CLmR7n22tRrhH0oUea5W28Fjj0W6NUr1exUUWFyvPJKvOxh30vU+MT5acIw856Q7Ejsv4WI7ArgQQC/UdXPQqeXAOipqv0A/DeAhzP0M0REFonIoo0bNxZO4AThVgdPPQVMnJga8TRxInDVVf5k6pzbgK0IRowwBXHEEf4KYdkyv/255/rKBLDnsWPtuIu0AnwHt3PkB6msBLp0AbZu9Vc+ixenT/K/+IXvaA/Tqxfw//5fdN9mFY2PQMslPJirGUJyIBu7WLEfAHYA8BSAK7JsvxbAPq21K0cfSpQvYMUK379QU2M+k7o61cceU33wwVT/RHW13y7sjxg/XvW++8wP4tqPHJn6efeoq1NdsCBdtlWrVG+/PbXfa69VPeEE86W443V10f3Onx/9ne+/3/qYOjW97+rqdN9LkNb8NNvblpByBVn6UBJn8hIRATADwHJVvTGmTVcAH6uqisj3YCutTUUUMxFEmYluv90isyZPtufmZt/cVFMD3HyzrUBaWmwFc+qpNk3W1wOnnZbuSxk1CvjHfwQ++ghoarJzUWa0fv3MN7NgQapZqHdvW00ceqj5XLZtA6ZMMZmHDk1fKWUTDRY0Wa1da36ZLl0sg//yy03OTBFouYQHtxZ1RgjxSZxCAXA8gAsBvCUir3vHRgDoAQCqOhXAOQB+JSJbATQDON/Toh2KOF/A0qUWWjtsmE3y3/oW8OWX1ubss/1JdNIkc5g3NpqSiZo4v/gCuPFGy/0YOxaYPduU1aWX+v1MnAj85S9m8vrtb/0JeuBAUyoVFcCWLfZ5RzhJctYsk8E52V0fvXqZWSzovwhO8k1NvsJcuBB47LHWfR25hAc7X1C2Yc+EdGQSp1BUdSEAaaXNzQBuLo5E+SdfTl43sVZXmyJxjvRPPwXef98mejc533ef+TmCyufXvzalc+218SsEVTt27LHA/Pkmb+fOtnLZd19bGbz3np8P4vp2Tu7eve27btlin6mvj17pNDXZuRdesLbdupkyefjh9JVEv37Rsu6zj33ms8+Ad96x5/79Td4w2W6cxWRHQnIgG7tYuTyS4ENx9v+g3T+c6+HaBX0j33xjz88/7+d/vPKK+REmTEjt74knfN/JyJH2GDcu2kfhfCLOlxLljwj7DKK+Q9B34R4LF8bnuNTUpPpQosYhzn+xfHn0GH71VXqfmXJecvnNmLNCOjLI0oci2oEsRbW1tbpo0aKSyrBypd01h++uly7175bDvpGaGuC//gv41a/8u+TRo4G5c83PMWSIrQ7cCmW//XwTk2s/ezZw3nnp13UrFMCuc8MNtsJZs8ZqZG3aZKuP889PXUUFV1ldugAXXGCmM8BWTIMHA9/9ru/n+OwzM2tt2mS5K1272mpi9er4ldqCBRZZFWb+fODEE9NXeYsXAyedlP4dX3jBZCGEbB8islhVa1trlziTV7mTjZM37Bu5+GJfmbj2v/udTcxffw1cdx3wxhs2yc+ebQUUf/zj1PZXXAFMnZqaP3LLLcCGDZZw2KmTmYzefx+44w5z1l90ka0LevaMVybONDV+vMlcVWX+FVeV2OWpzJ5tTvgpU6xP912d6ciF7AaVSib/RZTJqqkpemybmoqjUPKZr8Lcl2g4LsmGCqXIRE2SNTV2lz9/vmWAb9wIXH018M031q53b799bS3w7/9uK5CvvrLnq66y1YGbvKOUVmOjRWpdeSVwyCEmx2efmWIKOuk//dTaXHmlHy11zjm+Y7xrV+vn+ed9BTZ+vF/za8OG9GixsWPtOlu22PdyOSiNjZY0+fbb5j/ZtCnVmZ+r/8LlzYQVUHV1vn69eOIi7tx3KVVf5QTHpR2QjV2sXB5J9KFE+RImTFC96Sb/2AMPxNfFmj5ddcYM38dQU2N+lrgaXu616zPc5pprLCekvl71uutU58yx+lhxtb5cDovzLdx3X7qfpro6PV9k5kz7XDb+mmz9F99803Yfyvb6S/KZr8Lcl2g4LqUDWfpQSj7JF/ORBIWimjppLVwY/U9y7702wVZXqz76qE3i994b3fbZZ/22kyapTp6s+vjjphhGjvSTFoNO8/vv9x32weO33ZY6Id93n1072DasnO65x77HqlXRiqquLl55RSm855/f/rH95hsLWpgzx55zVSbZBExEMX9+uiIF7HfIVTnF9RWV5NmR4LiUjmwVCk1eJaCiwgosrltnDusou//bb5vPoaLCHOeXX+6fC7ddu9bMALvvbo75zz4zM1UwT2T69NRw3TfftCKNzkw2ZYqZnFavTt3yd/XqVH+I6ytY6+udd8wc0dJi5rdwPsmhh0bL3b27maOc70PEL6USV3KlNTp3Nn/J9vhMcq3xFSTO3/PyyzYWuZhnmPsSDccl+dDyWAK2bjVb8Pz5NgFG1aPaaSf7xznkEOCaayzDvGtX87eMGGGO9JEjff+LCHDQQeZ/CW/TO2wYcMYZft+jRlkElzs/dqxFZU2c6B8Horf8HTbMlMZuu/n9bdsG/Mu/AH/+s/lFpkxJrS68337R33HNGruGe19RYcpo0aLS7OPeli2Ao3aKDI9ztvvTt2XXyXKG45J8uEIpIFERKQDw2mvAX/9qSuD3v7eJJ7gKmDTJFMovf2mrhMGD/RXN8OHAZZf5bf/7vy1pcdAgYI89TLlccYVdZ9Ys/+6/Z0+L3tp/f9uYyq1WADt/8MHA3ntbZv2IESbbEUfY9YNtq6pMIe63n8ldVWWhxs3NwF57mUzB7PXKSls5TZxoyiUY+TVlikWSuZXPp5/6CZKffGKfL2Y0T1vugMPZ9yLAP/9z+jhnU7KFG31Fw3FpB2RjFyuXRzF9KFHO92efTfdRXHutOdvr6sxH8vTT5gOpq1O9+WbbTMr5QsaPj/ZFPP646q23pp4PO7rvucdkePzx6D4eeMCSJMNOf+eAd8718DUmTPCvsWpVfMLj9df732PECP8zTzxhx4NO/hNOUL3rru3zZeTzN2vLdelAJuUE8pnYKCKjWmmyQa3GVqIpZmLjypW28dS559pdf9++drc6fHh8cuHMmXY3/+WXFpq7xx5WHsXd1U+ebKuLMDNnmvno979P7/vKK808ddNNdv0TTrC8lssvT13l3HabJQu6ci3hPsaOtVVF3DV69QJ+9jO7W2xoMB/N66+bSaKpyXwlQ4em+lamT7c7zhdftDpc27bZaitY2DJ4nWDyZ6HIV54DQ1xJOZHvxMZjAZyP+BpbswAkXqEUk40bLYPd5XnU1FgORtyGUM409M//bMfq6sykFPRfrF0bX8Pqgw+i++7VK7VS8IknmvKor7e8kF13tQrEJ56YXrDR9XHkkSZPjx7R53v2tPyT//s/fxL+/HMzZ4VrdT35pCmPLVtsbHbc0ZRHz542iQ8aZKa9fFb4zUVJZFvjqzVoniEdkWwVyjZN3+Tqb4hIx6nfEkHUhNWpk69MAFuprFpliiVYJmX2bJtkpkzx/QwiwGGHpfsv6uvTfRGjRllxxr59o5XNbrsBH3/sH9tzT2DAAFvpBP0ZnTsDmzdH9/H++9Z/RUX0+TVrTOZXXrEgguXLzc/ifEPOD9SnD7BihSmxW26x7+aqI/fp4xeS/PLL6EKS2xPNU8qVQr6UEyHthWxNXnNV9ccZzs9R1YF5lawA5MvkFVQgXbvaa1cny01YnTtbqXjHyJG2/8iQIalmrJtvtomyudlWNWFlMXly6qR6//1mSqqpsdDimTPNeX/bbWZ6Cju+6+utNMuSJabkvv994F//NV2p3Xqr7ZD485+nmqXGjPFrg+2zT3oY8ejRwLRpwCWXmFP+zjvtu374oSmvzZst4z8o15gxZt666iq7vqvNFZ743fcPZ9DnQja100gqLG9CwuTb5LWDiOwedy0AnbKWrJ0TvON1d96HHGLFG2+5xdq8+ab5KsJ382ec4SsTwJ4vu8wUwbZtqf6L5mabeJ3/wkVCrV9vymP8eH9/keZmC9fdvNlf4ajaqqepyV536mSyL1+erjTq6mzfk3HjTKnV19t1DjjA2qxebZtXNTcDxx8PPPSQ9fvRR6ZMfvELyzW5/nobl4ED/b6nTEn1uzQ3m6J46CHzq2zaZJNWVA7ImDF+Icm2lvgP0hbzWblD3w9pC9kqlJcB/CbD+SfyIEu7wE18VVXpTubRo+0u/f33bVK/4w6/aOMLL6Tuxe5obrbzcf6LI46wib5PH1tpvP22rSh22CFVYVVWWkJjlFO9sdFXSo88AvzkJ+m1turrTdHU1ZnCGjjQlGUwofGaa0wBTJpkm3ZVVZkSaWiwO/5LL/VNaa7voUNTKxq74y+9ZO0PO8yUxYsvRn9/1bZN/EyGy422JHfmA66O2je5/FSS4ZF3ROR0EVkpIo0iclXE+Z1EZLZ3/hUROagQcoRxd7yDBvnKBLDnuXOBAw+0LO1164ALL7Q2N95ozvaqqugEv8pKWwFEnauosJXPhRdaBeDmZksgvPxym9grKy3fZNQoUzR1denJdSK2Ghg2LL4i7/vv+8rl3/89/bsNG+ZPNL/+te0IeeaZ5g/ZssUUTHNzdN+dQutXlww5Y4blxbz4ouXP1NSkt/v6az8Lf+VKK2m/cqW9z4akJcNt7/coFm1J7mwrbnXUv79tW9C/v71P2hiReLJVKMcAmAjgjzGP0/MplIh0AjAZwBkA+gL4qYj0DTW7BMBfVLXGk+36fMrgCE8A3bvbpBReUVRXm29i6VJLXAyXmx82zBzVEyemTm5jxtik+uGHNvkHz40ebX4GN5G7aLD99/dNbTNnWvRYv37Wd+fOttoYN85WSA8+aJ8bOtTOr14drbh69bLv0NxsCiIuGg0wxfjll/bP/tJLJsPgwRapFdX3Mcekfq+6OuDpp201c/LJNnmcdJKFVDul4hI8x461YIa4iaa1CdpFWy1dar6apUtLZ75pDxOmW9EFKdaKLm51VIqqCWQ7ySZZBcCjrZx/KJt+sn0AOA7AU4H3wwEMD7V5CsBx3uvOAD6BF2QQ98g1sTEu0W3uXNVRo1IT10aM8Isgul0Qw48ZM1QHDLAkwtmzVR96SPWZZ/xkwepqf5fFujrVP/7RPueSAqdPt8/W1lqS4owZvgxxBRjr6iyp0Z2L25nR7fBYWam6YEF8teKo5EaXvHjCCakyuWq/776r+sILJv+995r87lrha9xzj5/86GSKS8aMSqQsRgLk9tIekh3zmdyZKyz+mFyQ5+KQrYWC5TtsuDuADwLvm2CrpMg2qrpVRDYDqIIplrwQd8e0ZIk5oQ85xF+JOKd30KcRttuvXWs5F8H9S267zVYczc2pJUuqq83UNW4c8O1vWzkV95nRo81kc8EF/jWC13Y0N5vde82a1HwQV2vrkEPsnHPed+pkq4f/+i9bHQSj0VzE1eDB6fW9xo4F7r7bysm0tNjq47PPbM/5fv3MFBh08tbV2VQRJe+yZfadHZ06mTks3Laqys9bKZW9H8jN5t8eAgRKmT9Df1f7J6lRXlF+mbDSyqYNRGQIgCEA0KNHj5yEiJsAPvrITDUbNqTmjbzzju/TGD06dfOqYEVf56R2TudwwmJ1tTmszz03/fNNTdbvzJnpssXlodTUpJ5ravLzWYI1t/r2Bf7jP/wIrpkzLfpr40abYG69NVoRVFVZrkswNPj224HvfCdaKY8dCzz+eLS8wSj2ykqLljvggOjxefbZ0k7QrUVEhZVN167tY8IsVf5MrhuqkQSSzTIGwO8AjMrw+GU2/WT7QEJMXq2ZKILnq6ttIypnDrruOjPvBGtXuT6CJrExY9LNUHHmK7dfCGDmo2CbKFPUrFmqDz+s+tRTqjfckL4xV9QGV8FrTp9u5jbX5u23o81PcfK6PV+izBjXX58u74wZqTLddZftZxI2wwRNi6U0IWX6+4gyHc2d275MdKVgezc46+gUetxQgP1QChLNFcNrAHqLyMEAPoSVfbkg1GYugIsA/AnAOQCe97543mjtjil4vqkJ+MtfzEQza5bdnb71lkV4ZboL37rVVi3ODCVizu1MTvHKSltBuMTFc8+16x5+uIX2btliq42waW3uXMtV2X13y0e55hqL7jrqKHPaB7PyKystguuAA8yxv2KFZeSPH2+1v4K1wA4+OFre1avNrBZeXQwebJWNN2ywldzee1vfJ51keS5RppagGcYFDcyalb73yq23WsDASy9ZImYhzTWtRUSFV2bnnWdh5EuXMiw2DlYXyJ1E5Q5lo3UAzAOwO4A9Yh4PZ9NPLg8AAwCsArAawEjv2BgAP/Ze7wzgfgCNAF4FcEhrfW5PteHWNH/w/GOPpa5C3E6Jme7CZ81Kr0A8d278CiVYAbi2Nn1r3WuvtdVR1OeffDL9WlOnqp59tr8lrwsucM5/51i/6y6rDLxggeoll9j3dU72SZPiAwKCd+VxDv0JE/w79WzutMIrw2uuMRnDVYtragq7Asi0QqGDmRSLYgR7IJ9bAKPIUV6FehS6fH14ops6NX2SPvtsm5Rvv92fAJ3559577diAAdF7x0+erPrgg/4EHhcpde+90ZNZ3BbCDzxgyiK4H3tNjUWh1ddbRNrDD9uxm25K37f9xhtTlUq4dP5LL9l2vM89F339hQt9ZZKNSSjOBBangJcvT/+t8mEiyCRve4joIuVBMW5eslUo2S6IWjMl5dXU1F7p3dvMMG6TqTvvNOd3p05+7arTTjOTzLZt5izftMlMSIBFV1VWmjN7woTUXQ+vu85yVZYssQ2tXJRWlMkFiM4l+Pzz6PZvvGGJikOH2vvqaqs5dsEFlity8cVmIhs2zJbXrp37/MiRZrobPRp47DErla/qn583z8xZn3wSff1vvvHL3kdFbS1caMmP8+aZ6W31agsEeOEFO3fMMfEmwuZmi2QLkq98kEw5LklLqCTlSylzh8IkNcqrXVJRYf6I8eMtoqdLF1MmVVU2kVx4oUWCvfyyKYWrrzal88UXlmF/3HE2AW7ebL6PYLkSwM84d+HFI0dGRw01NqbvAllXZ8orqv22baas3PFBg1IrJbu6WqNGxSsxt5PjP/1T6jXr6y10+IorgHffzRzlFOWTqKrylVk4hNkVjTz88PiIscpK+x2C5LO8SJzNn+XrSbFIUnQca3nlmQ8/BH4TMVLz51vuSk2NOaEPOMCKJtbVWZkWV+erpsbPpg9PkEcdZasbd2727HQHuZvEhw2z3JAlS0xh1Ndbuz/+0eRz17ruOsswr6qy942N8XXFunb194cPy3bQQVb8MhwefMcddr1Nm2zlcvPNqVsYT55sTn0gNQ+hutr+QY480q8p5vodM8YPeR40yFZY4X8oNw6jRtlYBylWPggdzKQYJOnmJalRXu2W1pKzOne2Uu3du5uCAez1zJk28e+0E/DVV8DUqb6ScVV7m5st4fDOOy2ibNddLWJr5Egz1xx7rB13k/Zf/2p9dO8O/PSntio66CDbFXH5cisvf+GF/jVuusmKPTqZw99hzRqb/KNWP6++Gj1Jv/OOHz32/vvAPfekVkS+9lqT7wc/sPIv06fb6shVRL7iirmAh50AABubSURBVMwRb83NpsQHDrSVyrJlNo7vvWff+bDDrN9cfiNC2htJuXnJVqEcA+7YmBXZLD+djd0d27rVfAErVwL/8i/2uRNOsHDdP/3JJshx48yv8emnpgy++soU0ptvAg8/bIUj33/fQmp3283MaatWmWLaeWdbmey8s513NcKcMgHs+d/+zVYUq1enryRcYmW/frY18cyZVvl42zY7ftFF0ZP0X//qv29piTblLVxou0EuW2bKZOzY1KrFUf0GfRPdutmYHnqoFalsaLDqA3F3auHfqKbGVkrr1vnnM93dsSIuITFk47kHo7xyYnsiiJYvT68NFhUl9OijFiEWjMZyEWFRYbkzZli01o03pvb1P/8THRniEh6fftqip4KJmZWVqn/4g72+//7Uz0XVCBs/3kKPr7nGrvfUU/HRWI884l9vzJjUfidMSO930qS2hQW732jhQguJzjbZsJS1rggpFWjntbzaNduz/Pzoo9S78Dg/RnOzbWjlzp17rl9za9Cg9Dpbl13mm5iCd/q77RZ959+1qyU8Dh2avhHXxIm2Qtq0yS/FHyznUl9v0VL/939m1nvvPUvmGzXKXwnE+Xw6dfL3bLnjDluhXXqprah69rRV1ebNpmacQ/6FFyxCa3tWC+43AoAf/jB7B32p9wshJMkwyishxNn1o0w9cYonTgmJ+HumOIXzwQfpvpBRo8zs9PnnZpoKZu+r2oS+ZYsplpkz05XDb39rprlBg6xo5sUX23snU2OjBQE8+qgpAxcscMklpiScvHfdZY748L73s2ZZm0GD/O/6xBPp2y+fdZaZ7QpRsDGX9jSNkY4Go7wSQtiuP3u2Tegu58NNlnEri0z+BlW7o99lF4ss23NPc2TvvrttMdzSYhPdAQeYg9/5Q4LVjysrre1hh1nJlG9/28q51Nfb9Q4+2Hw2p59u12ls9FdUQRobbQUDWF+33Qacf35q2Zdzz03f+XHsWJOtosJfNd14oynBqip/47BBg8yndNZZ2ZWhyLVgY7YO/WKXw6DyIkkgsTs2djTCSXKPPWa7PIaT5o4/3iKhnFN69myLznJVjsObdE2caKG3I0dalNdHH5nz+fPPLf+lb1+LLANsMmpqsn7GjEntZ9QoK0ffubPJMHasOdN/+lM79/zzti2xi7oKfjZIZaVNdm5jrF12MWXnqK7OHLYc3klyzBj7XtXV/rGFC9NNUlGbNLlJODxmmWL4s01YLOZmUe1h4y7SMWCUV4KI8r2E31dU2B39AQdY2fs1a8wM5VYaIqY8vvrKQnFbWmwnSVck8pBDzHw0dKhFgrm750mTLDsfsAl+993Nl7LXXqZItm61c//xH6lmrOpq6yvoaxkzBpg2zfwe4TL+kybZ9YPyzJ5tZquqKvObuG0AgkqlpsZWQVdcYe9nzfJXJe+8YzK47QG2bUsd1ziTVEODf11n2quosEi2uLv7bGP+i7n3Cf06JClkq1C2qepncSdFhE75IlJRYY9x48w8tOuu0cmU3/++Occfe8wmMhGrwhusbnzkkRb+O22a9eUm1f33N+e/o7LS2jc2pma8DxqUvmoYNcpyXa65xhzzd9xhk7yqhSO76wDW5tFHbQX20UeWHFlVlVpFuKbGwpzPPDM9jNkpkLFjTal+61tWcXjECP8as2dHm7DcpB807blxy5RlnE3QRSbTWL7NU+1h4y7SMWCUVzulWzdzZo8ZY3ftcRFbq1aZg3q33ewxc6YfWQXYymPsWHu9aJH/+bvu8vsMTuDV1b4pzd3VR01mGzdawqLLcq+uNtPUgAHpkWNr1thKxZWlD+4qKWJmnB/9KN2ncuWVqUmfhx1mymPw4NQcmilT0pMb3RgWKsExLh+pV6/8+1aYqEmSQrZ/wjuIyO4xjz3AKK+i06uXTaBXXmnmKVeuBfAnqYYG4Oij7c7+9NOB556zFcG8efa5iRPNJxLl59hhB1M606db2ylT7NwNN1iRx65d7fgRR0R/vrHRzFeTJvkO/srK9NXMsGG2ajr6aH+CDVJREV/UsmdPfxdLd81vf9tXJq7d0KGmVMMUsoBjXOHI1avz71thIUqSGLJJVkGRd2ws1KNYiY3FIphAuWqVJUe6ZMpVq6KTCMePt2Q+d662Nr1U/rRpqiec4Cc0ur1FgomLLqEyas+X4O6PNTV2vYULVe++OzqZ0u1gWVPjl/wP9jlqVPx+K+71hAl2zeBumNmU8i72DoGFKjXOnQ5JIUE737GRZEGULd/VB1uwIPqu/osvLOzXnXNmrvp680V06WJ+j0su8UuRTJli4cbBIo2NjebEHzvWclqeecbMXK+95q8aXLvNm63fFSviw5qDbcOlV1yRx2DOzPTpFizw3HPA4sUW6eaumYv5p9g1kAplnkpKLSfSsUlUlJeI3ADgRwC+hu3UOFhVP41otxbA5wC2AdiqqrVtvXa5ETdxVVRYqfzguUWLbAJ/6SVLbBw+PD2TPcpX0thoEVZHHmml9xcvtj1Uwtf8/HPLPYnasvePf/R9OJWVplCWLUvto6nJEh+feMKUz9dfmzntr381JXfooWbmuvnm+PydpJh/klRqnJB8k7Qor2cADFfVrSJyPYDhAP4zpu0pqvpJnq5bdkRNXKNGmd9l992js+S3bk0t6+Kc3y+8EJ9Q+aMf2YZgFRU20YcVRl2drXiA1OgyF03mSss7GR580HwzdXUWDeXCgzdtMr8NYHkWVVXp4cqueOVhh5mCS2KSX5JKjRMfJobmh0RFeanq04G3LwM4Jx/9dkTcxHX44RZF1aWLTd69etnuh5Mnp5ZVmTzZzCVRZrItW0xpRN1ZO2UCAPvs4+/F4vqtr7cw4dtv9yPDrr3WVzbDhgG33GLRaDvuaNWWnWktuEIaP97+yV98MT5ceehQU0arV9t3T6r5h+apZFHsqgblTJJref0cwOyYcwrgaW9ldKuqTovrRESGABgCAD169Mi7kEnGlXR3fhVHt252xx/Mvais9EOCo+z7cXfWgGW8r19vK4gbb0ytrTVxovk7mprMnBVUNs7X8uqr/nWDSZPBFZJTXM6UFxeu3NLCpD6SG0wMzR/5qOUlyKGWl4g8C6BrxKmRqvqI12YkgK0A7orp5nhVXSci+wF4RkRWqOqLUQ09ZTMNAGpra5kvg3g7fv/+me37bh8XwBRIRYXtlhhuP2+elWLZts2c+ZdcYkmLrrBkWGG5xMRbbolfIbk7RSf7W2/FO/iZ1FfeMDE0wWQTCgZgHoDdAewR83g4m36yvNZFAP4EYJcs218N4Mps2pZb2HBbiAszzRR+Gt4LpK4uczhv8NiCBRbKHN5LJBhi/Pzz0f397//aOSfPtm3WV3BfmGBflZXWthjjVUqSKFOhKcR+NCtWRP/d5ftvqD2DPIcNF8UpLyKnw5zwJ6nqlzFtugCoUNXPvdenAhiTj+t3JOLs+Jns+2HTQEtLvNkpfEzV7iR79bKExEcftaKUFRVW3bhTJ2sX5dR//33gZz9LtW27vr77Xdu1ctkyvxRLvqOmkmBjD9+V9+plVZU7mt2/EOYpRt7lj0Q55QHcDGAnmBkLAF5W1V+KyAEApqvqAAD7A3jIO98ZwN2q+mSerk8yEGUaiAtNDrdxeRYVFeYP+egjqyE2erT/T/zgg9FOfRdWHJ48gtv+9utnNbiCJpB8mUZKbWOPUmjTp/tFN0shU6kohHmKkXd5JJtlDMxHsnvMYw8Aj2TTT6kfNHm1jbBpIGrL4fvvV507t3WTRHjL42CmfHi73+uuS22XTVZ5Pk0jhcpuz5Y4k8yIEaWTqVTQPFUakGeTl3PKxyU2coXQAQibBjZtspyPJUtsxRGM/Fq6NPPdXnjLY8ASJbt1S930q0sXv6w+kH1WedSqYvhwM7dt2ZLbXWgxKwdHEXdX3ikUW9kRCkLSPJVsslIoqjq60IKQ9sFOO6VO+ICZnMKhyW0p777LLhaC/NFH/m6T7nx48oib0MOTcHW1VQM46aTcfQ7FrBycy1idcEJqReiOMLHSPJVsxFYzHYPa2lpdFKzRTnJi5UoLLQ5PbEuX5m6/3roVuPPO1BIpU6bY3id/93emAAYNAvbYA+jRA9h5Z6skHJw8MjnLGxpSZR0xIjpkOUr2KCUFpB8LX6Mt45GJuO951lmWxMmJlRQaEVmsWZS4yqU4JOng5NMhunq1JTEGHfDjxgF33+2Xuw/uZx+epFtarHZYnLM8vKpwUWStyZ5JSYVXXcXKX8h0V86Me5IkqFBI1uSzUu769eYzCWbrA1YPrDUbuZv033wz84QenIS7dLEkyzjZ3aqksdGSJquq/C2G46KnirmxFZUHaQ9wgUyyJp8bObnJOEhlpdUDi9qYKmjKcQ73lpboPoIhyn36ACef7Ncii5LdKaj+/W0zshtuMFNcdbW1dUqqkONBSDlAHwrJiXxFNbUlWXDBAtsWuLo6veJwpj7iZI/zDQULWcb5RVillnQE6EMhBSFX00vchNuWaB23ugnuPd+pU2op/Vxkj/OFiLS+6qApihAf3kuRghE0JZ1yij3PmeOXZgmapFzmezYETU1NTRa9deSRmZVJJuLMbz/8YbTJjRASDU1epGDkM8w4TD5NTUmo1UVIkqHJi5ScKFNSVZUlLLZVEeTT1MRkOULyAxUKKRjhsNrqatsL/owzkrcSaKuConN+++C4lRf86UjBCIfVDh7s72MP+DkeDQ2lkzEftOYrItFw3MoPKhRSMJwpyeWUHHNMfCJieyauvH17V5SFhuNWflChkIISjOSqqcmciNheyVSChcTDcSs/EqdQRORqEflQRF73HgNi2p0uIitFpFFEriq2nCR3yjWzPC7suL0rSsDMTytXWjLpypX5NUeV27gVcqzaC4lTKB4TVfUo7zEvfFJEOgGYDOAMAH0B/FRE+hZbSJIbYRNYueR4lKuiLLSPo5zGjf4gI3F5KCJyNYAvVPX3GdocB+BqVT3Nez8cAFR1fKa+mYdCCkU5RisVMo/IkaRxa4ssxRirUpJtHkpS/+QvE5E3RaReRPaKON8dwAeB903eMUJKwvZm/SeZYvg4kjJubV1h0B9klOTnE5FnRWRZxOMnAG4B0AvAUQDWA/hDVBcRxyKXWiIyREQWiciijRs35u07EFLulJuPIxNtjTjrSGOViZIoFFX9gaoeHvF4RFU/VtVtqtoC4H8AfC+iiyYABwbeVwNYF3Otaapaq6q1++67b/6/DCFlSjn5OFqjrSuMjjRWmUhcpryIdFNV9zOeDWBZRLPXAPQWkYMBfAjgfAAXFElEQjoEHakkTVs3S+tIY5WJxCkUABNE5CiYCWstgF8AgIgcAGC6qg5Q1a0ichmApwB0AlCvqm+XSmBCypWOUp4/vGX09qwwOspYZSJxUV6FhFFehJA4khRxljRYbZiQdgYntNLCFUbb4Z8rIQmAiXGkHKBCISQBsFAiKQeoUAhJAEyMI+UAFQohCYCJcaQcoEIhJAEwMY6UA4zyIiQBMDGOlANUKIQkBIatkvYO738IIYTkBSoUQggheYEKhRBCSF6gQiGEEJIXqFAIIYTkBSoUQggheYEKhRBCSF6gQiGEEJIXEpXYKCKzAbi0rj0BfKqqR0W0WwvgcwDbAGzNZuMXQgghhSVRCkVVz3OvReQPADZnaH6Kqn5SeKkIIYRkQ6IUikNEBMC5AL5falkIIYRkR1J9KH8H4GNVjdteSAE8LSKLRWRIEeUihBASQ9FXKCLyLICuEadGquoj3uufArgnQzfHq+o6EdkPwDMiskJVX4y53hAAQwCgR48ebZCcENIeaGmxnS5Ztbn4iKqWWoYURKQzgA8BfEdVm7JofzWAL1T19621ra2t1UWLFrVdSEJIImlpAebM8bdTdvvKDBxIpdIWRGRxNsFPSRziHwBYEadMRKSLiOzmXgM4FcCyIspHCEkoDQ2+MgHsedAgO04KTxIVyvkImbtE5AARmee93R/AQhF5A8CrAB5X1SeLLCMhJIGsX+8rE0dzsx0nhSdxUV6qenHEsXUABniv1wDoV2SxCCHtgG7dzMwVVCqVlXacFJ4krlAIIWS76N3bfCaVlfbe+VB69y6tXB2FxK1QCCFke6moMAf8EUcwyqsUUKEQQsqKigqgTx97kOJCvU0IISQvUKEQQgjJC1QohBBC8gIVCiGEkLxAhUIIISQvUKEQQgjJC1QohBBC8gIVCiGEkLxAhUIIISQvMFOeEELKlGJvNsYVCiGElCFus7H+/YFTTrHnOXPseKGgQiGEkDKkFJuNUaEQQkgZUorNxkqiUETkn0TkbRFpEZHa0LnhItIoIitF5LSYzx8sIq+ISIOIzBaRHYsjOSGEtA/cZmNBCr3ZWKlWKMsADATwYvCgiPSFbQF8GIDTAUwRkU4Rn78ewERV7Q3gLwAuKay4hBDSvijFZmMlifJS1eUAICLhUz8BcK+qfgXgXRFpBPA9AH9yDcQ+9H0AF3iHZgG4GsAthZWaEELaD6XYbCxpYcPdAbwceN/kHQtSBeBTVd2aoc3fEJEhAIYAQI8ePfInKSGEJJxibzZWMIUiIs8C6BpxaqSqPhL3sYhjuh1t/BOq0wBMA4Da2trYdoQQQtpGwRSKqv5gOz7WBODAwPtqAOtCbT4BsKeIdPZWKVFtCCGEFJmkhQ3PBXC+iOwkIgcD6A3g1WADVVUA8wGc4x26CEDciocQQkiRKFXY8Nki0gTgOACPi8hTAKCqbwO4D8A7AJ4EcKmqbvM+M09EDvC6+E8AV3hO+yoAM4r9HQghhKQidsPfMaitrdVFixaVWgxCCGlXiMhiVa1trV3STF6EEELaKUkLGyaEkEiKXTmX5A5/DkJI4ilF5VySO1QohJDEU4rKuSR3qFAIIYmnFJVzSe5QoRBCEk8pKueS3KFCIYQknlJUziW5wygvQkjiKUXlXJI7VCiEkHZBsSvnktyhfieEEJIXqFAIIYTkBSoUQggheYEKhRBCSF6gQiGEEJIXOlT5ehHZCOC9UssRwz6w3SiTDGXMD5QxP1DG/JCNjD1Vdd/WOupQCiXJiMiibPYbKCWUMT9QxvxAGfNDPmWkyYsQQkheoEIhhBCSF6hQksO0UguQBZQxP1DG/EAZ80PeZKQPhRBCSF7gCoUQQkheoEIpIiKyVkTeEpHXRWSRd2xvEXlGRBq857284yIiN4lIo4i8KSJHF0imehHZICLLAsdylklELvLaN4jIRUWQ8WoR+dAby9dFZEDg3HBPxpUiclrg+OnesUYRuSqP8h0oIvNFZLmIvC0iv/aOJ2YcM8iYpHHcWUReFZE3PBlHe8cPFpFXvDGZLSI7esd38t43eucPak32Asp4m4i8GxjHo7zjJfmf8frvJCJLReQx733hx1FV+SjSA8BaAPuEjk0AcJX3+ioA13uvBwB4AoAAOBbAKwWS6UQARwNYtr0yAdgbwBrveS/v9V4FlvFqAFdGtO0L4A0AOwE4GMBqAJ28x2oAhwDY0WvTN0/ydQNwtPd6NwCrPDkSM44ZZEzSOAqAXb3XOwB4xRuf+wCc7x2fCuBX3uuhAKZ6r88HMDuT7AWW8TYA50S0L8n/jHeNKwDcDeAx733Bx5ErlNLzEwCzvNezAJwVOH67Gi8D2FNE8r4/naq+CODPbZTpNADPqOqfVfUvAJ4BcHqBZYzjJwDuVdWvVPVdAI0Avuc9GlV1jap+DeBer20+5Fuvqku8158DWA6gOxI0jhlkjKMU46iq+oX3dgfvoQC+D+AB73h4HN34PgDg70VEMsheSBnjKMn/jIhUA/gHANO994IijCMVSnFRAE+LyGIRGeId219V1wP2Tw9gP+94dwAfBD7bhMwTQD7JVaZSyXqZZ0aod+akUsvomQv6w+5cEzmOIRmBBI2jZ6Z5HcAG2CS7GsCnqro14np/k8U7vxlAVbFlVFU3juO8cZwoIjuFZQzJUujf+o8AfgugxXtfhSKMIxVKcTleVY8GcAaAS0XkxAxtJeJYqUPy4mQqhay3AOgF4CgA6wH8wTteMhlFZFcADwL4jap+lqlpjCylkDFR46iq21T1KADVsLvhb2e4XiJkFJHDAQwHcCiA78LMWP9ZKhlF5EwAG1R1cfBwhuvlTUYqlCKiquu85w0AHoL9w3zsTFne8waveROAAwMfrwawrkii5ipT0WVV1Y+9f+wWAP8DfyleEhlFZAfYRH2Xqs7xDidqHKNkTNo4OlT1UwALYH6HPUXE7S4bvN7fZPHO7wEzjRZbxtM9k6Kq6lcAZqK043g8gB+LyFqYSfL7sBVLwceRCqVIiEgXEdnNvQZwKoBlAOYCcBEeFwF4xHs9F8AgL0rkWACbnfmkCOQq01MAThWRvTyTyanesYIR8iedDRtLJ+P5XuTKwQB6A3gVwGsAenuRLjvCnI9z8ySLAJgBYLmq3hg4lZhxjJMxYeO4r4js6b2uBPADmK9nPoBzvGbhcXTjew6A59W8yXGyF0rGFYEbB4H5JoLjWNTfWlWHq2q1qh4E+32eV9WfoRjjmE20AB95ibg4BBYx8QaAtwGM9I5XAXgOQIP3vLd3XABMhtmQ3wJQWyC57oGZOr6B3ZFcsj0yAfg5zGnXCGBwEWS8w5PhTe8Pv1ug/UhPxpUAzggcHwCLblrtxj9P8p0AMwW8CeB17zEgSeOYQcYkjeORAJZ6siwDMCrwv/OqNyb3A9jJO76z977RO39Ia7IXUMbnvXFcBuBO+JFgJfmfCVzjZPhRXgUfR2bKE0IIyQs0eRFCCMkLVCiEEELyAhUKIYSQvECFQgghJC9QoRBCCMkLVCiEbCcisiBcgVVEfiMiU2LaHySBismElBtUKIRsP/fAEseCnO8dJ6TDQYVCyPbzAIAzXSFAr+jiAQAWisgNIrJMbP+b88IfFJGLReTmwPvHRORk7/UXInK9V0T0WRH5nrcaWiMiP/badPKu8ZpXkPAXhf+6hGSGCoWQ7URVN8Eyi13Z8fMBzAYwEFZssR+sNMcNktvWA10ALFDV7wD4HMA1AH4IK40yxmtzCayMx3dhBQn/1SuPQUjJoEIhpG0EzV7O3HUCgHvUii5+DOAF2KSfLV8DeNJ7/RaAF1T1G+/1Qd7xU2E1ol6HlaGvgtVaIqRkUKEQ0jYehm1IdDSASrVNrKLKfofZitT/v50Dr79RvyZSC4CvAECtIrCrFisALlfVo7zHwar6dFu+CCFthQqFkDagtnvfAgD18J3xLwI4z/Nz7AvbwjhcpXUtgKNEpEJEDkTuOwo+BeBXXkl6iMi3vCrWhJSMzq03IYS0wj0A5sA3fT0E4DhYZWkF8FtV/chz2jteAvAu/Aq1S3K85nSY+WuJVzJ9I/wtXQkpCaw2TAghJC/Q5EUIISQvUKEQQgjJC1QohBBC8gIVCiGEkLxAhUIIISQvUKEQQgjJC1QohBBC8gIVCiGEkLzw/wGykZncvJ9OoQAAAABJRU5ErkJggg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data:image/png;base64,iVBORw0KGgoAAAANSUhEUgAAAZQAAAEKCAYAAAA1qaOTAAAABHNCSVQICAgIfAhkiAAAAAlwSFlzAAALEgAACxIB0t1+/AAAADh0RVh0U29mdHdhcmUAbWF0cGxvdGxpYiB2ZXJzaW9uMy4xLjEsIGh0dHA6Ly9tYXRwbG90bGliLm9yZy8QZhcZAAAgAElEQVR4nO2deZhU1Zn/v2+DS4t7u4C0oNIEgwtiOlF/Oi6ZxIUxiTKOGjOixBmSoE6C42QEpomAiGIiwRFEBhpxxwUVFXdBBycuLC4oSzeI2oKCJKJiR4V+f3+89+TeunVvdRVdy+3q7+d56qmqe0+d+9ap7vPe825HVBWEEEJIW6kotQCEEELKAyoUQggheYEKhRBCSF6gQiGEEJIXqFAIIYTkBSoUQggheaGkCkVE6kVkg4gsCxzbW0SeEZEG73mvmM9e5LVpEJGLiic1IYSQKEq9QrkNwOmhY1cBeE5VewN4znufgojsDeB3AI4B8D0Av4tTPIQQQopDSRWKqr4I4M+hwz8BMMt7PQvAWREfPQ3AM6r6Z1X9C4BnkK6YCCGEFJHOpRYggv1VdT0AqOp6Edkvok13AB8E3jd5xzKyzz776EEHHZQXIQkhpKOwePHiT1R139baJVGhZINEHIusISMiQwAMAYAePXpg0aJFhZSLEELKDhF5L5t2pfahRPGxiHQDAO95Q0SbJgAHBt5XA1gX1ZmqTlPVWlWt3XffVhUsIYSQ7SSJCmUuABe1dRGARyLaPAXgVBHZy3PGn+odI4QQUiJKHTZ8D4A/AegjIk0icgmA6wD8UEQaAPzQew8RqRWR6QCgqn8GMBbAa95jjHeMEEJIiZCOVL6+trZW6UMhhJDcEJHFqlrbWrskmrwIIYS0Q9prlBchJAtaWoCGBmD9eqBbN6B3b6CCt5GkQPBPi5AypaUFmDMH6N8fOOUUe54zx44TUgioUAgpUxoagEGDgOZme9/cbO8bGkorFylfqFAIKVPWr/eViaO52Y4TUgioUAgpU7p1AyorU49VVtpxQgoBFQohZUrv3sDtt/tKpbLS3vfuXVq5kk5LC7ByJbBggT3T55Q9jPIipEypqAAGDgSOOIJRXtniAhmc78kp4YEDOW7ZwMRGQgjxWLnSouGCvqfKSmDpUqBPn9LJVWqY2EgIITnCQIa2QYVCCCEeDGRoG1QohBDiwUCGtkGnPCGEeDCQoW1QoRBCSICKCnPAd2Qn/PZCvUsIISQvUKEQQgjJC4lUKCLSR0ReDzw+E5HfhNqcLCKbA21GlUpeQgghCfWhqOpKAEcBgIh0AvAhgIcimv6vqp5ZTNkIIYREk8gVSoi/B7BaVd8rtSCEEELiaQ8K5XwA98ScO05E3hCRJ0TksGIKRQghJJVEKxQR2RHAjwHcH3F6CYCeqtoPwH8DeDimjyEiskhEFm3cuLFwwhJCSAcn0QoFwBkAlqjqx+ETqvqZqn7hvZ4HYAcR2Sei3TRVrVXV2n333bfwEhNCSAcl6Qrlp4gxd4lIVxER7/X3YN9lUxFlI4QQEiCRUV4AICK7APghgF8Ejv0SAFR1KoBzAPxKRLYCaAZwvnakWvyEEJIwEqtQVPVLAFWhY1MDr28GcHOx5SKEEBJNYhUKIe2FlhagoYHFBAnhnz0hbcBtGdu/P3DKKfY8Zw73IScdEyoUQtpAQ4O//zhgz4MG2XFCOhpUKIS0AW4ZS4gPFQohbYBbxhLiQ4VCSBvglrGE+DDKi5A2wC1jCfGhQiGkjXDLWEIMKhRCSKsw14ZkA/8kCCEZYa4NyRYqFEJIRphrQ7KFCoUQkhHm2pBsoQ+FtBtoxy8NLtcmqFSYa0Oi4L8jaRfQjl864nJtKiqABQuAlSv5OxCDCoW0C2jHLx0u12bpUmD+fGDJEmCnnYB+/ajcSSpUKKRdQDt+aXG5NiefDIgA552Xm3JvabGVDFc05U1iFYqIrBWRt0TkdRFZFHFeROQmEWkUkTdF5OhSyEmKA2tmJYdclTvNlR2HxCoUj1NU9ShVrY04dwaA3t5jCIBbiioZKSqsmZUcclXuNFd2HJKuUDLxEwC3q/EygD1FhPerZUrYjr90qb1nlFfxyVW501zZcUhy2LACeFpEFMCtqjotdL47gA8C75u8Yyl/piIyBLaCQY8ePQonLSk4rJmVDHItiMmw445Dku/vjlfVo2GmrUtF5MTQeYn4jKYdUJ2mqrWqWrvvvvsWQk5COhxBJ32fPplXijRXdhwSu0JR1XXe8wYReQjA9wC8GGjSBODAwPtqAOuKJyEhJBtY4r/jkMifVES6iMhu7jWAUwEsCzWbC2CQF+11LIDNqkqrLCEJJJcVDWm/JHWFsj+Ah0QEMBnvVtUnReSXAKCqUwHMAzAAQCOALwEMLpGshLQLWLqGFJpEKhRVXQOgX8TxqYHXCuDSYspFOh7lMgm7XBAXvuv8GIyUI/mEf0qExFBOCXnMBSHFgAqFkBjKaRJmLggpBlQohMRQTpMwS9eQYkCFQkgM5TQJMxeEFINEOuUJSQJuEg47stvjJMxcEFIMqFAIiaHcJmGWriGFhgqFkAxwEiYke9rpvRYhhJCkwRUKaVdkk2hYLsmIhLQ3+G9GMpKkrVuzSTRsazJikr4vIe0NKhQSS9Tk/PjjwIoVpZlw4xINV61qvU02yYjllBlPSCmgQiGxhCfnqirg7beBo4/ObcLN111/XKLhm2/6fbYlGbGcMuMJKQVUKCSW8OQ8aBAwZkxuE+723PXHKaC4RMNly/xVSluSEcspM56QUkCFQmIJT84iuU+4ud71Z1JAvXsDt9ySmu1dVwfMnAmsWWPH2pIRXk6Z8YSUAkZ5lTltiXgKZ4p36pTb3uAtLUBjY7wSisrtiFNARxxh7b/1LeDKK63vykr7LoMHA7vuasfakoxYTpnxhJSCxCkUETkQwO0AugJoATBNVSeF2pwM4BEA73qH5qjqmGLK2R6I2gNj+nSgZ09gn338iTaodLp2NcXx4Yc2GZ91FrB0qZ3r3t0m6mwmXHftt97KTQllMjv16WNy77ILMGMG8POf2/c591zg2WeBr76yVU3nztuXjFhumfGEFB1VTdQDQDcAR3uvdwOwCkDfUJuTATyWa9/f+c53tKOwbZvqq6+qVlaqAv6jslJ1xAh7vv9+1W++sWfXrrJSdfx41epqv822ban9rlihOn++9b9wob0PtlG1Y5WVqrW1qtOmpfY/c6ZdNwr3ubDMK1b41587V/Xee1VralSvvTa17zvuiJcpPD7ue7TWlpCODoBFmsUcm7h7L1Vdr6pLvNefA1gOoHtppWpfuNXBo49G3+3vvDMwbJhFR73ySrqJacwY/5gLy3VO8oYG4OCDga+/tv6feAI488x0R7tbaZx6KjBhgl1v5Eh7HjcOWL06Wm5V4LbbgFGjgOrq9FVQRQXwD/9gJq5zzwXGjk2VfcgQYN68zM5/hgcTUhgSZ/IKIiIHAegP4JWI08eJyBsA1gG4UlXfLqJoicb5Ia64Itrc1LcvcOGFqRNxkOZmc8C712++CVx8sb2uqTFH+C9/6Zu96uqA4cOBww8HDj3UPucc3CLmR7n22tRrhH0oUea5W28Fjj0W6NUr1exUUWFyvPJKvOxh30vU+MT5acIw856Q7Ejsv4WI7ArgQQC/UdXPQqeXAOipqv0A/DeAhzP0M0REFonIoo0bNxZO4AThVgdPPQVMnJga8TRxInDVVf5k6pzbgK0IRowwBXHEEf4KYdkyv/255/rKBLDnsWPtuIu0AnwHt3PkB6msBLp0AbZu9Vc+ixenT/K/+IXvaA/Tqxfw//5fdN9mFY2PQMslPJirGUJyIBu7WLEfAHYA8BSAK7JsvxbAPq21K0cfSpQvYMUK379QU2M+k7o61cceU33wwVT/RHW13y7sjxg/XvW++8wP4tqPHJn6efeoq1NdsCBdtlWrVG+/PbXfa69VPeEE86W443V10f3Onx/9ne+/3/qYOjW97+rqdN9LkNb8NNvblpByBVn6UBJn8hIRATADwHJVvTGmTVcAH6uqisj3YCutTUUUMxFEmYluv90isyZPtufmZt/cVFMD3HyzrUBaWmwFc+qpNk3W1wOnnZbuSxk1CvjHfwQ++ghoarJzUWa0fv3MN7NgQapZqHdvW00ceqj5XLZtA6ZMMZmHDk1fKWUTDRY0Wa1da36ZLl0sg//yy03OTBFouYQHtxZ1RgjxSZxCAXA8gAsBvCUir3vHRgDoAQCqOhXAOQB+JSJbATQDON/Toh2KOF/A0qUWWjtsmE3y3/oW8OWX1ubss/1JdNIkc5g3NpqSiZo4v/gCuPFGy/0YOxaYPduU1aWX+v1MnAj85S9m8vrtb/0JeuBAUyoVFcCWLfZ5RzhJctYsk8E52V0fvXqZWSzovwhO8k1NvsJcuBB47LHWfR25hAc7X1C2Yc+EdGQSp1BUdSEAaaXNzQBuLo5E+SdfTl43sVZXmyJxjvRPPwXef98mejc533ef+TmCyufXvzalc+218SsEVTt27LHA/Pkmb+fOtnLZd19bGbz3np8P4vp2Tu7eve27btlin6mvj17pNDXZuRdesLbdupkyefjh9JVEv37Rsu6zj33ms8+Ad96x5/79Td4w2W6cxWRHQnIgG7tYuTyS4ENx9v+g3T+c6+HaBX0j33xjz88/7+d/vPKK+REmTEjt74knfN/JyJH2GDcu2kfhfCLOlxLljwj7DKK+Q9B34R4LF8bnuNTUpPpQosYhzn+xfHn0GH71VXqfmXJecvnNmLNCOjLI0oci2oEsRbW1tbpo0aKSyrBypd01h++uly7175bDvpGaGuC//gv41a/8u+TRo4G5c83PMWSIrQ7cCmW//XwTk2s/ezZw3nnp13UrFMCuc8MNtsJZs8ZqZG3aZKuP889PXUUFV1ldugAXXGCmM8BWTIMHA9/9ru/n+OwzM2tt2mS5K1272mpi9er4ldqCBRZZFWb+fODEE9NXeYsXAyedlP4dX3jBZCGEbB8islhVa1trlziTV7mTjZM37Bu5+GJfmbj2v/udTcxffw1cdx3wxhs2yc+ebQUUf/zj1PZXXAFMnZqaP3LLLcCGDZZw2KmTmYzefx+44w5z1l90ka0LevaMVybONDV+vMlcVWX+FVeV2OWpzJ5tTvgpU6xP912d6ciF7AaVSib/RZTJqqkpemybmoqjUPKZr8Lcl2g4LsmGCqXIRE2SNTV2lz9/vmWAb9wIXH018M031q53b799bS3w7/9uK5CvvrLnq66y1YGbvKOUVmOjRWpdeSVwyCEmx2efmWIKOuk//dTaXHmlHy11zjm+Y7xrV+vn+ed9BTZ+vF/za8OG9GixsWPtOlu22PdyOSiNjZY0+fbb5j/ZtCnVmZ+r/8LlzYQVUHV1vn69eOIi7tx3KVVf5QTHpR2QjV2sXB5J9KFE+RImTFC96Sb/2AMPxNfFmj5ddcYM38dQU2N+lrgaXu616zPc5pprLCekvl71uutU58yx+lhxtb5cDovzLdx3X7qfpro6PV9k5kz7XDb+mmz9F99803Yfyvb6S/KZr8Lcl2g4LqUDWfpQSj7JF/ORBIWimjppLVwY/U9y7702wVZXqz76qE3i994b3fbZZ/22kyapTp6s+vjjphhGjvSTFoNO8/vv9x32weO33ZY6Id93n1072DasnO65x77HqlXRiqquLl55RSm855/f/rH95hsLWpgzx55zVSbZBExEMX9+uiIF7HfIVTnF9RWV5NmR4LiUjmwVCk1eJaCiwgosrltnDusou//bb5vPoaLCHOeXX+6fC7ddu9bMALvvbo75zz4zM1UwT2T69NRw3TfftCKNzkw2ZYqZnFavTt3yd/XqVH+I6ytY6+udd8wc0dJi5rdwPsmhh0bL3b27maOc70PEL6USV3KlNTp3Nn/J9vhMcq3xFSTO3/PyyzYWuZhnmPsSDccl+dDyWAK2bjVb8Pz5NgFG1aPaaSf7xznkEOCaayzDvGtX87eMGGGO9JEjff+LCHDQQeZ/CW/TO2wYcMYZft+jRlkElzs/dqxFZU2c6B8Horf8HTbMlMZuu/n9bdsG/Mu/AH/+s/lFpkxJrS68337R33HNGruGe19RYcpo0aLS7OPeli2Ao3aKDI9ztvvTt2XXyXKG45J8uEIpIFERKQDw2mvAX/9qSuD3v7eJJ7gKmDTJFMovf2mrhMGD/RXN8OHAZZf5bf/7vy1pcdAgYI89TLlccYVdZ9Ys/+6/Z0+L3tp/f9uYyq1WADt/8MHA3ntbZv2IESbbEUfY9YNtq6pMIe63n8ldVWWhxs3NwF57mUzB7PXKSls5TZxoyiUY+TVlikWSuZXPp5/6CZKffGKfL2Y0T1vugMPZ9yLAP/9z+jhnU7KFG31Fw3FpB2RjFyuXRzF9KFHO92efTfdRXHutOdvr6sxH8vTT5gOpq1O9+WbbTMr5QsaPj/ZFPP646q23pp4PO7rvucdkePzx6D4eeMCSJMNOf+eAd8718DUmTPCvsWpVfMLj9df732PECP8zTzxhx4NO/hNOUL3rru3zZeTzN2vLdelAJuUE8pnYKCKjWmmyQa3GVqIpZmLjypW28dS559pdf9++drc6fHh8cuHMmXY3/+WXFpq7xx5WHsXd1U+ebKuLMDNnmvno979P7/vKK808ddNNdv0TTrC8lssvT13l3HabJQu6ci3hPsaOtVVF3DV69QJ+9jO7W2xoMB/N66+bSaKpyXwlQ4em+lamT7c7zhdftDpc27bZaitY2DJ4nWDyZ6HIV54DQ1xJOZHvxMZjAZyP+BpbswAkXqEUk40bLYPd5XnU1FgORtyGUM409M//bMfq6sykFPRfrF0bX8Pqgw+i++7VK7VS8IknmvKor7e8kF13tQrEJ56YXrDR9XHkkSZPjx7R53v2tPyT//s/fxL+/HMzZ4VrdT35pCmPLVtsbHbc0ZRHz542iQ8aZKa9fFb4zUVJZFvjqzVoniEdkWwVyjZN3+Tqb4hIx6nfEkHUhNWpk69MAFuprFpliiVYJmX2bJtkpkzx/QwiwGGHpfsv6uvTfRGjRllxxr59o5XNbrsBH3/sH9tzT2DAAFvpBP0ZnTsDmzdH9/H++9Z/RUX0+TVrTOZXXrEgguXLzc/ifEPOD9SnD7BihSmxW26x7+aqI/fp4xeS/PLL6EKS2xPNU8qVQr6UEyHthWxNXnNV9ccZzs9R1YF5lawA5MvkFVQgXbvaa1cny01YnTtbqXjHyJG2/8iQIalmrJtvtomyudlWNWFlMXly6qR6//1mSqqpsdDimTPNeX/bbWZ6Cju+6+utNMuSJabkvv994F//NV2p3Xqr7ZD485+nmqXGjPFrg+2zT3oY8ejRwLRpwCWXmFP+zjvtu374oSmvzZst4z8o15gxZt666iq7vqvNFZ743fcPZ9DnQja100gqLG9CwuTb5LWDiOwedy0AnbKWrJ0TvON1d96HHGLFG2+5xdq8+ab5KsJ382ec4SsTwJ4vu8wUwbZtqf6L5mabeJ3/wkVCrV9vymP8eH9/keZmC9fdvNlf4ajaqqepyV536mSyL1+erjTq6mzfk3HjTKnV19t1DjjA2qxebZtXNTcDxx8PPPSQ9fvRR6ZMfvELyzW5/nobl4ED/b6nTEn1uzQ3m6J46CHzq2zaZJNWVA7ImDF+Icm2lvgP0hbzWblD3w9pC9kqlJcB/CbD+SfyIEu7wE18VVXpTubRo+0u/f33bVK/4w6/aOMLL6Tuxe5obrbzcf6LI46wib5PH1tpvP22rSh22CFVYVVWWkJjlFO9sdFXSo88AvzkJ+m1turrTdHU1ZnCGjjQlGUwofGaa0wBTJpkm3ZVVZkSaWiwO/5LL/VNaa7voUNTKxq74y+9ZO0PO8yUxYsvRn9/1bZN/EyGy422JHfmA66O2je5/FSS4ZF3ROR0EVkpIo0iclXE+Z1EZLZ3/hUROagQcoRxd7yDBvnKBLDnuXOBAw+0LO1164ALL7Q2N95ozvaqqugEv8pKWwFEnauosJXPhRdaBeDmZksgvPxym9grKy3fZNQoUzR1denJdSK2Ghg2LL4i7/vv+8rl3/89/bsNG+ZPNL/+te0IeeaZ5g/ZssUUTHNzdN+dQutXlww5Y4blxbz4ouXP1NSkt/v6az8Lf+VKK2m/cqW9z4akJcNt7/coFm1J7mwrbnXUv79tW9C/v71P2hiReLJVKMcAmAjgjzGP0/MplIh0AjAZwBkA+gL4qYj0DTW7BMBfVLXGk+36fMrgCE8A3bvbpBReUVRXm29i6VJLXAyXmx82zBzVEyemTm5jxtik+uGHNvkHz40ebX4GN5G7aLD99/dNbTNnWvRYv37Wd+fOttoYN85WSA8+aJ8bOtTOr14drbh69bLv0NxsCiIuGg0wxfjll/bP/tJLJsPgwRapFdX3Mcekfq+6OuDpp201c/LJNnmcdJKFVDul4hI8x461YIa4iaa1CdpFWy1dar6apUtLZ75pDxOmW9EFKdaKLm51VIqqCWQ7ySZZBcCjrZx/KJt+sn0AOA7AU4H3wwEMD7V5CsBx3uvOAD6BF2QQ98g1sTEu0W3uXNVRo1IT10aM8Isgul0Qw48ZM1QHDLAkwtmzVR96SPWZZ/xkwepqf5fFujrVP/7RPueSAqdPt8/W1lqS4owZvgxxBRjr6iyp0Z2L25nR7fBYWam6YEF8teKo5EaXvHjCCakyuWq/776r+sILJv+995r87lrha9xzj5/86GSKS8aMSqQsRgLk9tIekh3zmdyZKyz+mFyQ5+KQrYWC5TtsuDuADwLvm2CrpMg2qrpVRDYDqIIplrwQd8e0ZIk5oQ85xF+JOKd30KcRttuvXWs5F8H9S267zVYczc2pJUuqq83UNW4c8O1vWzkV95nRo81kc8EF/jWC13Y0N5vde82a1HwQV2vrkEPsnHPed+pkq4f/+i9bHQSj0VzE1eDB6fW9xo4F7r7bysm0tNjq47PPbM/5fv3MFBh08tbV2VQRJe+yZfadHZ06mTks3Laqys9bKZW9H8jN5t8eAgRKmT9Df1f7J6lRXlF+mbDSyqYNRGQIgCEA0KNHj5yEiJsAPvrITDUbNqTmjbzzju/TGD06dfOqYEVf56R2TudwwmJ1tTmszz03/fNNTdbvzJnpssXlodTUpJ5ravLzWYI1t/r2Bf7jP/wIrpkzLfpr40abYG69NVoRVFVZrkswNPj224HvfCdaKY8dCzz+eLS8wSj2ykqLljvggOjxefbZ0k7QrUVEhZVN167tY8IsVf5MrhuqkQSSzTIGwO8AjMrw+GU2/WT7QEJMXq2ZKILnq6ttIypnDrruOjPvBGtXuT6CJrExY9LNUHHmK7dfCGDmo2CbKFPUrFmqDz+s+tRTqjfckL4xV9QGV8FrTp9u5jbX5u23o81PcfK6PV+izBjXX58u74wZqTLddZftZxI2wwRNi6U0IWX6+4gyHc2d275MdKVgezc46+gUetxQgP1QChLNFcNrAHqLyMEAPoSVfbkg1GYugIsA/AnAOQCe97543mjtjil4vqkJ+MtfzEQza5bdnb71lkV4ZboL37rVVi3ODCVizu1MTvHKSltBuMTFc8+16x5+uIX2btliq42waW3uXMtV2X13y0e55hqL7jrqKHPaB7PyKystguuAA8yxv2KFZeSPH2+1v4K1wA4+OFre1avNrBZeXQwebJWNN2ywldzee1vfJ51keS5RppagGcYFDcyalb73yq23WsDASy9ZImYhzTWtRUSFV2bnnWdh5EuXMiw2DlYXyJ1E5Q5lo3UAzAOwO4A9Yh4PZ9NPLg8AAwCsArAawEjv2BgAP/Ze7wzgfgCNAF4FcEhrfW5PteHWNH/w/GOPpa5C3E6Jme7CZ81Kr0A8d278CiVYAbi2Nn1r3WuvtdVR1OeffDL9WlOnqp59tr8lrwsucM5/51i/6y6rDLxggeoll9j3dU72SZPiAwKCd+VxDv0JE/w79WzutMIrw2uuMRnDVYtragq7Asi0QqGDmRSLYgR7IJ9bAKPIUV6FehS6fH14ops6NX2SPvtsm5Rvv92fAJ3559577diAAdF7x0+erPrgg/4EHhcpde+90ZNZ3BbCDzxgyiK4H3tNjUWh1ddbRNrDD9uxm25K37f9xhtTlUq4dP5LL9l2vM89F339hQt9ZZKNSSjOBBangJcvT/+t8mEiyCRve4joIuVBMW5eslUo2S6IWjMl5dXU1F7p3dvMMG6TqTvvNOd3p05+7arTTjOTzLZt5izftMlMSIBFV1VWmjN7woTUXQ+vu85yVZYssQ2tXJRWlMkFiM4l+Pzz6PZvvGGJikOH2vvqaqs5dsEFlity8cVmIhs2zJbXrp37/MiRZrobPRp47DErla/qn583z8xZn3wSff1vvvHL3kdFbS1caMmP8+aZ6W31agsEeOEFO3fMMfEmwuZmi2QLkq98kEw5LklLqCTlSylzh8IkNcqrXVJRYf6I8eMtoqdLF1MmVVU2kVx4oUWCvfyyKYWrrzal88UXlmF/3HE2AW7ebL6PYLkSwM84d+HFI0dGRw01NqbvAllXZ8orqv22baas3PFBg1IrJbu6WqNGxSsxt5PjP/1T6jXr6y10+IorgHffzRzlFOWTqKrylVk4hNkVjTz88PiIscpK+x2C5LO8SJzNn+XrSbFIUnQca3nlmQ8/BH4TMVLz51vuSk2NOaEPOMCKJtbVWZkWV+erpsbPpg9PkEcdZasbd2727HQHuZvEhw2z3JAlS0xh1Ndbuz/+0eRz17ruOsswr6qy942N8XXFunb194cPy3bQQVb8MhwefMcddr1Nm2zlcvPNqVsYT55sTn0gNQ+hutr+QY480q8p5vodM8YPeR40yFZY4X8oNw6jRtlYBylWPggdzKQYJOnmJalRXu2W1pKzOne2Uu3du5uCAez1zJk28e+0E/DVV8DUqb6ScVV7m5st4fDOOy2ibNddLWJr5Egz1xx7rB13k/Zf/2p9dO8O/PSntio66CDbFXH5cisvf+GF/jVuusmKPTqZw99hzRqb/KNWP6++Gj1Jv/OOHz32/vvAPfekVkS+9lqT7wc/sPIv06fb6shVRL7iirmAh50AABubSURBVMwRb83NpsQHDrSVyrJlNo7vvWff+bDDrN9cfiNC2htJuXnJVqEcA+7YmBXZLD+djd0d27rVfAErVwL/8i/2uRNOsHDdP/3JJshx48yv8emnpgy++soU0ptvAg8/bIUj33/fQmp3283MaatWmWLaeWdbmey8s513NcKcMgHs+d/+zVYUq1enryRcYmW/frY18cyZVvl42zY7ftFF0ZP0X//qv29piTblLVxou0EuW2bKZOzY1KrFUf0GfRPdutmYHnqoFalsaLDqA3F3auHfqKbGVkrr1vnnM93dsSIuITFk47kHo7xyYnsiiJYvT68NFhUl9OijFiEWjMZyEWFRYbkzZli01o03pvb1P/8THRniEh6fftqip4KJmZWVqn/4g72+//7Uz0XVCBs/3kKPr7nGrvfUU/HRWI884l9vzJjUfidMSO930qS2hQW732jhQguJzjbZsJS1rggpFWjntbzaNduz/Pzoo9S78Dg/RnOzbWjlzp17rl9za9Cg9Dpbl13mm5iCd/q77RZ959+1qyU8Dh2avhHXxIm2Qtq0yS/FHyznUl9v0VL/939m1nvvPUvmGzXKXwnE+Xw6dfL3bLnjDluhXXqprah69rRV1ebNpmacQ/6FFyxCa3tWC+43AoAf/jB7B32p9wshJMkwyishxNn1o0w9cYonTgmJ+HumOIXzwQfpvpBRo8zs9PnnZpoKZu+r2oS+ZYsplpkz05XDb39rprlBg6xo5sUX23snU2OjBQE8+qgpAxcscMklpiScvHfdZY748L73s2ZZm0GD/O/6xBPp2y+fdZaZ7QpRsDGX9jSNkY4Go7wSQtiuP3u2Tegu58NNlnEri0z+BlW7o99lF4ss23NPc2TvvrttMdzSYhPdAQeYg9/5Q4LVjysrre1hh1nJlG9/28q51Nfb9Q4+2Hw2p59u12ls9FdUQRobbQUDWF+33Qacf35q2Zdzz03f+XHsWJOtosJfNd14oynBqip/47BBg8yndNZZ2ZWhyLVgY7YO/WKXw6DyIkkgsTs2djTCSXKPPWa7PIaT5o4/3iKhnFN69myLznJVjsObdE2caKG3I0dalNdHH5nz+fPPLf+lb1+LLANsMmpqsn7GjEntZ9QoK0ffubPJMHasOdN/+lM79/zzti2xi7oKfjZIZaVNdm5jrF12MWXnqK7OHLYc3klyzBj7XtXV/rGFC9NNUlGbNLlJODxmmWL4s01YLOZmUe1h4y7SMWCUV4KI8r2E31dU2B39AQdY2fs1a8wM5VYaIqY8vvrKQnFbWmwnSVck8pBDzHw0dKhFgrm750mTLDsfsAl+993Nl7LXXqZItm61c//xH6lmrOpq6yvoaxkzBpg2zfwe4TL+kybZ9YPyzJ5tZquqKvObuG0AgkqlpsZWQVdcYe9nzfJXJe+8YzK47QG2bUsd1ziTVEODf11n2quosEi2uLv7bGP+i7n3Cf06JClkq1C2qepncSdFhE75IlJRYY9x48w8tOuu0cmU3/++Occfe8wmMhGrwhusbnzkkRb+O22a9eUm1f33N+e/o7LS2jc2pma8DxqUvmoYNcpyXa65xhzzd9xhk7yqhSO76wDW5tFHbQX20UeWHFlVlVpFuKbGwpzPPDM9jNkpkLFjTal+61tWcXjECP8as2dHm7DcpB807blxy5RlnE3QRSbTWL7NU+1h4y7SMWCUVzulWzdzZo8ZY3ftcRFbq1aZg3q33ewxc6YfWQXYymPsWHu9aJH/+bvu8vsMTuDV1b4pzd3VR01mGzdawqLLcq+uNtPUgAHpkWNr1thKxZWlD+4qKWJmnB/9KN2ncuWVqUmfhx1mymPw4NQcmilT0pMb3RgWKsExLh+pV6/8+1aYqEmSQrZ/wjuIyO4xjz3AKK+i06uXTaBXXmnmKVeuBfAnqYYG4Oij7c7+9NOB556zFcG8efa5iRPNJxLl59hhB1M606db2ylT7NwNN1iRx65d7fgRR0R/vrHRzFeTJvkO/srK9NXMsGG2ajr6aH+CDVJREV/UsmdPfxdLd81vf9tXJq7d0KGmVMMUsoBjXOHI1avz71thIUqSGLJJVkGRd2ws1KNYiY3FIphAuWqVJUe6ZMpVq6KTCMePt2Q+d662Nr1U/rRpqiec4Cc0ur1FgomLLqEyas+X4O6PNTV2vYULVe++OzqZ0u1gWVPjl/wP9jlqVPx+K+71hAl2zeBumNmU8i72DoGFKjXOnQ5JIUE737GRZEGULd/VB1uwIPqu/osvLOzXnXNmrvp680V06WJ+j0su8UuRTJli4cbBIo2NjebEHzvWclqeecbMXK+95q8aXLvNm63fFSviw5qDbcOlV1yRx2DOzPTpFizw3HPA4sUW6eaumYv5p9g1kAplnkpKLSfSsUlUlJeI3ADgRwC+hu3UOFhVP41otxbA5wC2AdiqqrVtvXa5ETdxVVRYqfzguUWLbAJ/6SVLbBw+PD2TPcpX0thoEVZHHmml9xcvtj1Uwtf8/HPLPYnasvePf/R9OJWVplCWLUvto6nJEh+feMKUz9dfmzntr381JXfooWbmuvnm+PydpJh/klRqnJB8k7Qor2cADFfVrSJyPYDhAP4zpu0pqvpJnq5bdkRNXKNGmd9l992js+S3bk0t6+Kc3y+8EJ9Q+aMf2YZgFRU20YcVRl2drXiA1OgyF03mSss7GR580HwzdXUWDeXCgzdtMr8NYHkWVVXp4cqueOVhh5mCS2KSX5JKjRMfJobmh0RFeanq04G3LwM4Jx/9dkTcxHX44RZF1aWLTd69etnuh5Mnp5ZVmTzZzCVRZrItW0xpRN1ZO2UCAPvs4+/F4vqtr7cw4dtv9yPDrr3WVzbDhgG33GLRaDvuaNWWnWktuEIaP97+yV98MT5ceehQU0arV9t3T6r5h+apZFHsqgblTJJref0cwOyYcwrgaW9ldKuqTovrRESGABgCAD169Mi7kEnGlXR3fhVHt252xx/Mvais9EOCo+z7cXfWgGW8r19vK4gbb0ytrTVxovk7mprMnBVUNs7X8uqr/nWDSZPBFZJTXM6UFxeu3NLCpD6SG0wMzR/5qOUlyKGWl4g8C6BrxKmRqvqI12YkgK0A7orp5nhVXSci+wF4RkRWqOqLUQ09ZTMNAGpra5kvg3g7fv/+me37bh8XwBRIRYXtlhhuP2+elWLZts2c+ZdcYkmLrrBkWGG5xMRbbolfIbk7RSf7W2/FO/iZ1FfeMDE0wWQTCgZgHoDdAewR83g4m36yvNZFAP4EYJcs218N4Mps2pZb2HBbiAszzRR+Gt4LpK4uczhv8NiCBRbKHN5LJBhi/Pzz0f397//aOSfPtm3WV3BfmGBflZXWthjjVUqSKFOhKcR+NCtWRP/d5ftvqD2DPIcNF8UpLyKnw5zwJ6nqlzFtugCoUNXPvdenAhiTj+t3JOLs+Jns+2HTQEtLvNkpfEzV7iR79bKExEcftaKUFRVW3bhTJ2sX5dR//33gZz9LtW27vr77Xdu1ctkyvxRLvqOmkmBjD9+V9+plVZU7mt2/EOYpRt7lj0Q55QHcDGAnmBkLAF5W1V+KyAEApqvqAAD7A3jIO98ZwN2q+mSerk8yEGUaiAtNDrdxeRYVFeYP+egjqyE2erT/T/zgg9FOfRdWHJ48gtv+9utnNbiCJpB8mUZKbWOPUmjTp/tFN0shU6kohHmKkXd5JJtlDMxHsnvMYw8Aj2TTT6kfNHm1jbBpIGrL4fvvV507t3WTRHjL42CmfHi73+uuS22XTVZ5Pk0jhcpuz5Y4k8yIEaWTqVTQPFUakGeTl3PKxyU2coXQAQibBjZtspyPJUtsxRGM/Fq6NPPdXnjLY8ASJbt1S930q0sXv6w+kH1WedSqYvhwM7dt2ZLbXWgxKwdHEXdX3ikUW9kRCkLSPJVsslIoqjq60IKQ9sFOO6VO+ICZnMKhyW0p777LLhaC/NFH/m6T7nx48oib0MOTcHW1VQM46aTcfQ7FrBycy1idcEJqReiOMLHSPJVsxFYzHYPa2lpdFKzRTnJi5UoLLQ5PbEuX5m6/3roVuPPO1BIpU6bY3id/93emAAYNAvbYA+jRA9h5Z6skHJw8MjnLGxpSZR0xIjpkOUr2KCUFpB8LX6Mt45GJuO951lmWxMmJlRQaEVmsWZS4yqU4JOng5NMhunq1JTEGHfDjxgF33+2Xuw/uZx+epFtarHZYnLM8vKpwUWStyZ5JSYVXXcXKX8h0V86Me5IkqFBI1uSzUu769eYzCWbrA1YPrDUbuZv033wz84QenIS7dLEkyzjZ3aqksdGSJquq/C2G46KnirmxFZUHaQ9wgUyyJp8bObnJOEhlpdUDi9qYKmjKcQ73lpboPoIhyn36ACef7Ncii5LdKaj+/W0zshtuMFNcdbW1dUqqkONBSDlAHwrJiXxFNbUlWXDBAtsWuLo6veJwpj7iZI/zDQULWcb5RVillnQE6EMhBSFX00vchNuWaB23ugnuPd+pU2op/Vxkj/OFiLS+6qApihAf3kuRghE0JZ1yij3PmeOXZgmapFzmezYETU1NTRa9deSRmZVJJuLMbz/8YbTJjRASDU1epGDkM8w4TD5NTUmo1UVIkqHJi5ScKFNSVZUlLLZVEeTT1MRkOULyAxUKKRjhsNrqatsL/owzkrcSaKuConN+++C4lRf86UjBCIfVDh7s72MP+DkeDQ2lkzEftOYrItFw3MoPKhRSMJwpyeWUHHNMfCJieyauvH17V5SFhuNWflChkIISjOSqqcmciNheyVSChcTDcSs/EqdQRORqEflQRF73HgNi2p0uIitFpFFEriq2nCR3yjWzPC7suL0rSsDMTytXWjLpypX5NUeV27gVcqzaC4lTKB4TVfUo7zEvfFJEOgGYDOAMAH0B/FRE+hZbSJIbYRNYueR4lKuiLLSPo5zGjf4gI3F5KCJyNYAvVPX3GdocB+BqVT3Nez8cAFR1fKa+mYdCCkU5RisVMo/IkaRxa4ssxRirUpJtHkpS/+QvE5E3RaReRPaKON8dwAeB903eMUJKwvZm/SeZYvg4kjJubV1h0B9klOTnE5FnRWRZxOMnAG4B0AvAUQDWA/hDVBcRxyKXWiIyREQWiciijRs35u07EFLulJuPIxNtjTjrSGOViZIoFFX9gaoeHvF4RFU/VtVtqtoC4H8AfC+iiyYABwbeVwNYF3Otaapaq6q1++67b/6/DCFlSjn5OFqjrSuMjjRWmUhcpryIdFNV9zOeDWBZRLPXAPQWkYMBfAjgfAAXFElEQjoEHakkTVs3S+tIY5WJxCkUABNE5CiYCWstgF8AgIgcAGC6qg5Q1a0ichmApwB0AlCvqm+XSmBCypWOUp4/vGX09qwwOspYZSJxUV6FhFFehJA4khRxljRYbZiQdgYntNLCFUbb4Z8rIQmAiXGkHKBCISQBsFAiKQeoUAhJAEyMI+UAFQohCYCJcaQcoEIhJAEwMY6UA4zyIiQBMDGOlANUKIQkBIatkvYO738IIYTkBSoUQggheYEKhRBCSF6gQiGEEJIXqFAIIYTkBSoUQggheYEKhRBCSF6gQiGEEJIXEpXYKCKzAbi0rj0BfKqqR0W0WwvgcwDbAGzNZuMXQgghhSVRCkVVz3OvReQPADZnaH6Kqn5SeKkIIYRkQ6IUikNEBMC5AL5falkIIYRkR1J9KH8H4GNVjdteSAE8LSKLRWRIEeUihBASQ9FXKCLyLICuEadGquoj3uufArgnQzfHq+o6EdkPwDMiskJVX4y53hAAQwCgR48ebZCcENIeaGmxnS5Ztbn4iKqWWoYURKQzgA8BfEdVm7JofzWAL1T19621ra2t1UWLFrVdSEJIImlpAebM8bdTdvvKDBxIpdIWRGRxNsFPSRziHwBYEadMRKSLiOzmXgM4FcCyIspHCEkoDQ2+MgHsedAgO04KTxIVyvkImbtE5AARmee93R/AQhF5A8CrAB5X1SeLLCMhJIGsX+8rE0dzsx0nhSdxUV6qenHEsXUABniv1wDoV2SxCCHtgG7dzMwVVCqVlXacFJ4krlAIIWS76N3bfCaVlfbe+VB69y6tXB2FxK1QCCFke6moMAf8EUcwyqsUUKEQQsqKigqgTx97kOJCvU0IISQvUKEQQgjJC1QohBBC8gIVCiGEkLxAhUIIISQvUKEQQgjJC1QohBBC8gIVCiGEkLxAhUIIISQvMFOeEELKlGJvNsYVCiGElCFus7H+/YFTTrHnOXPseKGgQiGEkDKkFJuNUaEQQkgZUorNxkqiUETkn0TkbRFpEZHa0LnhItIoIitF5LSYzx8sIq+ISIOIzBaRHYsjOSGEtA/cZmNBCr3ZWKlWKMsADATwYvCgiPSFbQF8GIDTAUwRkU4Rn78ewERV7Q3gLwAuKay4hBDSvijFZmMlifJS1eUAICLhUz8BcK+qfgXgXRFpBPA9AH9yDcQ+9H0AF3iHZgG4GsAthZWaEELaD6XYbCxpYcPdAbwceN/kHQtSBeBTVd2aoc3fEJEhAIYAQI8ePfInKSGEJJxibzZWMIUiIs8C6BpxaqSqPhL3sYhjuh1t/BOq0wBMA4Da2trYdoQQQtpGwRSKqv5gOz7WBODAwPtqAOtCbT4BsKeIdPZWKVFtCCGEFJmkhQ3PBXC+iOwkIgcD6A3g1WADVVUA8wGc4x26CEDciocQQkiRKFXY8Nki0gTgOACPi8hTAKCqbwO4D8A7AJ4EcKmqbvM+M09EDvC6+E8AV3hO+yoAM4r9HQghhKQidsPfMaitrdVFixaVWgxCCGlXiMhiVa1trV3STF6EEELaKUkLGyaEkEiKXTmX5A5/DkJI4ilF5VySO1QohJDEU4rKuSR3qFAIIYmnFJVzSe5QoRBCEk8pKueS3KFCIYQknlJUziW5wygvQkjiKUXlXJI7VCiEkHZBsSvnktyhfieEEJIXqFAIIYTkBSoUQggheYEKhRBCSF6gQiGEEJIXOlT5ehHZCOC9UssRwz6w3SiTDGXMD5QxP1DG/JCNjD1Vdd/WOupQCiXJiMiibPYbKCWUMT9QxvxAGfNDPmWkyYsQQkheoEIhhBCSF6hQksO0UguQBZQxP1DG/EAZ80PeZKQPhRBCSF7gCoUQQkheoEIpIiKyVkTeEpHXRWSRd2xvEXlGRBq857284yIiN4lIo4i8KSJHF0imehHZICLLAsdylklELvLaN4jIRUWQ8WoR+dAby9dFZEDg3HBPxpUiclrg+OnesUYRuSqP8h0oIvNFZLmIvC0iv/aOJ2YcM8iYpHHcWUReFZE3PBlHe8cPFpFXvDGZLSI7esd38t43eucPak32Asp4m4i8GxjHo7zjJfmf8frvJCJLReQx733hx1FV+SjSA8BaAPuEjk0AcJX3+ioA13uvBwB4AoAAOBbAKwWS6UQARwNYtr0yAdgbwBrveS/v9V4FlvFqAFdGtO0L4A0AOwE4GMBqAJ28x2oAhwDY0WvTN0/ydQNwtPd6NwCrPDkSM44ZZEzSOAqAXb3XOwB4xRuf+wCc7x2fCuBX3uuhAKZ6r88HMDuT7AWW8TYA50S0L8n/jHeNKwDcDeAx733Bx5ErlNLzEwCzvNezAJwVOH67Gi8D2FNE8r4/naq+CODPbZTpNADPqOqfVfUvAJ4BcHqBZYzjJwDuVdWvVPVdAI0Avuc9GlV1jap+DeBer20+5Fuvqku8158DWA6gOxI0jhlkjKMU46iq+oX3dgfvoQC+D+AB73h4HN34PgDg70VEMsheSBnjKMn/jIhUA/gHANO994IijCMVSnFRAE+LyGIRGeId219V1wP2Tw9gP+94dwAfBD7bhMwTQD7JVaZSyXqZZ0aod+akUsvomQv6w+5cEzmOIRmBBI2jZ6Z5HcAG2CS7GsCnqro14np/k8U7vxlAVbFlVFU3juO8cZwoIjuFZQzJUujf+o8AfgugxXtfhSKMIxVKcTleVY8GcAaAS0XkxAxtJeJYqUPy4mQqhay3AOgF4CgA6wH8wTteMhlFZFcADwL4jap+lqlpjCylkDFR46iq21T1KADVsLvhb2e4XiJkFJHDAQwHcCiA78LMWP9ZKhlF5EwAG1R1cfBwhuvlTUYqlCKiquu85w0AHoL9w3zsTFne8waveROAAwMfrwawrkii5ipT0WVV1Y+9f+wWAP8DfyleEhlFZAfYRH2Xqs7xDidqHKNkTNo4OlT1UwALYH6HPUXE7S4bvN7fZPHO7wEzjRZbxtM9k6Kq6lcAZqK043g8gB+LyFqYSfL7sBVLwceRCqVIiEgXEdnNvQZwKoBlAOYCcBEeFwF4xHs9F8AgL0rkWACbnfmkCOQq01MAThWRvTyTyanesYIR8iedDRtLJ+P5XuTKwQB6A3gVwGsAenuRLjvCnI9z8ySLAJgBYLmq3hg4lZhxjJMxYeO4r4js6b2uBPADmK9nPoBzvGbhcXTjew6A59W8yXGyF0rGFYEbB4H5JoLjWNTfWlWHq2q1qh4E+32eV9WfoRjjmE20AB95ibg4BBYx8QaAtwGM9I5XAXgOQIP3vLd3XABMhtmQ3wJQWyC57oGZOr6B3ZFcsj0yAfg5zGnXCGBwEWS8w5PhTe8Pv1ug/UhPxpUAzggcHwCLblrtxj9P8p0AMwW8CeB17zEgSeOYQcYkjeORAJZ6siwDMCrwv/OqNyb3A9jJO76z977RO39Ia7IXUMbnvXFcBuBO+JFgJfmfCVzjZPhRXgUfR2bKE0IIyQs0eRFCCMkLVCiEEELyAhUKIYSQvECFQgghJC9QoRBCCMkLVCiEbCcisiBcgVVEfiMiU2LaHySBismElBtUKIRsP/fAEseCnO8dJ6TDQYVCyPbzAIAzXSFAr+jiAQAWisgNIrJMbP+b88IfFJGLReTmwPvHRORk7/UXInK9V0T0WRH5nrcaWiMiP/badPKu8ZpXkPAXhf+6hGSGCoWQ7URVN8Eyi13Z8fMBzAYwEFZssR+sNMcNktvWA10ALFDV7wD4HMA1AH4IK40yxmtzCayMx3dhBQn/1SuPQUjJoEIhpG0EzV7O3HUCgHvUii5+DOAF2KSfLV8DeNJ7/RaAF1T1G+/1Qd7xU2E1ol6HlaGvgtVaIqRkUKEQ0jYehm1IdDSASrVNrKLKfofZitT/v50Dr79RvyZSC4CvAECtIrCrFisALlfVo7zHwar6dFu+CCFthQqFkDagtnvfAgD18J3xLwI4z/Nz7AvbwjhcpXUtgKNEpEJEDkTuOwo+BeBXXkl6iMi3vCrWhJSMzq03IYS0wj0A5sA3fT0E4DhYZWkF8FtV/chz2jteAvAu/Aq1S3K85nSY+WuJVzJ9I/wtXQkpCaw2TAghJC/Q5EUIISQvUKEQQgjJC1QohBBC8gIVCiGEkLxAhUIIISQvUKEQQgjJC1QohBBC8gIVCiGEkLzw/wGykZncvJ9OoQAAAABJRU5ErkJggg==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496" y="2735342"/>
            <a:ext cx="399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&lt;</a:t>
            </a:r>
            <a:r>
              <a:rPr lang="ko-KR" altLang="en-US" sz="1050" dirty="0" smtClean="0"/>
              <a:t>마이크로 소프트 주가와 </a:t>
            </a:r>
            <a:r>
              <a:rPr lang="en-US" altLang="ko-KR" sz="1050" dirty="0" smtClean="0"/>
              <a:t>SPY </a:t>
            </a:r>
            <a:r>
              <a:rPr lang="ko-KR" altLang="en-US" sz="1050" dirty="0" smtClean="0"/>
              <a:t>주가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2746541"/>
            <a:ext cx="399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&lt;</a:t>
            </a:r>
            <a:r>
              <a:rPr lang="ko-KR" altLang="en-US" sz="1050" dirty="0" smtClean="0"/>
              <a:t> 애플 주가와 </a:t>
            </a:r>
            <a:r>
              <a:rPr lang="en-US" altLang="ko-KR" sz="1050" dirty="0" smtClean="0"/>
              <a:t>SPY </a:t>
            </a:r>
            <a:r>
              <a:rPr lang="ko-KR" altLang="en-US" sz="1050" dirty="0" smtClean="0"/>
              <a:t>주가 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00" y="2924944"/>
            <a:ext cx="3082698" cy="20762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0" y="717149"/>
            <a:ext cx="3114396" cy="20762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73" y="708342"/>
            <a:ext cx="3082698" cy="20762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47686" y="4992332"/>
            <a:ext cx="399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&lt;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구글</a:t>
            </a:r>
            <a:r>
              <a:rPr lang="ko-KR" altLang="en-US" sz="1050" dirty="0" smtClean="0"/>
              <a:t> 주가와 </a:t>
            </a:r>
            <a:r>
              <a:rPr lang="en-US" altLang="ko-KR" sz="1050" dirty="0" smtClean="0"/>
              <a:t>SPY </a:t>
            </a:r>
            <a:r>
              <a:rPr lang="ko-KR" altLang="en-US" sz="1050" dirty="0" smtClean="0"/>
              <a:t>주가 </a:t>
            </a:r>
            <a:r>
              <a:rPr lang="en-US" altLang="ko-KR" sz="1050" dirty="0" smtClean="0"/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4297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>
                <a:latin typeface="+mj-lt"/>
              </a:rPr>
              <a:t>모델링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22901"/>
              </p:ext>
            </p:extLst>
          </p:nvPr>
        </p:nvGraphicFramePr>
        <p:xfrm>
          <a:off x="179514" y="1397000"/>
          <a:ext cx="87129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61"/>
                <a:gridCol w="1452161"/>
                <a:gridCol w="1452161"/>
                <a:gridCol w="1452161"/>
                <a:gridCol w="1452161"/>
                <a:gridCol w="145216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Train Score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기준모델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결정 나무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랜덤 </a:t>
                      </a:r>
                      <a:r>
                        <a:rPr lang="ko-KR" altLang="en-US" sz="1100" dirty="0" err="1" smtClean="0"/>
                        <a:t>포레스트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그래디언트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부스팅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릿지</a:t>
                      </a:r>
                      <a:r>
                        <a:rPr lang="ko-KR" altLang="en-US" sz="1100" dirty="0" smtClean="0"/>
                        <a:t> 회귀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56.66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12.37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11.10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41.58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32.36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RMSE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2022.88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117.21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98.10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1125.66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675.99</a:t>
                      </a:r>
                      <a:endParaRPr lang="ko-KR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0.95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0.44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0.67</a:t>
                      </a:r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921" y="3212976"/>
            <a:ext cx="87849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기준 모델은 평균 기준 모델을 사용</a:t>
            </a: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+mj-lt"/>
              </a:rPr>
              <a:t>4</a:t>
            </a:r>
            <a:r>
              <a:rPr lang="ko-KR" altLang="en-US" dirty="0" smtClean="0">
                <a:latin typeface="+mj-lt"/>
              </a:rPr>
              <a:t>가지 모델 사용</a:t>
            </a: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랜덤 </a:t>
            </a:r>
            <a:r>
              <a:rPr lang="ko-KR" altLang="en-US" dirty="0" err="1" smtClean="0">
                <a:latin typeface="+mj-lt"/>
              </a:rPr>
              <a:t>포레스트의</a:t>
            </a:r>
            <a:r>
              <a:rPr lang="ko-KR" altLang="en-US" dirty="0" smtClean="0">
                <a:latin typeface="+mj-lt"/>
              </a:rPr>
              <a:t> 성능이 좋게 나와 해당 모델을 바탕으로 최종 모델 생성 </a:t>
            </a: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77920"/>
              </p:ext>
            </p:extLst>
          </p:nvPr>
        </p:nvGraphicFramePr>
        <p:xfrm>
          <a:off x="1490409" y="475395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Test</a:t>
                      </a:r>
                      <a:r>
                        <a:rPr lang="en-US" altLang="ko-KR" sz="1600" baseline="0" dirty="0" smtClean="0"/>
                        <a:t> Score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랜덤 </a:t>
                      </a:r>
                      <a:r>
                        <a:rPr lang="ko-KR" altLang="en-US" sz="1600" dirty="0" err="1" smtClean="0"/>
                        <a:t>포레스트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MAE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2.44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RMSE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4.96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0.99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9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9472"/>
            <a:ext cx="559958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모델 해석</a:t>
            </a:r>
            <a:endParaRPr lang="en-US" altLang="ko-KR" sz="2000" dirty="0" smtClean="0">
              <a:latin typeface="+mj-lt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57347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5921" y="5258524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j-lt"/>
              </a:rPr>
              <a:t>고가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저가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시가와 애플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err="1" smtClean="0">
                <a:latin typeface="+mj-lt"/>
              </a:rPr>
              <a:t>구글</a:t>
            </a:r>
            <a:r>
              <a:rPr lang="en-US" altLang="ko-KR" dirty="0" smtClean="0">
                <a:latin typeface="+mj-lt"/>
              </a:rPr>
              <a:t>, </a:t>
            </a:r>
            <a:r>
              <a:rPr lang="ko-KR" altLang="en-US" dirty="0" smtClean="0">
                <a:latin typeface="+mj-lt"/>
              </a:rPr>
              <a:t>마이크로 소프트 순으로 중요도가 높은 것을 확인</a:t>
            </a:r>
            <a:endParaRPr lang="en-US" altLang="ko-KR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92811"/>
            <a:ext cx="4803468" cy="45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9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490</Words>
  <Application>Microsoft Office PowerPoint</Application>
  <PresentationFormat>화면 슬라이드 쇼(4:3)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E7250</dc:creator>
  <cp:lastModifiedBy>E7250</cp:lastModifiedBy>
  <cp:revision>20</cp:revision>
  <dcterms:created xsi:type="dcterms:W3CDTF">2022-12-04T14:10:45Z</dcterms:created>
  <dcterms:modified xsi:type="dcterms:W3CDTF">2022-12-05T07:56:49Z</dcterms:modified>
</cp:coreProperties>
</file>