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3" r:id="rId9"/>
    <p:sldId id="269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1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2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6BE9-05F6-4543-AE5C-E91C682558D0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428477"/>
            <a:ext cx="5760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S&amp;P 500 </a:t>
            </a:r>
            <a:r>
              <a:rPr lang="ko-KR" altLang="en-US" sz="2800" dirty="0" smtClean="0">
                <a:latin typeface="+mn-ea"/>
              </a:rPr>
              <a:t>지수 추종 </a:t>
            </a:r>
            <a:r>
              <a:rPr lang="en-US" altLang="ko-KR" sz="2800" dirty="0" smtClean="0">
                <a:latin typeface="+mn-ea"/>
              </a:rPr>
              <a:t>ETF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SPY </a:t>
            </a:r>
            <a:r>
              <a:rPr lang="ko-KR" altLang="en-US" sz="2800" dirty="0" smtClean="0">
                <a:latin typeface="+mn-ea"/>
              </a:rPr>
              <a:t>가격 예측</a:t>
            </a:r>
            <a:endParaRPr lang="en-US" altLang="ko-KR" sz="28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신형</a:t>
            </a:r>
            <a:r>
              <a:rPr lang="ko-KR" altLang="en-US" sz="2800" dirty="0">
                <a:latin typeface="+mn-ea"/>
              </a:rPr>
              <a:t>섭</a:t>
            </a:r>
          </a:p>
        </p:txBody>
      </p:sp>
    </p:spTree>
    <p:extLst>
      <p:ext uri="{BB962C8B-B14F-4D97-AF65-F5344CB8AC3E}">
        <p14:creationId xmlns:p14="http://schemas.microsoft.com/office/powerpoint/2010/main" val="1851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한계점 및 추후 발전 방향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시가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고가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저가 등으로 종가를 예측하는 것은 상당히 어려운 일이고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추가적으로 공시나 뉴스 등을 감성 분석하는 모델도 함께 사용된다면 정확도를 높일 수 있을 것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실제 종가와 예측 종가가 </a:t>
            </a:r>
            <a:r>
              <a:rPr lang="en-US" altLang="ko-KR" sz="2000" dirty="0" smtClean="0">
                <a:latin typeface="+mj-lt"/>
              </a:rPr>
              <a:t>0.9 </a:t>
            </a:r>
            <a:r>
              <a:rPr lang="ko-KR" altLang="en-US" sz="2000" dirty="0" smtClean="0">
                <a:latin typeface="+mj-lt"/>
              </a:rPr>
              <a:t>달러의 차이가 생겼지만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코드를 실행할 때마다 다른 결과값이 나오기도 하였으며 값의 차이가 </a:t>
            </a:r>
            <a:r>
              <a:rPr lang="ko-KR" altLang="en-US" sz="2000" dirty="0" smtClean="0">
                <a:latin typeface="+mj-lt"/>
              </a:rPr>
              <a:t>클 때도 있고 적을 때도 있었기에 해당 부분에 대한 고민도 필요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2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SPY</a:t>
            </a:r>
            <a:r>
              <a:rPr lang="ko-KR" altLang="en-US" sz="2000" dirty="0" smtClean="0">
                <a:latin typeface="+mj-lt"/>
              </a:rPr>
              <a:t>란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미국 </a:t>
            </a:r>
            <a:r>
              <a:rPr lang="en-US" altLang="ko-KR" dirty="0" smtClean="0">
                <a:latin typeface="+mj-lt"/>
              </a:rPr>
              <a:t>S&amp;P 500 </a:t>
            </a:r>
            <a:r>
              <a:rPr lang="ko-KR" altLang="en-US" dirty="0" smtClean="0">
                <a:latin typeface="+mj-lt"/>
              </a:rPr>
              <a:t>지수 추종 </a:t>
            </a:r>
            <a:r>
              <a:rPr lang="en-US" altLang="ko-KR" dirty="0" smtClean="0">
                <a:latin typeface="+mj-lt"/>
              </a:rPr>
              <a:t>ETF</a:t>
            </a:r>
            <a:r>
              <a:rPr lang="ko-KR" altLang="en-US" dirty="0" smtClean="0">
                <a:latin typeface="+mj-lt"/>
              </a:rPr>
              <a:t>인 </a:t>
            </a:r>
            <a:r>
              <a:rPr lang="en-US" altLang="ko-KR" dirty="0" smtClean="0">
                <a:latin typeface="+mj-lt"/>
              </a:rPr>
              <a:t>SPDR S&amp;P 500</a:t>
            </a:r>
            <a:r>
              <a:rPr lang="ko-KR" altLang="en-US" dirty="0" smtClean="0">
                <a:latin typeface="+mj-lt"/>
              </a:rPr>
              <a:t>을 말하며 </a:t>
            </a:r>
            <a:r>
              <a:rPr lang="ko-KR" altLang="en-US" dirty="0" err="1" smtClean="0">
                <a:latin typeface="+mj-lt"/>
              </a:rPr>
              <a:t>티커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‘SPY’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S&amp;P 500 </a:t>
            </a:r>
            <a:r>
              <a:rPr lang="ko-KR" altLang="en-US" dirty="0" smtClean="0">
                <a:latin typeface="+mj-lt"/>
              </a:rPr>
              <a:t>지수는 다우존스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err="1" smtClean="0">
                <a:latin typeface="+mj-lt"/>
              </a:rPr>
              <a:t>나스닥</a:t>
            </a:r>
            <a:r>
              <a:rPr lang="ko-KR" altLang="en-US" dirty="0" smtClean="0">
                <a:latin typeface="+mj-lt"/>
              </a:rPr>
              <a:t> 지수와 더불어 미국 증시의 </a:t>
            </a:r>
            <a:r>
              <a:rPr lang="en-US" altLang="ko-KR" dirty="0" smtClean="0">
                <a:latin typeface="+mj-lt"/>
              </a:rPr>
              <a:t>3</a:t>
            </a:r>
            <a:r>
              <a:rPr lang="ko-KR" altLang="en-US" dirty="0" smtClean="0">
                <a:latin typeface="+mj-lt"/>
              </a:rPr>
              <a:t>대 주가지수 중 하나이며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실질적으로 미국증시를 대표하는 주가지수</a:t>
            </a:r>
            <a:endParaRPr lang="en-US" altLang="ko-KR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미국 주식시장에 상장된 </a:t>
            </a:r>
            <a:r>
              <a:rPr lang="en-US" altLang="ko-KR" dirty="0" smtClean="0">
                <a:latin typeface="+mj-lt"/>
              </a:rPr>
              <a:t>500</a:t>
            </a:r>
            <a:r>
              <a:rPr lang="ko-KR" altLang="en-US" dirty="0" smtClean="0">
                <a:latin typeface="+mj-lt"/>
              </a:rPr>
              <a:t>개 대형기업이 포함된 주가지수로 미국 상장기업 시가총액의 </a:t>
            </a:r>
            <a:r>
              <a:rPr lang="en-US" altLang="ko-KR" dirty="0" smtClean="0">
                <a:latin typeface="+mj-lt"/>
              </a:rPr>
              <a:t>80% </a:t>
            </a:r>
            <a:r>
              <a:rPr lang="ko-KR" altLang="en-US" dirty="0" smtClean="0">
                <a:latin typeface="+mj-lt"/>
              </a:rPr>
              <a:t>이상을 포함하고 있어 미국 주식 시장을 가장 잘 대변</a:t>
            </a:r>
            <a:endParaRPr lang="en-US" altLang="ko-KR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미국 시장의 안전성 등을 고려하여 많은 투자자들이 선호하는 </a:t>
            </a:r>
            <a:r>
              <a:rPr lang="en-US" altLang="ko-KR" dirty="0" smtClean="0">
                <a:latin typeface="+mj-lt"/>
              </a:rPr>
              <a:t>ETF </a:t>
            </a:r>
            <a:r>
              <a:rPr lang="ko-KR" altLang="en-US" dirty="0" smtClean="0">
                <a:latin typeface="+mj-lt"/>
              </a:rPr>
              <a:t>중 하나</a:t>
            </a:r>
            <a:endParaRPr lang="en-US" altLang="ko-K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39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가설 설정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주가 지수 예측 </a:t>
            </a:r>
            <a:r>
              <a:rPr lang="ko-KR" altLang="en-US" dirty="0" err="1" smtClean="0">
                <a:latin typeface="+mj-lt"/>
              </a:rPr>
              <a:t>모델으로</a:t>
            </a:r>
            <a:r>
              <a:rPr lang="ko-KR" altLang="en-US" dirty="0" smtClean="0">
                <a:latin typeface="+mj-lt"/>
              </a:rPr>
              <a:t> 최근 </a:t>
            </a:r>
            <a:r>
              <a:rPr lang="en-US" altLang="ko-KR" dirty="0" smtClean="0">
                <a:latin typeface="+mj-lt"/>
              </a:rPr>
              <a:t>20</a:t>
            </a:r>
            <a:r>
              <a:rPr lang="ko-KR" altLang="en-US" dirty="0" smtClean="0">
                <a:latin typeface="+mj-lt"/>
              </a:rPr>
              <a:t>일의 종가를 활용하여 다음 날의 종가를 예측</a:t>
            </a:r>
            <a:endParaRPr lang="en-US" altLang="ko-KR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지속적으로 데이터를 업데이트하면서 매일의 종가 예측을 통해 </a:t>
            </a:r>
            <a:r>
              <a:rPr lang="en-US" altLang="ko-KR" dirty="0" smtClean="0">
                <a:latin typeface="+mj-lt"/>
              </a:rPr>
              <a:t>buy, sell</a:t>
            </a:r>
            <a:r>
              <a:rPr lang="ko-KR" altLang="en-US" dirty="0" smtClean="0">
                <a:latin typeface="+mj-lt"/>
              </a:rPr>
              <a:t>의 판단이 가능할 것이다</a:t>
            </a:r>
            <a:r>
              <a:rPr lang="en-US" altLang="ko-KR" dirty="0" smtClean="0">
                <a:latin typeface="+mj-lt"/>
              </a:rPr>
              <a:t>.</a:t>
            </a:r>
            <a:endParaRPr lang="en-US" altLang="ko-K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7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TASK FLOW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11560" y="3501008"/>
            <a:ext cx="7776864" cy="2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1560" y="3141258"/>
            <a:ext cx="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302876" y="2642154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smtClean="0"/>
              <a:t>수집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3131840" y="3140968"/>
            <a:ext cx="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69976" y="40050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779098" y="3140968"/>
            <a:ext cx="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8024" y="2653404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smtClean="0"/>
              <a:t>분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3886073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(LSTM)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8388424" y="3140968"/>
            <a:ext cx="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데이터 </a:t>
            </a:r>
            <a:r>
              <a:rPr lang="ko-KR" altLang="en-US" sz="2000" dirty="0" smtClean="0">
                <a:latin typeface="+mj-lt"/>
              </a:rPr>
              <a:t>수집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539" y="5462230"/>
            <a:ext cx="5599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442 </a:t>
            </a:r>
            <a:r>
              <a:rPr lang="en-US" altLang="ko-KR" sz="2000" dirty="0" smtClean="0">
                <a:latin typeface="+mj-lt"/>
              </a:rPr>
              <a:t>rows x </a:t>
            </a:r>
            <a:r>
              <a:rPr lang="en-US" altLang="ko-KR" sz="2000" dirty="0">
                <a:latin typeface="+mj-lt"/>
              </a:rPr>
              <a:t>7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columns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최근 </a:t>
            </a:r>
            <a:r>
              <a:rPr lang="en-US" altLang="ko-KR" sz="2000" dirty="0">
                <a:latin typeface="+mj-lt"/>
              </a:rPr>
              <a:t>2</a:t>
            </a:r>
            <a:r>
              <a:rPr lang="ko-KR" altLang="en-US" sz="2000" dirty="0" smtClean="0">
                <a:latin typeface="+mj-lt"/>
              </a:rPr>
              <a:t>년 데이터 </a:t>
            </a:r>
            <a:r>
              <a:rPr lang="en-US" altLang="ko-KR" sz="2000" dirty="0" smtClean="0">
                <a:latin typeface="+mj-lt"/>
              </a:rPr>
              <a:t>( 2021-05-05 ~ 2023-02-03 </a:t>
            </a:r>
            <a:r>
              <a:rPr lang="en-US" altLang="ko-KR" sz="2000" dirty="0" smtClean="0">
                <a:latin typeface="+mj-lt"/>
              </a:rPr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1" y="758786"/>
            <a:ext cx="8149758" cy="46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5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데이터 </a:t>
            </a:r>
            <a:r>
              <a:rPr lang="ko-KR" altLang="en-US" sz="2000" dirty="0" smtClean="0">
                <a:latin typeface="+mj-lt"/>
              </a:rPr>
              <a:t>전처리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6550" y="1196752"/>
            <a:ext cx="8391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1. </a:t>
            </a:r>
            <a:r>
              <a:rPr lang="ko-KR" altLang="en-US" sz="2000" dirty="0" smtClean="0">
                <a:latin typeface="+mj-lt"/>
              </a:rPr>
              <a:t>불필요한 </a:t>
            </a:r>
            <a:r>
              <a:rPr lang="ko-KR" altLang="en-US" sz="2000" dirty="0" err="1" smtClean="0">
                <a:latin typeface="+mj-lt"/>
              </a:rPr>
              <a:t>컬럼</a:t>
            </a:r>
            <a:r>
              <a:rPr lang="ko-KR" altLang="en-US" sz="2000" dirty="0" smtClean="0">
                <a:latin typeface="+mj-lt"/>
              </a:rPr>
              <a:t> 삭제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-&gt; </a:t>
            </a:r>
            <a:r>
              <a:rPr lang="ko-KR" altLang="en-US" sz="2000" dirty="0" smtClean="0">
                <a:latin typeface="+mj-lt"/>
              </a:rPr>
              <a:t>조정 종가</a:t>
            </a:r>
            <a:r>
              <a:rPr lang="en-US" altLang="ko-KR" sz="2000" dirty="0" smtClean="0">
                <a:latin typeface="+mj-lt"/>
              </a:rPr>
              <a:t>(</a:t>
            </a:r>
            <a:r>
              <a:rPr lang="en-US" altLang="ko-KR" sz="2000" dirty="0" err="1" smtClean="0">
                <a:latin typeface="+mj-lt"/>
              </a:rPr>
              <a:t>Adj</a:t>
            </a:r>
            <a:r>
              <a:rPr lang="en-US" altLang="ko-KR" sz="2000" dirty="0" smtClean="0">
                <a:latin typeface="+mj-lt"/>
              </a:rPr>
              <a:t> Close)</a:t>
            </a:r>
            <a:r>
              <a:rPr lang="ko-KR" altLang="en-US" sz="2000" dirty="0" smtClean="0">
                <a:latin typeface="+mj-lt"/>
              </a:rPr>
              <a:t> 삭제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2. </a:t>
            </a:r>
            <a:r>
              <a:rPr lang="ko-KR" altLang="en-US" sz="2000" dirty="0" smtClean="0">
                <a:latin typeface="+mj-lt"/>
              </a:rPr>
              <a:t>날짜를 </a:t>
            </a:r>
            <a:r>
              <a:rPr lang="ko-KR" altLang="en-US" sz="2000" dirty="0" err="1" smtClean="0">
                <a:latin typeface="+mj-lt"/>
              </a:rPr>
              <a:t>컬럼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-&gt; </a:t>
            </a:r>
            <a:r>
              <a:rPr lang="ko-KR" altLang="en-US" sz="2000" dirty="0" smtClean="0">
                <a:latin typeface="+mj-lt"/>
              </a:rPr>
              <a:t>인덱스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-&gt; </a:t>
            </a:r>
            <a:r>
              <a:rPr lang="ko-KR" altLang="en-US" sz="2000" dirty="0" smtClean="0">
                <a:latin typeface="+mj-lt"/>
              </a:rPr>
              <a:t>날짜는 종</a:t>
            </a:r>
            <a:r>
              <a:rPr lang="ko-KR" altLang="en-US" sz="2000" dirty="0">
                <a:latin typeface="+mj-lt"/>
              </a:rPr>
              <a:t>가</a:t>
            </a:r>
            <a:r>
              <a:rPr lang="ko-KR" altLang="en-US" sz="2000" dirty="0" smtClean="0">
                <a:latin typeface="+mj-lt"/>
              </a:rPr>
              <a:t>에 영향을 주는 요소가 아니라고 판단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3. </a:t>
            </a:r>
            <a:r>
              <a:rPr lang="ko-KR" altLang="en-US" sz="2000" dirty="0" smtClean="0">
                <a:latin typeface="+mj-lt"/>
              </a:rPr>
              <a:t>데이터 변환</a:t>
            </a:r>
            <a:r>
              <a:rPr lang="en-US" altLang="ko-KR" sz="2000" dirty="0" smtClean="0">
                <a:latin typeface="+mj-lt"/>
              </a:rPr>
              <a:t>(</a:t>
            </a:r>
            <a:r>
              <a:rPr lang="en-US" altLang="ko-KR" sz="2000" dirty="0" err="1" smtClean="0">
                <a:latin typeface="+mj-lt"/>
              </a:rPr>
              <a:t>MinMaxScaler</a:t>
            </a:r>
            <a:r>
              <a:rPr lang="en-US" altLang="ko-KR" sz="2000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-&gt; </a:t>
            </a:r>
            <a:r>
              <a:rPr lang="ko-KR" altLang="en-US" sz="2000" dirty="0" smtClean="0">
                <a:latin typeface="+mj-lt"/>
              </a:rPr>
              <a:t>거래량 </a:t>
            </a:r>
            <a:r>
              <a:rPr lang="ko-KR" altLang="en-US" sz="2000" dirty="0" err="1" smtClean="0">
                <a:latin typeface="+mj-lt"/>
              </a:rPr>
              <a:t>컬럼의</a:t>
            </a:r>
            <a:r>
              <a:rPr lang="ko-KR" altLang="en-US" sz="2000" dirty="0" smtClean="0">
                <a:latin typeface="+mj-lt"/>
              </a:rPr>
              <a:t> 경우 가격 </a:t>
            </a:r>
            <a:r>
              <a:rPr lang="ko-KR" altLang="en-US" sz="2000" dirty="0" err="1" smtClean="0">
                <a:latin typeface="+mj-lt"/>
              </a:rPr>
              <a:t>컬럼들과</a:t>
            </a:r>
            <a:r>
              <a:rPr lang="ko-KR" altLang="en-US" sz="2000" dirty="0" smtClean="0">
                <a:latin typeface="+mj-lt"/>
              </a:rPr>
              <a:t> 수치가 크게 차이가 있어서 </a:t>
            </a:r>
            <a:r>
              <a:rPr lang="en-US" altLang="ko-KR" sz="2000" dirty="0" smtClean="0">
                <a:latin typeface="+mj-lt"/>
              </a:rPr>
              <a:t>0-1 </a:t>
            </a:r>
            <a:r>
              <a:rPr lang="ko-KR" altLang="en-US" sz="2000" dirty="0" smtClean="0">
                <a:latin typeface="+mj-lt"/>
              </a:rPr>
              <a:t>사이 수로 표현할 수 있는 </a:t>
            </a:r>
            <a:r>
              <a:rPr lang="en-US" altLang="ko-KR" sz="2000" dirty="0" err="1" smtClean="0"/>
              <a:t>MinMaxScaler</a:t>
            </a:r>
            <a:r>
              <a:rPr lang="ko-KR" altLang="en-US" sz="2000" dirty="0" smtClean="0"/>
              <a:t>를 통해 데이터 변환 작업 진행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4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j-lt"/>
              </a:rPr>
              <a:t>딥러닝</a:t>
            </a:r>
            <a:r>
              <a:rPr lang="ko-KR" altLang="en-US" sz="2000" dirty="0" smtClean="0">
                <a:latin typeface="+mj-lt"/>
              </a:rPr>
              <a:t> 모델 </a:t>
            </a:r>
            <a:r>
              <a:rPr lang="en-US" altLang="ko-KR" sz="2000" dirty="0" smtClean="0">
                <a:latin typeface="+mj-lt"/>
              </a:rPr>
              <a:t>- LSTM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550" y="1196752"/>
            <a:ext cx="8391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lt"/>
              </a:rPr>
              <a:t>Long Short-Term Memory</a:t>
            </a:r>
            <a:r>
              <a:rPr lang="ko-KR" altLang="en-US" sz="2000" dirty="0" smtClean="0">
                <a:latin typeface="+mj-lt"/>
              </a:rPr>
              <a:t>의 </a:t>
            </a:r>
            <a:r>
              <a:rPr lang="ko-KR" altLang="en-US" sz="2000" dirty="0" err="1" smtClean="0">
                <a:latin typeface="+mj-lt"/>
              </a:rPr>
              <a:t>줄임말로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RNN</a:t>
            </a:r>
            <a:r>
              <a:rPr lang="ko-KR" altLang="en-US" sz="2000" dirty="0" smtClean="0">
                <a:latin typeface="+mj-lt"/>
              </a:rPr>
              <a:t>의 단점을 보완한 모델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lt"/>
              </a:rPr>
              <a:t>시계열</a:t>
            </a:r>
            <a:r>
              <a:rPr lang="ko-KR" altLang="en-US" sz="2000" dirty="0" smtClean="0">
                <a:latin typeface="+mj-lt"/>
              </a:rPr>
              <a:t> 데이터 분석에 용이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4" y="2579365"/>
            <a:ext cx="8447209" cy="171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5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모델</a:t>
            </a:r>
            <a:r>
              <a:rPr lang="ko-KR" altLang="en-US" sz="2000" dirty="0">
                <a:latin typeface="+mj-lt"/>
              </a:rPr>
              <a:t>링</a:t>
            </a:r>
            <a:r>
              <a:rPr lang="ko-KR" altLang="en-US" sz="2000" dirty="0" smtClean="0">
                <a:latin typeface="+mj-lt"/>
              </a:rPr>
              <a:t> 결과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97" y="1556792"/>
            <a:ext cx="5760640" cy="41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4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모델</a:t>
            </a:r>
            <a:r>
              <a:rPr lang="ko-KR" altLang="en-US" sz="2000" dirty="0">
                <a:latin typeface="+mj-lt"/>
              </a:rPr>
              <a:t>링</a:t>
            </a:r>
            <a:r>
              <a:rPr lang="ko-KR" altLang="en-US" sz="2000" dirty="0" smtClean="0">
                <a:latin typeface="+mj-lt"/>
              </a:rPr>
              <a:t> 결과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692695"/>
            <a:ext cx="3099911" cy="6048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7451" y="2687018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SPY </a:t>
            </a:r>
            <a:r>
              <a:rPr lang="ko-KR" altLang="en-US" sz="2400" dirty="0" smtClean="0"/>
              <a:t>종가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모델 예측 종가 </a:t>
            </a:r>
            <a:r>
              <a:rPr lang="en-US" altLang="ko-KR" sz="2400" dirty="0" smtClean="0"/>
              <a:t>: 408.9152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실제 종가 </a:t>
            </a:r>
            <a:r>
              <a:rPr lang="en-US" altLang="ko-KR" sz="2400" dirty="0" smtClean="0"/>
              <a:t>: 409.8300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331640" y="2564904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17286" y="3189112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295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E7250</dc:creator>
  <cp:lastModifiedBy>E7250</cp:lastModifiedBy>
  <cp:revision>35</cp:revision>
  <dcterms:created xsi:type="dcterms:W3CDTF">2022-12-04T14:10:45Z</dcterms:created>
  <dcterms:modified xsi:type="dcterms:W3CDTF">2023-02-07T06:26:45Z</dcterms:modified>
</cp:coreProperties>
</file>