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3"/>
  </p:notesMasterIdLst>
  <p:sldIdLst>
    <p:sldId id="262" r:id="rId2"/>
    <p:sldId id="264" r:id="rId3"/>
    <p:sldId id="263" r:id="rId4"/>
    <p:sldId id="268" r:id="rId5"/>
    <p:sldId id="274" r:id="rId6"/>
    <p:sldId id="280" r:id="rId7"/>
    <p:sldId id="282" r:id="rId8"/>
    <p:sldId id="283" r:id="rId9"/>
    <p:sldId id="281" r:id="rId10"/>
    <p:sldId id="286" r:id="rId11"/>
    <p:sldId id="284" r:id="rId12"/>
    <p:sldId id="287" r:id="rId13"/>
    <p:sldId id="288" r:id="rId14"/>
    <p:sldId id="289" r:id="rId15"/>
    <p:sldId id="290" r:id="rId16"/>
    <p:sldId id="291" r:id="rId17"/>
    <p:sldId id="294" r:id="rId18"/>
    <p:sldId id="298" r:id="rId19"/>
    <p:sldId id="299" r:id="rId20"/>
    <p:sldId id="300" r:id="rId21"/>
    <p:sldId id="297" r:id="rId22"/>
    <p:sldId id="295" r:id="rId23"/>
    <p:sldId id="301" r:id="rId24"/>
    <p:sldId id="302" r:id="rId25"/>
    <p:sldId id="303" r:id="rId26"/>
    <p:sldId id="305" r:id="rId27"/>
    <p:sldId id="306" r:id="rId28"/>
    <p:sldId id="304" r:id="rId29"/>
    <p:sldId id="296" r:id="rId30"/>
    <p:sldId id="308" r:id="rId31"/>
    <p:sldId id="292" r:id="rId32"/>
    <p:sldId id="309" r:id="rId33"/>
    <p:sldId id="310" r:id="rId34"/>
    <p:sldId id="307" r:id="rId35"/>
    <p:sldId id="311" r:id="rId36"/>
    <p:sldId id="275" r:id="rId37"/>
    <p:sldId id="316" r:id="rId38"/>
    <p:sldId id="317" r:id="rId39"/>
    <p:sldId id="314" r:id="rId40"/>
    <p:sldId id="315" r:id="rId41"/>
    <p:sldId id="267" r:id="rId4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EE84"/>
    <a:srgbClr val="252D83"/>
    <a:srgbClr val="4C3784"/>
    <a:srgbClr val="5F6CAA"/>
    <a:srgbClr val="27B1B1"/>
    <a:srgbClr val="B3C8E3"/>
    <a:srgbClr val="4E3A85"/>
    <a:srgbClr val="262E83"/>
    <a:srgbClr val="5E6AA9"/>
    <a:srgbClr val="F4EE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테마 스타일 1 - 강조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06799F8-075E-4A3A-A7F6-7FBC6576F1A4}" styleName="테마 스타일 2 - 강조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434" autoAdjust="0"/>
    <p:restoredTop sz="88993" autoAdjust="0"/>
  </p:normalViewPr>
  <p:slideViewPr>
    <p:cSldViewPr snapToGrid="0">
      <p:cViewPr>
        <p:scale>
          <a:sx n="50" d="100"/>
          <a:sy n="50" d="100"/>
        </p:scale>
        <p:origin x="2064" y="1200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BF1911-BA7E-47FD-A46D-17FB30D040BC}" type="datetimeFigureOut">
              <a:rPr lang="ko-KR" altLang="en-US" smtClean="0"/>
              <a:t>2024-06-25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62A196-A440-43BB-9D17-EB5AE1C8B9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16321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ko.wikipedia.org/w/index.php?title=%EC%A0%91%EB%91%90_%EB%B6%80%ED%98%B8&amp;action=edit&amp;redlink=1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</a:p>
          <a:p>
            <a:r>
              <a:rPr lang="en-US" altLang="ko-KR" dirty="0"/>
              <a:t>- </a:t>
            </a:r>
            <a:r>
              <a:rPr lang="en-US" altLang="ko-KR" dirty="0" err="1"/>
              <a:t>BWT</a:t>
            </a:r>
            <a:r>
              <a:rPr lang="ko-KR" altLang="en-US" dirty="0"/>
              <a:t>를 사용하는 이유</a:t>
            </a:r>
            <a:endParaRPr lang="en-US" altLang="ko-KR" dirty="0"/>
          </a:p>
          <a:p>
            <a:r>
              <a:rPr lang="en-US" altLang="ko-KR" dirty="0"/>
              <a:t>  </a:t>
            </a:r>
            <a:r>
              <a:rPr lang="ko-KR" altLang="en-US" dirty="0"/>
              <a:t>기본적으로는 데이터 압축을 하기 위한 알고리즘</a:t>
            </a:r>
            <a:endParaRPr lang="en-US" altLang="ko-KR" dirty="0"/>
          </a:p>
          <a:p>
            <a:r>
              <a:rPr lang="en-US" altLang="ko-KR" dirty="0"/>
              <a:t>  </a:t>
            </a:r>
            <a:r>
              <a:rPr lang="ko-KR" altLang="en-US" dirty="0"/>
              <a:t>이후에는 </a:t>
            </a:r>
            <a:r>
              <a:rPr lang="en-US" altLang="ko-KR" dirty="0" err="1"/>
              <a:t>BWT</a:t>
            </a:r>
            <a:r>
              <a:rPr lang="ko-KR" altLang="en-US" dirty="0"/>
              <a:t>의 몇 가지 특징으로 문자열 검색에 사용할 수 있다는 걸 알아냄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알고리즘 소개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4. </a:t>
            </a:r>
            <a:r>
              <a:rPr lang="en-US" altLang="ko-KR" dirty="0" err="1"/>
              <a:t>BWT</a:t>
            </a:r>
            <a:r>
              <a:rPr lang="ko-KR" altLang="en-US" dirty="0"/>
              <a:t> 논문으로 돌아와서 논문의 </a:t>
            </a:r>
            <a:r>
              <a:rPr lang="en-US" altLang="ko-KR" dirty="0"/>
              <a:t>3, 4 </a:t>
            </a:r>
            <a:r>
              <a:rPr lang="ko-KR" altLang="en-US" dirty="0"/>
              <a:t>섹션에 대해 설명</a:t>
            </a:r>
            <a:r>
              <a:rPr lang="en-US" altLang="ko-KR" dirty="0"/>
              <a:t>. </a:t>
            </a:r>
            <a:r>
              <a:rPr lang="ko-KR" altLang="en-US" dirty="0"/>
              <a:t>챕터 </a:t>
            </a:r>
            <a:r>
              <a:rPr lang="en-US" altLang="ko-KR" dirty="0"/>
              <a:t>1</a:t>
            </a:r>
            <a:r>
              <a:rPr lang="ko-KR" altLang="en-US" dirty="0"/>
              <a:t>에서 소개한 방법을 어떻게 개선할 수 있는지 설명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5.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왜 미리 인덱스를 생성해야 하는지</a:t>
            </a:r>
            <a:endParaRPr lang="en-US" altLang="ko-KR" dirty="0"/>
          </a:p>
          <a:p>
            <a:r>
              <a:rPr lang="en-US" altLang="ko-KR" dirty="0"/>
              <a:t>  -&gt; </a:t>
            </a:r>
          </a:p>
          <a:p>
            <a:r>
              <a:rPr lang="ko-KR" altLang="en-US" dirty="0"/>
              <a:t>  데이터 접근을 용이하게 함</a:t>
            </a:r>
            <a:endParaRPr lang="en-US" altLang="ko-KR" dirty="0"/>
          </a:p>
          <a:p>
            <a:r>
              <a:rPr lang="en-US" altLang="ko-KR" dirty="0"/>
              <a:t>  sorting</a:t>
            </a:r>
            <a:r>
              <a:rPr lang="ko-KR" altLang="en-US" dirty="0"/>
              <a:t>이 된 데이터로 접근하면 빠름</a:t>
            </a:r>
            <a:endParaRPr lang="en-US" altLang="ko-KR" dirty="0"/>
          </a:p>
          <a:p>
            <a:r>
              <a:rPr lang="en-US" altLang="ko-KR" dirty="0"/>
              <a:t>  </a:t>
            </a:r>
            <a:r>
              <a:rPr lang="ko-KR" altLang="en-US" dirty="0"/>
              <a:t>문자열 매칭의 </a:t>
            </a:r>
            <a:r>
              <a:rPr lang="ko-KR" altLang="en-US" dirty="0" err="1"/>
              <a:t>시간복잡도를</a:t>
            </a:r>
            <a:r>
              <a:rPr lang="ko-KR" altLang="en-US" dirty="0"/>
              <a:t> 줄일 수 있음</a:t>
            </a:r>
            <a:r>
              <a:rPr lang="en-US" altLang="ko-KR" dirty="0"/>
              <a:t>. </a:t>
            </a:r>
            <a:r>
              <a:rPr lang="ko-KR" altLang="en-US" dirty="0"/>
              <a:t>예를 들어 </a:t>
            </a:r>
            <a:r>
              <a:rPr lang="en-US" altLang="ko-KR" dirty="0"/>
              <a:t>brute-force search</a:t>
            </a:r>
            <a:r>
              <a:rPr lang="ko-KR" altLang="en-US" dirty="0"/>
              <a:t>로 하면 </a:t>
            </a:r>
            <a:r>
              <a:rPr lang="en-US" altLang="ko-KR" dirty="0"/>
              <a:t>O(</a:t>
            </a:r>
            <a:r>
              <a:rPr lang="en-US" altLang="ko-KR" dirty="0" err="1"/>
              <a:t>n^2</a:t>
            </a:r>
            <a:r>
              <a:rPr lang="en-US" altLang="ko-KR" dirty="0"/>
              <a:t>)</a:t>
            </a:r>
            <a:r>
              <a:rPr lang="ko-KR" altLang="en-US" dirty="0"/>
              <a:t>인데</a:t>
            </a:r>
            <a:r>
              <a:rPr lang="en-US" altLang="ko-KR" dirty="0"/>
              <a:t>, O(</a:t>
            </a:r>
            <a:r>
              <a:rPr lang="en-US" altLang="ko-KR" dirty="0" err="1"/>
              <a:t>len</a:t>
            </a:r>
            <a:r>
              <a:rPr lang="en-US" altLang="ko-KR" dirty="0"/>
              <a:t>(s))</a:t>
            </a:r>
            <a:r>
              <a:rPr lang="ko-KR" altLang="en-US" dirty="0"/>
              <a:t>이나 잘 하면 </a:t>
            </a:r>
            <a:r>
              <a:rPr lang="en-US" altLang="ko-KR" dirty="0"/>
              <a:t>O(1)</a:t>
            </a:r>
            <a:r>
              <a:rPr lang="ko-KR" altLang="en-US" dirty="0"/>
              <a:t>까지 줄일 수 있음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알고리즘 소개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62A196-A440-43BB-9D17-EB5AE1C8B999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66684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b="0">
                <a:latin typeface="+mj-ea"/>
                <a:ea typeface="+mj-ea"/>
              </a:rPr>
              <a:t>Huffman coding</a:t>
            </a:r>
            <a:r>
              <a:rPr lang="ko-KR" altLang="en-US" b="0">
                <a:latin typeface="+mj-ea"/>
                <a:ea typeface="+mj-ea"/>
              </a:rPr>
              <a:t>으로 변환된 </a:t>
            </a:r>
            <a:r>
              <a:rPr lang="en-US" altLang="ko-KR" b="0">
                <a:latin typeface="+mj-ea"/>
                <a:ea typeface="+mj-ea"/>
              </a:rPr>
              <a:t>output</a:t>
            </a:r>
            <a:r>
              <a:rPr lang="ko-KR" altLang="en-US" b="0">
                <a:latin typeface="+mj-ea"/>
                <a:ea typeface="+mj-ea"/>
              </a:rPr>
              <a:t>을 다시 </a:t>
            </a:r>
            <a:r>
              <a:rPr lang="en-US" altLang="ko-KR" b="0">
                <a:latin typeface="+mj-ea"/>
                <a:ea typeface="+mj-ea"/>
              </a:rPr>
              <a:t>input string</a:t>
            </a:r>
            <a:r>
              <a:rPr lang="ko-KR" altLang="en-US" b="0">
                <a:latin typeface="+mj-ea"/>
                <a:ea typeface="+mj-ea"/>
              </a:rPr>
              <a:t>으로 변환하려면 왼쪽부터 각 문자가 </a:t>
            </a:r>
            <a:r>
              <a:rPr lang="en-US" altLang="ko-KR" b="0">
                <a:latin typeface="+mj-ea"/>
                <a:ea typeface="+mj-ea"/>
              </a:rPr>
              <a:t>0</a:t>
            </a:r>
            <a:r>
              <a:rPr lang="ko-KR" altLang="en-US" b="0">
                <a:latin typeface="+mj-ea"/>
                <a:ea typeface="+mj-ea"/>
              </a:rPr>
              <a:t>과 </a:t>
            </a:r>
            <a:r>
              <a:rPr lang="en-US" altLang="ko-KR" b="0">
                <a:latin typeface="+mj-ea"/>
                <a:ea typeface="+mj-ea"/>
              </a:rPr>
              <a:t>1</a:t>
            </a:r>
            <a:r>
              <a:rPr lang="ko-KR" altLang="en-US" b="0">
                <a:latin typeface="+mj-ea"/>
                <a:ea typeface="+mj-ea"/>
              </a:rPr>
              <a:t>로 </a:t>
            </a:r>
            <a:r>
              <a:rPr lang="en-US" altLang="ko-KR" b="0">
                <a:latin typeface="+mj-ea"/>
                <a:ea typeface="+mj-ea"/>
              </a:rPr>
              <a:t>encoding</a:t>
            </a:r>
            <a:r>
              <a:rPr lang="ko-KR" altLang="en-US" b="0">
                <a:latin typeface="+mj-ea"/>
                <a:ea typeface="+mj-ea"/>
              </a:rPr>
              <a:t>된 이진수로 순서대로 읽으면 됩니다</a:t>
            </a:r>
            <a:r>
              <a:rPr lang="en-US" altLang="ko-KR" b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b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ko-KR" altLang="en-US" b="0">
                <a:latin typeface="+mj-ea"/>
                <a:ea typeface="+mj-ea"/>
              </a:rPr>
              <a:t>그런데 이런 의문이 들 수도 있습니다</a:t>
            </a:r>
            <a:r>
              <a:rPr lang="en-US" altLang="ko-KR" b="0">
                <a:latin typeface="+mj-ea"/>
                <a:ea typeface="+mj-ea"/>
              </a:rPr>
              <a:t>. 0</a:t>
            </a:r>
            <a:r>
              <a:rPr lang="ko-KR" altLang="en-US" b="0">
                <a:latin typeface="+mj-ea"/>
                <a:ea typeface="+mj-ea"/>
              </a:rPr>
              <a:t>과 </a:t>
            </a:r>
            <a:r>
              <a:rPr lang="en-US" altLang="ko-KR" b="0">
                <a:latin typeface="+mj-ea"/>
                <a:ea typeface="+mj-ea"/>
              </a:rPr>
              <a:t>1</a:t>
            </a:r>
            <a:r>
              <a:rPr lang="ko-KR" altLang="en-US" b="0">
                <a:latin typeface="+mj-ea"/>
                <a:ea typeface="+mj-ea"/>
              </a:rPr>
              <a:t>로만 되어 있는데 어떻게 다른 문자와 겹치지 않고 구별할 수 있을까요</a:t>
            </a:r>
            <a:r>
              <a:rPr lang="en-US" altLang="ko-KR" b="0">
                <a:latin typeface="+mj-ea"/>
                <a:ea typeface="+mj-ea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b="0">
                <a:latin typeface="+mj-ea"/>
                <a:ea typeface="+mj-ea"/>
              </a:rPr>
              <a:t>이는 </a:t>
            </a:r>
            <a:r>
              <a:rPr lang="ko-KR" altLang="en-US" b="0" i="0" u="none" strike="noStrike">
                <a:effectLst/>
                <a:highlight>
                  <a:srgbClr val="FFFFFF"/>
                </a:highlight>
                <a:latin typeface="Arial" panose="020B0604020202020204" pitchFamily="34" charset="0"/>
                <a:hlinkClick r:id="rId3" tooltip="접두 부호 (없는 문서)"/>
              </a:rPr>
              <a:t>접두 부호</a:t>
            </a:r>
            <a:r>
              <a:rPr lang="ko-KR" altLang="en-US" b="0" i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라는 특징이 있기 때문입니다</a:t>
            </a:r>
            <a:r>
              <a:rPr lang="en-US" altLang="ko-KR" b="0" i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b="0">
                <a:latin typeface="+mj-ea"/>
                <a:ea typeface="+mj-ea"/>
              </a:rPr>
              <a:t>접두 부호는 </a:t>
            </a:r>
            <a:r>
              <a:rPr lang="ko-KR" altLang="en-US" b="0" i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어떤 한 문자에 대한 부호가 다른 부호들의 접두어가 되지 않는 부호입니다</a:t>
            </a:r>
            <a:r>
              <a:rPr lang="en-US" altLang="ko-KR" b="0" i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. </a:t>
            </a:r>
            <a:r>
              <a:rPr lang="ko-KR" altLang="en-US" b="0" i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그러니까</a:t>
            </a:r>
            <a:r>
              <a:rPr lang="en-US" altLang="ko-KR" b="0" i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</a:t>
            </a:r>
            <a:r>
              <a:rPr lang="ko-KR" altLang="en-US" b="0" i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접두 부호의 특징을 가지고 있으면 어떠한 한 문자의 이진수를 찾을 때는 반드시 그 이진수와 맞는 문자가 나타나게 되어 있고</a:t>
            </a:r>
            <a:r>
              <a:rPr lang="en-US" altLang="ko-KR" b="0" i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</a:t>
            </a:r>
            <a:r>
              <a:rPr lang="ko-KR" altLang="en-US" b="0" i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다음 문자의 </a:t>
            </a:r>
            <a:r>
              <a:rPr lang="en-US" altLang="ko-KR" b="0" i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encoding</a:t>
            </a:r>
            <a:r>
              <a:rPr lang="ko-KR" altLang="en-US" b="0" i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된 이진수는 반드시 하나의 문자만 찾을 수 있게 됩니다</a:t>
            </a:r>
            <a:r>
              <a:rPr lang="en-US" altLang="ko-KR" b="0" i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.</a:t>
            </a:r>
            <a:endParaRPr lang="en-US" altLang="ko-KR" b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62A196-A440-43BB-9D17-EB5AE1C8B999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00801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0">
                <a:latin typeface="+mj-ea"/>
                <a:ea typeface="+mj-ea"/>
              </a:rPr>
              <a:t>Suffix trie - </a:t>
            </a:r>
            <a:r>
              <a:rPr lang="ko-KR" altLang="en-US" b="0">
                <a:latin typeface="+mj-ea"/>
                <a:ea typeface="+mj-ea"/>
              </a:rPr>
              <a:t>번호 부여 방식에서</a:t>
            </a:r>
            <a:r>
              <a:rPr lang="en-US" altLang="ko-KR" b="0">
                <a:latin typeface="+mj-ea"/>
                <a:ea typeface="+mj-ea"/>
              </a:rPr>
              <a:t> </a:t>
            </a:r>
            <a:r>
              <a:rPr lang="ko-KR" altLang="en-US" b="0">
                <a:latin typeface="+mj-ea"/>
                <a:ea typeface="+mj-ea"/>
              </a:rPr>
              <a:t>해당 번호들에는 무엇을 표현할지는 종종 방법에 따라 달라지기도 합니다</a:t>
            </a:r>
            <a:r>
              <a:rPr lang="en-US" altLang="ko-KR" b="0">
                <a:latin typeface="+mj-ea"/>
                <a:ea typeface="+mj-ea"/>
              </a:rPr>
              <a:t>.</a:t>
            </a:r>
            <a:endParaRPr lang="ko-KR" altLang="en-US" b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62A196-A440-43BB-9D17-EB5AE1C8B999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47680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0">
                <a:latin typeface="+mj-ea"/>
                <a:ea typeface="+mj-ea"/>
              </a:rPr>
              <a:t>Suffix trie - </a:t>
            </a:r>
            <a:r>
              <a:rPr lang="ko-KR" altLang="en-US" b="0">
                <a:latin typeface="+mj-ea"/>
                <a:ea typeface="+mj-ea"/>
              </a:rPr>
              <a:t>번호 부여 방식에서</a:t>
            </a:r>
            <a:r>
              <a:rPr lang="en-US" altLang="ko-KR" b="0">
                <a:latin typeface="+mj-ea"/>
                <a:ea typeface="+mj-ea"/>
              </a:rPr>
              <a:t> </a:t>
            </a:r>
            <a:r>
              <a:rPr lang="ko-KR" altLang="en-US" b="0">
                <a:latin typeface="+mj-ea"/>
                <a:ea typeface="+mj-ea"/>
              </a:rPr>
              <a:t>해당 번호들에는 무엇을 표현할지는 종종 방법에 따라 달라지기도 합니다</a:t>
            </a:r>
            <a:r>
              <a:rPr lang="en-US" altLang="ko-KR" b="0">
                <a:latin typeface="+mj-ea"/>
                <a:ea typeface="+mj-ea"/>
              </a:rPr>
              <a:t>.</a:t>
            </a:r>
            <a:endParaRPr lang="ko-KR" altLang="en-US" b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62A196-A440-43BB-9D17-EB5AE1C8B999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49742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b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62A196-A440-43BB-9D17-EB5AE1C8B999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91861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b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62A196-A440-43BB-9D17-EB5AE1C8B999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99939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62A196-A440-43BB-9D17-EB5AE1C8B999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1444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62A196-A440-43BB-9D17-EB5AE1C8B999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6110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62A196-A440-43BB-9D17-EB5AE1C8B999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51048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62A196-A440-43BB-9D17-EB5AE1C8B999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6429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62A196-A440-43BB-9D17-EB5AE1C8B999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92648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62A196-A440-43BB-9D17-EB5AE1C8B999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765619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위 수식은 테스트를 해보았으나 풀이가 잘못됐는지 잘 일치를 안 하여 자세한 설명은 생략하겠습니다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62A196-A440-43BB-9D17-EB5AE1C8B999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984681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62A196-A440-43BB-9D17-EB5AE1C8B999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40137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62A196-A440-43BB-9D17-EB5AE1C8B999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0425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BWT</a:t>
            </a:r>
            <a:r>
              <a:rPr lang="en-US" altLang="ko-KR" dirty="0"/>
              <a:t> </a:t>
            </a:r>
            <a:r>
              <a:rPr lang="ko-KR" altLang="en-US" dirty="0"/>
              <a:t>논문의 </a:t>
            </a:r>
            <a:r>
              <a:rPr lang="en-US" altLang="ko-KR" dirty="0"/>
              <a:t>3 </a:t>
            </a:r>
            <a:r>
              <a:rPr lang="ko-KR" altLang="en-US" dirty="0"/>
              <a:t>섹션의 여러 다른 알고리즘을 소개하기 전에 먼저 알고 가야 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이렇게 복잡한 과정을 거쳐서 변환을 해야 하는 이유는 무엇인가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62A196-A440-43BB-9D17-EB5AE1C8B999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05202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Entropy</a:t>
            </a:r>
            <a:r>
              <a:rPr lang="ko-KR" altLang="en-US" sz="1200" dirty="0"/>
              <a:t>의 계산식은 다음과 같은데</a:t>
            </a:r>
            <a:r>
              <a:rPr lang="en-US" altLang="ko-KR" sz="1200" dirty="0"/>
              <a:t>, K</a:t>
            </a:r>
            <a:r>
              <a:rPr lang="ko-KR" altLang="en-US" sz="1200" dirty="0"/>
              <a:t>라고 써진 것은 볼츠만 상수로 보편적인 우수 상수이며 어떠한 계에서 작용되는 힘의 크기를 나타내는 상수입니다</a:t>
            </a:r>
            <a:r>
              <a:rPr lang="en-US" altLang="ko-KR" sz="1200" dirty="0"/>
              <a:t>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/>
              <a:t>이러한 우주 상수가 조금만이라도 작거나 컸다면 우리는 이 우주에 존재하지 않았을 것입니다</a:t>
            </a:r>
            <a:r>
              <a:rPr lang="en-US" altLang="ko-KR" sz="1200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/>
              <a:t>아래 박스에서는 죽간에 벽이 있고</a:t>
            </a:r>
            <a:r>
              <a:rPr lang="en-US" altLang="ko-KR" sz="1200" dirty="0"/>
              <a:t>, </a:t>
            </a:r>
            <a:r>
              <a:rPr lang="ko-KR" altLang="en-US" sz="1200" dirty="0"/>
              <a:t>공만 통과할 수 있는 구멍이 있습니다</a:t>
            </a:r>
            <a:r>
              <a:rPr lang="en-US" altLang="ko-KR" sz="1200" dirty="0"/>
              <a:t>.</a:t>
            </a:r>
            <a:r>
              <a:rPr lang="ko-KR" altLang="en-US" sz="1200" dirty="0"/>
              <a:t> 왼쪽에는 초록색 공 </a:t>
            </a:r>
            <a:r>
              <a:rPr lang="en-US" altLang="ko-KR" sz="1200" dirty="0"/>
              <a:t>5</a:t>
            </a:r>
            <a:r>
              <a:rPr lang="ko-KR" altLang="en-US" sz="1200" dirty="0"/>
              <a:t>개</a:t>
            </a:r>
            <a:r>
              <a:rPr lang="en-US" altLang="ko-KR" sz="1200" dirty="0"/>
              <a:t>, </a:t>
            </a:r>
            <a:r>
              <a:rPr lang="ko-KR" altLang="en-US" sz="1200" dirty="0"/>
              <a:t>오른쪽에는 노란색 공 </a:t>
            </a:r>
            <a:r>
              <a:rPr lang="en-US" altLang="ko-KR" sz="1200" dirty="0"/>
              <a:t>5</a:t>
            </a:r>
            <a:r>
              <a:rPr lang="ko-KR" altLang="en-US" sz="1200" dirty="0"/>
              <a:t>개가 있고 각각의 공은 번호가 부여 되어 있습니다</a:t>
            </a:r>
            <a:r>
              <a:rPr lang="en-US" altLang="ko-KR" sz="1200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/>
              <a:t>초록색 공이라도 각각은 번호가 부여 되어 각각 어떤 공인지 식별할 수 있기 때문에 모든 공들은 다른 공들입니다</a:t>
            </a:r>
            <a:r>
              <a:rPr lang="en-US" altLang="ko-KR" sz="1200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/>
              <a:t>이러한 경우 </a:t>
            </a:r>
            <a:r>
              <a:rPr lang="en-US" altLang="ko-KR" sz="1200" dirty="0"/>
              <a:t>Entropy</a:t>
            </a:r>
            <a:r>
              <a:rPr lang="ko-KR" altLang="en-US" sz="1200" dirty="0"/>
              <a:t>는 올라갑니다</a:t>
            </a:r>
            <a:r>
              <a:rPr lang="en-US" altLang="ko-KR" sz="1200" dirty="0"/>
              <a:t>. </a:t>
            </a:r>
            <a:r>
              <a:rPr lang="ko-KR" altLang="en-US" sz="1200" dirty="0"/>
              <a:t>왜냐면 가능한 조합이 훨씬 많기 때문이죠</a:t>
            </a:r>
            <a:r>
              <a:rPr lang="en-US" altLang="ko-KR" sz="1200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62A196-A440-43BB-9D17-EB5AE1C8B999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88971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/>
              <a:t>그런데 이렇게 번호가 부여되지 않았다면 공에 번호가 부여되지 않았기 때문에 번호가 부여된 조건보다 훨씬 간단하게 공들이 어느 위치에 있는지 확률을 구할 수 있을 겁니다</a:t>
            </a:r>
            <a:r>
              <a:rPr lang="en-US" altLang="ko-KR" sz="1200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/>
              <a:t>예를 들어 이런 상황이면 그냥 초록색 공</a:t>
            </a:r>
            <a:r>
              <a:rPr lang="en-US" altLang="ko-KR" sz="1200" dirty="0"/>
              <a:t> 2</a:t>
            </a:r>
            <a:r>
              <a:rPr lang="ko-KR" altLang="en-US" sz="1200" dirty="0"/>
              <a:t>개</a:t>
            </a:r>
            <a:r>
              <a:rPr lang="en-US" altLang="ko-KR" sz="1200" dirty="0"/>
              <a:t>, </a:t>
            </a:r>
            <a:r>
              <a:rPr lang="ko-KR" altLang="en-US" sz="1200" dirty="0"/>
              <a:t>노란색 공 </a:t>
            </a:r>
            <a:r>
              <a:rPr lang="en-US" altLang="ko-KR" sz="1200" dirty="0"/>
              <a:t>3</a:t>
            </a:r>
            <a:r>
              <a:rPr lang="ko-KR" altLang="en-US" sz="1200" dirty="0"/>
              <a:t>개가 오른쪽에 있을 확률을 구하는 식입니다</a:t>
            </a:r>
            <a:r>
              <a:rPr lang="en-US" altLang="ko-KR" sz="1200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/>
              <a:t>번호가 부여 되었다면 초록색 공 </a:t>
            </a:r>
            <a:r>
              <a:rPr lang="en-US" altLang="ko-KR" sz="1200" dirty="0"/>
              <a:t>2</a:t>
            </a:r>
            <a:r>
              <a:rPr lang="ko-KR" altLang="en-US" sz="1200" dirty="0"/>
              <a:t>개에도 어떤 번호가 들어가 있는지 각각에 대한 확률이 있을 거라서 더더욱 해당 계의 엔트로피 값은 증가하게 되어 있습니다</a:t>
            </a:r>
            <a:r>
              <a:rPr lang="en-US" altLang="ko-KR" sz="1200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62A196-A440-43BB-9D17-EB5AE1C8B999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49234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62A196-A440-43BB-9D17-EB5AE1C8B999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7988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62A196-A440-43BB-9D17-EB5AE1C8B999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45303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b="0" dirty="0">
                <a:latin typeface="+mj-ea"/>
                <a:ea typeface="+mj-ea"/>
              </a:rPr>
              <a:t>'</a:t>
            </a:r>
            <a:r>
              <a:rPr lang="ko-KR" altLang="en-US" b="0" dirty="0">
                <a:latin typeface="+mj-ea"/>
                <a:ea typeface="+mj-ea"/>
              </a:rPr>
              <a:t>이렇게 하면 반복 발생하는 문자의 번호를 </a:t>
            </a:r>
            <a:r>
              <a:rPr lang="en-US" altLang="ko-KR" b="0" dirty="0">
                <a:latin typeface="+mj-ea"/>
                <a:ea typeface="+mj-ea"/>
              </a:rPr>
              <a:t>0, 1, 2 </a:t>
            </a:r>
            <a:r>
              <a:rPr lang="ko-KR" altLang="en-US" b="0" dirty="0">
                <a:latin typeface="+mj-ea"/>
                <a:ea typeface="+mj-ea"/>
              </a:rPr>
              <a:t>등의 낮은 숫자를 반복해서 적을 수 있게 된다</a:t>
            </a:r>
            <a:r>
              <a:rPr lang="en-US" altLang="ko-KR" b="0" dirty="0">
                <a:latin typeface="+mj-ea"/>
                <a:ea typeface="+mj-ea"/>
              </a:rPr>
              <a:t>.'</a:t>
            </a:r>
            <a:r>
              <a:rPr lang="ko-KR" altLang="en-US" b="0" dirty="0">
                <a:latin typeface="+mj-ea"/>
                <a:ea typeface="+mj-ea"/>
              </a:rPr>
              <a:t>는 엔트로피를 </a:t>
            </a:r>
            <a:r>
              <a:rPr lang="ko-KR" altLang="en-US" b="0" dirty="0" err="1">
                <a:latin typeface="+mj-ea"/>
                <a:ea typeface="+mj-ea"/>
              </a:rPr>
              <a:t>감소시킨다와</a:t>
            </a:r>
            <a:r>
              <a:rPr lang="ko-KR" altLang="en-US" b="0" dirty="0">
                <a:latin typeface="+mj-ea"/>
                <a:ea typeface="+mj-ea"/>
              </a:rPr>
              <a:t> 같은 의미가 된다</a:t>
            </a:r>
            <a:r>
              <a:rPr lang="en-US" altLang="ko-KR" b="0" dirty="0">
                <a:latin typeface="+mj-ea"/>
                <a:ea typeface="+mj-ea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62A196-A440-43BB-9D17-EB5AE1C8B999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97247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en-US" altLang="ko-KR" b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62A196-A440-43BB-9D17-EB5AE1C8B999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02227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3.png"/><Relationship Id="rId4" Type="http://schemas.openxmlformats.org/officeDocument/2006/relationships/image" Target="../media/image15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C5890424-280A-D5F6-61AC-D65FB75ECD3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" y="0"/>
            <a:ext cx="12190354" cy="6858000"/>
          </a:xfrm>
          <a:prstGeom prst="rect">
            <a:avLst/>
          </a:prstGeom>
        </p:spPr>
      </p:pic>
      <p:sp>
        <p:nvSpPr>
          <p:cNvPr id="5" name="제목 4">
            <a:extLst>
              <a:ext uri="{FF2B5EF4-FFF2-40B4-BE49-F238E27FC236}">
                <a16:creationId xmlns:a16="http://schemas.microsoft.com/office/drawing/2014/main" id="{3177D109-3656-49D8-95C2-38AF7974B5C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35922" y="2528008"/>
            <a:ext cx="10515600" cy="53506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800" b="1"/>
            </a:lvl1pPr>
          </a:lstStyle>
          <a:p>
            <a:r>
              <a:rPr lang="ko-KR" altLang="en-US" dirty="0"/>
              <a:t>제목 국문 </a:t>
            </a:r>
            <a:r>
              <a:rPr lang="ko-KR" altLang="en-US" dirty="0" err="1"/>
              <a:t>맑은고딕</a:t>
            </a:r>
            <a:r>
              <a:rPr lang="ko-KR" altLang="en-US" dirty="0"/>
              <a:t> </a:t>
            </a:r>
            <a:r>
              <a:rPr lang="en-US" altLang="ko-KR" dirty="0"/>
              <a:t>28pt</a:t>
            </a:r>
            <a:r>
              <a:rPr lang="ko-KR" altLang="en-US" dirty="0"/>
              <a:t> 영문 </a:t>
            </a:r>
            <a:r>
              <a:rPr lang="en-US" altLang="ko-KR" dirty="0"/>
              <a:t>Calibri 28pt</a:t>
            </a:r>
            <a:endParaRPr lang="ko-KR" altLang="en-US" dirty="0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155350B3-51CA-454E-9C87-5B668EA7D32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36625" y="3089275"/>
            <a:ext cx="5540375" cy="53498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ko-KR" altLang="en-US" dirty="0"/>
              <a:t>부제목 </a:t>
            </a:r>
            <a:r>
              <a:rPr lang="ko-KR" altLang="en-US" dirty="0" err="1"/>
              <a:t>맑은고딕</a:t>
            </a:r>
            <a:r>
              <a:rPr lang="ko-KR" altLang="en-US" dirty="0"/>
              <a:t> </a:t>
            </a:r>
            <a:r>
              <a:rPr lang="en-US" altLang="ko-KR" dirty="0"/>
              <a:t>14pt Calibri 14pt</a:t>
            </a:r>
            <a:endParaRPr lang="ko-KR" altLang="en-US" dirty="0"/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1150D0E0-D8E4-4526-96B6-E5E36B56E53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35922" y="4227646"/>
            <a:ext cx="3308350" cy="99079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ts val="8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2022. 04. 22</a:t>
            </a:r>
          </a:p>
          <a:p>
            <a:pPr lvl="0"/>
            <a:r>
              <a:rPr lang="ko-KR" altLang="en-US" dirty="0" err="1"/>
              <a:t>팀명</a:t>
            </a:r>
            <a:r>
              <a:rPr lang="en-US" altLang="ko-KR" dirty="0"/>
              <a:t>/</a:t>
            </a:r>
            <a:r>
              <a:rPr lang="ko-KR" altLang="en-US" dirty="0"/>
              <a:t>작성자 </a:t>
            </a:r>
            <a:r>
              <a:rPr lang="ko-KR" altLang="en-US" dirty="0" err="1"/>
              <a:t>맑은고딕</a:t>
            </a:r>
            <a:r>
              <a:rPr lang="ko-KR" altLang="en-US" dirty="0"/>
              <a:t> </a:t>
            </a:r>
            <a:r>
              <a:rPr lang="en-US" altLang="ko-KR" dirty="0"/>
              <a:t>12pt Calibri 12pt</a:t>
            </a:r>
            <a:endParaRPr lang="ko-KR" alt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A282EB18-18E1-4A4F-8C0F-40F5A3CDF2FA}"/>
              </a:ext>
            </a:extLst>
          </p:cNvPr>
          <p:cNvGrpSpPr/>
          <p:nvPr userDrawn="1"/>
        </p:nvGrpSpPr>
        <p:grpSpPr>
          <a:xfrm>
            <a:off x="9989180" y="195939"/>
            <a:ext cx="2054458" cy="230832"/>
            <a:chOff x="9989180" y="195939"/>
            <a:chExt cx="2054458" cy="230832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C4C2D507-4EDA-4B62-A22D-F05A45986AD9}"/>
                </a:ext>
              </a:extLst>
            </p:cNvPr>
            <p:cNvSpPr/>
            <p:nvPr/>
          </p:nvSpPr>
          <p:spPr>
            <a:xfrm>
              <a:off x="10025284" y="199573"/>
              <a:ext cx="1982250" cy="21672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78F7C29-D9F8-449E-B6C6-3C9B2A8A780E}"/>
                </a:ext>
              </a:extLst>
            </p:cNvPr>
            <p:cNvSpPr txBox="1"/>
            <p:nvPr/>
          </p:nvSpPr>
          <p:spPr>
            <a:xfrm>
              <a:off x="9989180" y="195939"/>
              <a:ext cx="2054458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b="1" i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Highly Confidential – Internal use only</a:t>
              </a:r>
              <a:endParaRPr lang="ko-KR" altLang="en-US" sz="900" b="1" i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pic>
        <p:nvPicPr>
          <p:cNvPr id="18" name="그림 17">
            <a:extLst>
              <a:ext uri="{FF2B5EF4-FFF2-40B4-BE49-F238E27FC236}">
                <a16:creationId xmlns:a16="http://schemas.microsoft.com/office/drawing/2014/main" id="{C1E24066-891E-EA5B-C76B-693D0DD495B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638" y="345920"/>
            <a:ext cx="1783710" cy="342634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524DD953-C7E8-FEC8-AE52-2A3C4C31B99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639" y="6306371"/>
            <a:ext cx="1374118" cy="277166"/>
          </a:xfrm>
          <a:prstGeom prst="rect">
            <a:avLst/>
          </a:prstGeom>
        </p:spPr>
      </p:pic>
      <p:sp>
        <p:nvSpPr>
          <p:cNvPr id="27" name="바닥글 개체 틀 2">
            <a:extLst>
              <a:ext uri="{FF2B5EF4-FFF2-40B4-BE49-F238E27FC236}">
                <a16:creationId xmlns:a16="http://schemas.microsoft.com/office/drawing/2014/main" id="{1DFFD704-A569-BECB-6860-FAA5B1C19E4B}"/>
              </a:ext>
            </a:extLst>
          </p:cNvPr>
          <p:cNvSpPr txBox="1">
            <a:spLocks/>
          </p:cNvSpPr>
          <p:nvPr userDrawn="1"/>
        </p:nvSpPr>
        <p:spPr>
          <a:xfrm>
            <a:off x="4654307" y="6306371"/>
            <a:ext cx="28833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7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cs typeface="Calibri" panose="020F0502020204030204" pitchFamily="34" charset="0"/>
              </a:rPr>
              <a:t>ⓒ</a:t>
            </a:r>
            <a:r>
              <a:rPr lang="en-US" altLang="ko-KR" dirty="0" err="1">
                <a:solidFill>
                  <a:schemeClr val="bg1">
                    <a:lumMod val="65000"/>
                  </a:schemeClr>
                </a:solidFill>
                <a:cs typeface="Calibri" panose="020F0502020204030204" pitchFamily="34" charset="0"/>
              </a:rPr>
              <a:t>Theragen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cs typeface="Calibri" panose="020F0502020204030204" pitchFamily="34" charset="0"/>
              </a:rPr>
              <a:t> Bio Co., Ltd. All Rights Reserved.</a:t>
            </a:r>
            <a:endParaRPr lang="ko-KR" altLang="en-US" dirty="0">
              <a:solidFill>
                <a:schemeClr val="bg1">
                  <a:lumMod val="65000"/>
                </a:schemeClr>
              </a:solidFill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4734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4CB7B29-6EBF-F5CE-1607-8136E320403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" y="0"/>
            <a:ext cx="12190354" cy="6858000"/>
          </a:xfrm>
          <a:prstGeom prst="rect">
            <a:avLst/>
          </a:prstGeom>
        </p:spPr>
      </p:pic>
      <p:sp>
        <p:nvSpPr>
          <p:cNvPr id="7" name="제목 1">
            <a:extLst>
              <a:ext uri="{FF2B5EF4-FFF2-40B4-BE49-F238E27FC236}">
                <a16:creationId xmlns:a16="http://schemas.microsoft.com/office/drawing/2014/main" id="{18C124A1-98EB-40AF-9A32-D01C58B25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91555" y="3053963"/>
            <a:ext cx="5169890" cy="556335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en-US" altLang="ko-KR" dirty="0"/>
              <a:t>01. Chapter Title</a:t>
            </a:r>
            <a:br>
              <a:rPr lang="en-US" altLang="ko-KR" dirty="0"/>
            </a:br>
            <a:r>
              <a:rPr lang="ko-KR" altLang="en-US" dirty="0" err="1"/>
              <a:t>맑은고딕</a:t>
            </a:r>
            <a:r>
              <a:rPr lang="ko-KR" altLang="en-US" dirty="0"/>
              <a:t> </a:t>
            </a:r>
            <a:r>
              <a:rPr lang="en-US" altLang="ko-KR" dirty="0"/>
              <a:t>24pt Calibri 24pt</a:t>
            </a:r>
            <a:endParaRPr lang="ko-KR" altLang="en-US" dirty="0"/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B65D4968-4807-4A0F-965F-CB504082493C}"/>
              </a:ext>
            </a:extLst>
          </p:cNvPr>
          <p:cNvGrpSpPr/>
          <p:nvPr userDrawn="1"/>
        </p:nvGrpSpPr>
        <p:grpSpPr>
          <a:xfrm>
            <a:off x="9989180" y="195939"/>
            <a:ext cx="2054458" cy="230832"/>
            <a:chOff x="9989180" y="195939"/>
            <a:chExt cx="2054458" cy="230832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F40BC824-3FB8-49AD-B56A-BD3A7A8E2F34}"/>
                </a:ext>
              </a:extLst>
            </p:cNvPr>
            <p:cNvSpPr/>
            <p:nvPr/>
          </p:nvSpPr>
          <p:spPr>
            <a:xfrm>
              <a:off x="10025284" y="199573"/>
              <a:ext cx="1982250" cy="21672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64F2E33F-A7E7-4644-AEFB-2BE45D9B9F79}"/>
                </a:ext>
              </a:extLst>
            </p:cNvPr>
            <p:cNvSpPr txBox="1"/>
            <p:nvPr/>
          </p:nvSpPr>
          <p:spPr>
            <a:xfrm>
              <a:off x="9989180" y="195939"/>
              <a:ext cx="2054458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b="1" i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Highly Confidential – Internal use only</a:t>
              </a:r>
              <a:endParaRPr lang="ko-KR" altLang="en-US" sz="900" b="1" i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pic>
        <p:nvPicPr>
          <p:cNvPr id="16" name="그림 15">
            <a:extLst>
              <a:ext uri="{FF2B5EF4-FFF2-40B4-BE49-F238E27FC236}">
                <a16:creationId xmlns:a16="http://schemas.microsoft.com/office/drawing/2014/main" id="{1A76EF4C-15DF-24B4-DEAB-F57A23E19DC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5D7DAE"/>
              </a:clrFrom>
              <a:clrTo>
                <a:srgbClr val="5D7DA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004" y="6329488"/>
            <a:ext cx="1373753" cy="228959"/>
          </a:xfrm>
          <a:prstGeom prst="rect">
            <a:avLst/>
          </a:prstGeom>
        </p:spPr>
      </p:pic>
      <p:sp>
        <p:nvSpPr>
          <p:cNvPr id="18" name="바닥글 개체 틀 2">
            <a:extLst>
              <a:ext uri="{FF2B5EF4-FFF2-40B4-BE49-F238E27FC236}">
                <a16:creationId xmlns:a16="http://schemas.microsoft.com/office/drawing/2014/main" id="{026F96DA-9EC7-7335-A84C-0214D0FA2779}"/>
              </a:ext>
            </a:extLst>
          </p:cNvPr>
          <p:cNvSpPr txBox="1">
            <a:spLocks/>
          </p:cNvSpPr>
          <p:nvPr userDrawn="1"/>
        </p:nvSpPr>
        <p:spPr>
          <a:xfrm>
            <a:off x="4654307" y="6309699"/>
            <a:ext cx="28833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7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>
                <a:solidFill>
                  <a:schemeClr val="bg1">
                    <a:lumMod val="85000"/>
                  </a:schemeClr>
                </a:solidFill>
                <a:cs typeface="Calibri" panose="020F0502020204030204" pitchFamily="34" charset="0"/>
              </a:rPr>
              <a:t>ⓒ</a:t>
            </a:r>
            <a:r>
              <a:rPr lang="en-US" altLang="ko-KR" dirty="0" err="1">
                <a:solidFill>
                  <a:schemeClr val="bg1">
                    <a:lumMod val="85000"/>
                  </a:schemeClr>
                </a:solidFill>
                <a:cs typeface="Calibri" panose="020F0502020204030204" pitchFamily="34" charset="0"/>
              </a:rPr>
              <a:t>Theragen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  <a:cs typeface="Calibri" panose="020F0502020204030204" pitchFamily="34" charset="0"/>
              </a:rPr>
              <a:t> Bio Co., Ltd. All Rights Reserved.</a:t>
            </a:r>
            <a:endParaRPr lang="ko-KR" altLang="en-US" dirty="0">
              <a:solidFill>
                <a:schemeClr val="bg1">
                  <a:lumMod val="85000"/>
                </a:schemeClr>
              </a:solidFill>
              <a:cs typeface="Calibri" panose="020F0502020204030204" pitchFamily="34" charset="0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A8AF68EE-F319-89A2-4EFA-39DA40C4FBD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0092" y="5954586"/>
            <a:ext cx="480833" cy="556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711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>
            <a:extLst>
              <a:ext uri="{FF2B5EF4-FFF2-40B4-BE49-F238E27FC236}">
                <a16:creationId xmlns:a16="http://schemas.microsoft.com/office/drawing/2014/main" id="{3382B704-35E0-78E1-2DBC-C5F4E625BE7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" y="0"/>
            <a:ext cx="12190354" cy="6858000"/>
          </a:xfrm>
          <a:prstGeom prst="rect">
            <a:avLst/>
          </a:prstGeom>
        </p:spPr>
      </p:pic>
      <p:sp>
        <p:nvSpPr>
          <p:cNvPr id="20" name="바닥글 개체 틀 2">
            <a:extLst>
              <a:ext uri="{FF2B5EF4-FFF2-40B4-BE49-F238E27FC236}">
                <a16:creationId xmlns:a16="http://schemas.microsoft.com/office/drawing/2014/main" id="{6940C85C-8D28-BCC8-BE6C-06A5AAAF172B}"/>
              </a:ext>
            </a:extLst>
          </p:cNvPr>
          <p:cNvSpPr txBox="1">
            <a:spLocks/>
          </p:cNvSpPr>
          <p:nvPr userDrawn="1"/>
        </p:nvSpPr>
        <p:spPr>
          <a:xfrm>
            <a:off x="4654307" y="6309699"/>
            <a:ext cx="28833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7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>
                <a:solidFill>
                  <a:schemeClr val="bg1">
                    <a:lumMod val="85000"/>
                  </a:schemeClr>
                </a:solidFill>
                <a:cs typeface="Calibri" panose="020F0502020204030204" pitchFamily="34" charset="0"/>
              </a:rPr>
              <a:t>ⓒ</a:t>
            </a:r>
            <a:r>
              <a:rPr lang="en-US" altLang="ko-KR" dirty="0" err="1">
                <a:solidFill>
                  <a:schemeClr val="bg1">
                    <a:lumMod val="85000"/>
                  </a:schemeClr>
                </a:solidFill>
                <a:cs typeface="Calibri" panose="020F0502020204030204" pitchFamily="34" charset="0"/>
              </a:rPr>
              <a:t>Theragen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  <a:cs typeface="Calibri" panose="020F0502020204030204" pitchFamily="34" charset="0"/>
              </a:rPr>
              <a:t> Bio Co., Ltd. All Rights Reserved.</a:t>
            </a:r>
            <a:endParaRPr lang="ko-KR" altLang="en-US" dirty="0">
              <a:solidFill>
                <a:schemeClr val="bg1">
                  <a:lumMod val="85000"/>
                </a:schemeClr>
              </a:solidFill>
              <a:cs typeface="Calibri" panose="020F0502020204030204" pitchFamily="34" charset="0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18C124A1-98EB-40AF-9A32-D01C58B25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08148" y="986278"/>
            <a:ext cx="10515600" cy="55633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400" b="0">
                <a:solidFill>
                  <a:schemeClr val="bg1"/>
                </a:solidFill>
              </a:defRPr>
            </a:lvl1pPr>
          </a:lstStyle>
          <a:p>
            <a:r>
              <a:rPr lang="en-US" altLang="ko-KR" dirty="0"/>
              <a:t>Contents </a:t>
            </a:r>
            <a:r>
              <a:rPr lang="ko-KR" altLang="en-US" dirty="0" err="1"/>
              <a:t>맑은고딕</a:t>
            </a:r>
            <a:r>
              <a:rPr lang="ko-KR" altLang="en-US" dirty="0"/>
              <a:t> </a:t>
            </a:r>
            <a:r>
              <a:rPr lang="en-US" altLang="ko-KR" dirty="0"/>
              <a:t>24pt Calibri 24pt</a:t>
            </a:r>
            <a:endParaRPr lang="ko-KR" altLang="en-US" dirty="0"/>
          </a:p>
        </p:txBody>
      </p:sp>
      <p:sp>
        <p:nvSpPr>
          <p:cNvPr id="18" name="텍스트 개체 틀 17">
            <a:extLst>
              <a:ext uri="{FF2B5EF4-FFF2-40B4-BE49-F238E27FC236}">
                <a16:creationId xmlns:a16="http://schemas.microsoft.com/office/drawing/2014/main" id="{8EBB3E14-EC02-46EB-A606-0750137FFC9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07579" y="1933740"/>
            <a:ext cx="4888421" cy="29500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/>
              <a:t>01. Chapter Title </a:t>
            </a:r>
            <a:r>
              <a:rPr lang="ko-KR" altLang="en-US" dirty="0" err="1"/>
              <a:t>맑은고딕</a:t>
            </a:r>
            <a:r>
              <a:rPr lang="ko-KR" altLang="en-US" dirty="0"/>
              <a:t> </a:t>
            </a:r>
            <a:r>
              <a:rPr lang="en-US" altLang="ko-KR" dirty="0"/>
              <a:t>14pt Calibri 14pt</a:t>
            </a:r>
          </a:p>
        </p:txBody>
      </p:sp>
      <p:sp>
        <p:nvSpPr>
          <p:cNvPr id="27" name="텍스트 개체 틀 17">
            <a:extLst>
              <a:ext uri="{FF2B5EF4-FFF2-40B4-BE49-F238E27FC236}">
                <a16:creationId xmlns:a16="http://schemas.microsoft.com/office/drawing/2014/main" id="{A475512A-D4D3-40B2-BA63-373D10F3870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500746" y="2303687"/>
            <a:ext cx="3043237" cy="74010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ts val="1000"/>
              </a:lnSpc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/>
              <a:t>a) Subtitle </a:t>
            </a:r>
            <a:r>
              <a:rPr lang="ko-KR" altLang="en-US" dirty="0" err="1"/>
              <a:t>맑은고딕</a:t>
            </a:r>
            <a:r>
              <a:rPr lang="ko-KR" altLang="en-US" dirty="0"/>
              <a:t> </a:t>
            </a:r>
            <a:r>
              <a:rPr lang="en-US" altLang="ko-KR" dirty="0"/>
              <a:t>12pt Calibri 12pt</a:t>
            </a:r>
          </a:p>
          <a:p>
            <a:pPr lvl="0"/>
            <a:r>
              <a:rPr lang="en-US" altLang="ko-KR" dirty="0"/>
              <a:t>b) Subtitle</a:t>
            </a:r>
          </a:p>
          <a:p>
            <a:pPr lvl="0"/>
            <a:r>
              <a:rPr lang="en-US" altLang="ko-KR" dirty="0"/>
              <a:t>c) Subtitle</a:t>
            </a:r>
          </a:p>
        </p:txBody>
      </p:sp>
      <p:sp>
        <p:nvSpPr>
          <p:cNvPr id="28" name="텍스트 개체 틀 17">
            <a:extLst>
              <a:ext uri="{FF2B5EF4-FFF2-40B4-BE49-F238E27FC236}">
                <a16:creationId xmlns:a16="http://schemas.microsoft.com/office/drawing/2014/main" id="{8BD5F6F1-4C2C-4021-86AA-67F61B715D7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07579" y="3291617"/>
            <a:ext cx="4888421" cy="29500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/>
              <a:t>02. Chapter Title </a:t>
            </a:r>
            <a:r>
              <a:rPr lang="ko-KR" altLang="en-US" dirty="0" err="1"/>
              <a:t>맑은고딕</a:t>
            </a:r>
            <a:r>
              <a:rPr lang="ko-KR" altLang="en-US" dirty="0"/>
              <a:t> </a:t>
            </a:r>
            <a:r>
              <a:rPr lang="en-US" altLang="ko-KR" dirty="0"/>
              <a:t>14pt Calibri 14pt</a:t>
            </a:r>
          </a:p>
        </p:txBody>
      </p:sp>
      <p:sp>
        <p:nvSpPr>
          <p:cNvPr id="29" name="텍스트 개체 틀 17">
            <a:extLst>
              <a:ext uri="{FF2B5EF4-FFF2-40B4-BE49-F238E27FC236}">
                <a16:creationId xmlns:a16="http://schemas.microsoft.com/office/drawing/2014/main" id="{246B38EA-8BF1-4123-AB63-6A9D72FCC7A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500746" y="3661564"/>
            <a:ext cx="3043237" cy="74010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ts val="1000"/>
              </a:lnSpc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/>
              <a:t>a) Subtitle </a:t>
            </a:r>
            <a:r>
              <a:rPr lang="ko-KR" altLang="en-US" dirty="0" err="1"/>
              <a:t>맑은고딕</a:t>
            </a:r>
            <a:r>
              <a:rPr lang="ko-KR" altLang="en-US" dirty="0"/>
              <a:t> </a:t>
            </a:r>
            <a:r>
              <a:rPr lang="en-US" altLang="ko-KR" dirty="0"/>
              <a:t>12pt Calibri 12pt</a:t>
            </a:r>
          </a:p>
          <a:p>
            <a:pPr lvl="0"/>
            <a:r>
              <a:rPr lang="en-US" altLang="ko-KR" dirty="0"/>
              <a:t>b) Subtitle</a:t>
            </a:r>
          </a:p>
          <a:p>
            <a:pPr lvl="0"/>
            <a:r>
              <a:rPr lang="en-US" altLang="ko-KR" dirty="0"/>
              <a:t>c) Subtitle</a:t>
            </a:r>
          </a:p>
        </p:txBody>
      </p:sp>
      <p:sp>
        <p:nvSpPr>
          <p:cNvPr id="32" name="텍스트 개체 틀 17">
            <a:extLst>
              <a:ext uri="{FF2B5EF4-FFF2-40B4-BE49-F238E27FC236}">
                <a16:creationId xmlns:a16="http://schemas.microsoft.com/office/drawing/2014/main" id="{0AA4B21D-1B54-4FF7-B53B-A8D10D857EB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07579" y="4656474"/>
            <a:ext cx="4888421" cy="29500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/>
              <a:t>03. Chapter Title </a:t>
            </a:r>
            <a:r>
              <a:rPr lang="ko-KR" altLang="en-US" dirty="0" err="1"/>
              <a:t>맑은고딕</a:t>
            </a:r>
            <a:r>
              <a:rPr lang="ko-KR" altLang="en-US" dirty="0"/>
              <a:t> </a:t>
            </a:r>
            <a:r>
              <a:rPr lang="en-US" altLang="ko-KR" dirty="0"/>
              <a:t>14pt Calibri 14pt</a:t>
            </a:r>
          </a:p>
        </p:txBody>
      </p:sp>
      <p:sp>
        <p:nvSpPr>
          <p:cNvPr id="33" name="텍스트 개체 틀 17">
            <a:extLst>
              <a:ext uri="{FF2B5EF4-FFF2-40B4-BE49-F238E27FC236}">
                <a16:creationId xmlns:a16="http://schemas.microsoft.com/office/drawing/2014/main" id="{2B45B87B-BF7D-4151-AE9F-8AC2088FD7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500746" y="5026421"/>
            <a:ext cx="3043237" cy="74010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ts val="1000"/>
              </a:lnSpc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/>
              <a:t>a) Subtitle </a:t>
            </a:r>
            <a:r>
              <a:rPr lang="ko-KR" altLang="en-US" dirty="0" err="1"/>
              <a:t>맑은고딕</a:t>
            </a:r>
            <a:r>
              <a:rPr lang="ko-KR" altLang="en-US" dirty="0"/>
              <a:t> </a:t>
            </a:r>
            <a:r>
              <a:rPr lang="en-US" altLang="ko-KR" dirty="0"/>
              <a:t>12pt Calibri 12pt</a:t>
            </a:r>
          </a:p>
          <a:p>
            <a:pPr lvl="0"/>
            <a:r>
              <a:rPr lang="en-US" altLang="ko-KR" dirty="0"/>
              <a:t>b) Subtitle</a:t>
            </a:r>
          </a:p>
          <a:p>
            <a:pPr lvl="0"/>
            <a:r>
              <a:rPr lang="en-US" altLang="ko-KR" dirty="0"/>
              <a:t>c) Subtitle</a:t>
            </a: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B65D4968-4807-4A0F-965F-CB504082493C}"/>
              </a:ext>
            </a:extLst>
          </p:cNvPr>
          <p:cNvGrpSpPr/>
          <p:nvPr userDrawn="1"/>
        </p:nvGrpSpPr>
        <p:grpSpPr>
          <a:xfrm>
            <a:off x="9989180" y="195939"/>
            <a:ext cx="2054458" cy="230832"/>
            <a:chOff x="9989180" y="195939"/>
            <a:chExt cx="2054458" cy="230832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F40BC824-3FB8-49AD-B56A-BD3A7A8E2F34}"/>
                </a:ext>
              </a:extLst>
            </p:cNvPr>
            <p:cNvSpPr/>
            <p:nvPr/>
          </p:nvSpPr>
          <p:spPr>
            <a:xfrm>
              <a:off x="10025284" y="199573"/>
              <a:ext cx="1982250" cy="21672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64F2E33F-A7E7-4644-AEFB-2BE45D9B9F79}"/>
                </a:ext>
              </a:extLst>
            </p:cNvPr>
            <p:cNvSpPr txBox="1"/>
            <p:nvPr/>
          </p:nvSpPr>
          <p:spPr>
            <a:xfrm>
              <a:off x="9989180" y="195939"/>
              <a:ext cx="2054458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b="1" i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Highly Confidential – Internal use only</a:t>
              </a:r>
              <a:endParaRPr lang="ko-KR" altLang="en-US" sz="900" b="1" i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pic>
        <p:nvPicPr>
          <p:cNvPr id="24" name="그림 23">
            <a:extLst>
              <a:ext uri="{FF2B5EF4-FFF2-40B4-BE49-F238E27FC236}">
                <a16:creationId xmlns:a16="http://schemas.microsoft.com/office/drawing/2014/main" id="{A98A55C0-3CC2-949B-8B6A-2ADF1559279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0092" y="5954586"/>
            <a:ext cx="480833" cy="556335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A6B9B766-6738-5B76-0E66-EEF52A8877D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clrChange>
              <a:clrFrom>
                <a:srgbClr val="5D7DAE"/>
              </a:clrFrom>
              <a:clrTo>
                <a:srgbClr val="5D7DA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004" y="6329488"/>
            <a:ext cx="1373753" cy="228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058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B3C9B43-0D56-4675-2703-011C8124C3B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6004"/>
            <a:ext cx="12192000" cy="98619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619EAE3C-1ED1-40FA-8D95-19E3D5406C8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1" y="3147866"/>
            <a:ext cx="12192001" cy="2864688"/>
          </a:xfrm>
          <a:prstGeom prst="rect">
            <a:avLst/>
          </a:prstGeom>
        </p:spPr>
      </p:pic>
      <p:sp>
        <p:nvSpPr>
          <p:cNvPr id="21" name="텍스트 개체 틀 20">
            <a:extLst>
              <a:ext uri="{FF2B5EF4-FFF2-40B4-BE49-F238E27FC236}">
                <a16:creationId xmlns:a16="http://schemas.microsoft.com/office/drawing/2014/main" id="{3C1F6495-6637-41EC-9D19-7C4C3FE8F72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69957" y="2112454"/>
            <a:ext cx="10052086" cy="79636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ts val="1600"/>
              </a:lnSpc>
              <a:buNone/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ts val="16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dirty="0" err="1"/>
              <a:t>맑은고딕</a:t>
            </a:r>
            <a:r>
              <a:rPr lang="ko-KR" altLang="en-US" dirty="0"/>
              <a:t> </a:t>
            </a:r>
            <a:r>
              <a:rPr lang="en-US" altLang="ko-KR" dirty="0"/>
              <a:t>12pt , Calibri 12pt </a:t>
            </a:r>
          </a:p>
          <a:p>
            <a:pPr marL="0" marR="0" lvl="0" indent="0" algn="ctr" defTabSz="914400" rtl="0" eaLnBrk="1" fontAlgn="auto" latinLnBrk="1" hangingPunct="1">
              <a:lnSpc>
                <a:spcPts val="16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dirty="0"/>
              <a:t>Lorem ipsum dolor sit </a:t>
            </a:r>
            <a:r>
              <a:rPr lang="en-US" altLang="ko-KR" dirty="0" err="1"/>
              <a:t>amet</a:t>
            </a:r>
            <a:r>
              <a:rPr lang="en-US" altLang="ko-KR" dirty="0"/>
              <a:t>, </a:t>
            </a:r>
            <a:r>
              <a:rPr lang="en-US" altLang="ko-KR" dirty="0" err="1"/>
              <a:t>consectetuer</a:t>
            </a:r>
            <a:r>
              <a:rPr lang="en-US" altLang="ko-KR" dirty="0"/>
              <a:t> </a:t>
            </a:r>
            <a:r>
              <a:rPr lang="en-US" altLang="ko-KR" dirty="0" err="1"/>
              <a:t>adipiscing</a:t>
            </a:r>
            <a:r>
              <a:rPr lang="en-US" altLang="ko-KR" dirty="0"/>
              <a:t> </a:t>
            </a:r>
            <a:r>
              <a:rPr lang="en-US" altLang="ko-KR" dirty="0" err="1"/>
              <a:t>elit</a:t>
            </a:r>
            <a:r>
              <a:rPr lang="en-US" altLang="ko-KR" dirty="0"/>
              <a:t>, sed diam </a:t>
            </a:r>
            <a:r>
              <a:rPr lang="en-US" altLang="ko-KR" dirty="0" err="1"/>
              <a:t>nonummy</a:t>
            </a:r>
            <a:r>
              <a:rPr lang="en-US" altLang="ko-KR" dirty="0"/>
              <a:t> </a:t>
            </a:r>
            <a:r>
              <a:rPr lang="en-US" altLang="ko-KR" dirty="0" err="1"/>
              <a:t>nibh</a:t>
            </a:r>
            <a:r>
              <a:rPr lang="en-US" altLang="ko-KR" dirty="0"/>
              <a:t> </a:t>
            </a:r>
            <a:r>
              <a:rPr lang="en-US" altLang="ko-KR" dirty="0" err="1"/>
              <a:t>euismod</a:t>
            </a:r>
            <a:r>
              <a:rPr lang="en-US" altLang="ko-KR" dirty="0"/>
              <a:t> </a:t>
            </a:r>
            <a:r>
              <a:rPr lang="en-US" altLang="ko-KR" dirty="0" err="1"/>
              <a:t>tincidunt</a:t>
            </a:r>
            <a:r>
              <a:rPr lang="en-US" altLang="ko-KR" dirty="0"/>
              <a:t> </a:t>
            </a:r>
            <a:r>
              <a:rPr lang="en-US" altLang="ko-KR" dirty="0" err="1"/>
              <a:t>ut</a:t>
            </a:r>
            <a:r>
              <a:rPr lang="en-US" altLang="ko-KR" dirty="0"/>
              <a:t> </a:t>
            </a:r>
            <a:r>
              <a:rPr lang="en-US" altLang="ko-KR" dirty="0" err="1"/>
              <a:t>laoreet</a:t>
            </a:r>
            <a:r>
              <a:rPr lang="en-US" altLang="ko-KR" dirty="0"/>
              <a:t> dolore magna </a:t>
            </a:r>
            <a:r>
              <a:rPr lang="en-US" altLang="ko-KR" dirty="0" err="1"/>
              <a:t>aliquam</a:t>
            </a:r>
            <a:r>
              <a:rPr lang="en-US" altLang="ko-KR" dirty="0"/>
              <a:t> </a:t>
            </a:r>
            <a:r>
              <a:rPr lang="en-US" altLang="ko-KR" dirty="0" err="1"/>
              <a:t>erat</a:t>
            </a:r>
            <a:r>
              <a:rPr lang="en-US" altLang="ko-KR" dirty="0"/>
              <a:t> </a:t>
            </a:r>
            <a:r>
              <a:rPr lang="en-US" altLang="ko-KR" dirty="0" err="1"/>
              <a:t>volutpat</a:t>
            </a:r>
            <a:r>
              <a:rPr lang="en-US" altLang="ko-KR" dirty="0"/>
              <a:t>. Ut </a:t>
            </a:r>
            <a:r>
              <a:rPr lang="en-US" altLang="ko-KR" dirty="0" err="1"/>
              <a:t>wisi</a:t>
            </a:r>
            <a:r>
              <a:rPr lang="en-US" altLang="ko-KR" dirty="0"/>
              <a:t> </a:t>
            </a:r>
            <a:r>
              <a:rPr lang="en-US" altLang="ko-KR" dirty="0" err="1"/>
              <a:t>enim</a:t>
            </a:r>
            <a:r>
              <a:rPr lang="en-US" altLang="ko-KR" dirty="0"/>
              <a:t> ad minim </a:t>
            </a:r>
            <a:r>
              <a:rPr lang="en-US" altLang="ko-KR" dirty="0" err="1"/>
              <a:t>veniam</a:t>
            </a:r>
            <a:r>
              <a:rPr lang="en-US" altLang="ko-KR" dirty="0"/>
              <a:t>, </a:t>
            </a:r>
            <a:r>
              <a:rPr lang="en-US" altLang="ko-KR" dirty="0" err="1"/>
              <a:t>quis</a:t>
            </a:r>
            <a:r>
              <a:rPr lang="en-US" altLang="ko-KR" dirty="0"/>
              <a:t> </a:t>
            </a:r>
            <a:r>
              <a:rPr lang="en-US" altLang="ko-KR" dirty="0" err="1"/>
              <a:t>nostrud</a:t>
            </a:r>
            <a:r>
              <a:rPr lang="en-US" altLang="ko-KR" dirty="0"/>
              <a:t> </a:t>
            </a:r>
            <a:r>
              <a:rPr lang="en-US" altLang="ko-KR" dirty="0" err="1"/>
              <a:t>exerci</a:t>
            </a:r>
            <a:r>
              <a:rPr lang="en-US" altLang="ko-KR" dirty="0"/>
              <a:t> </a:t>
            </a:r>
            <a:r>
              <a:rPr lang="en-US" altLang="ko-KR" dirty="0" err="1"/>
              <a:t>tation</a:t>
            </a:r>
            <a:r>
              <a:rPr lang="en-US" altLang="ko-KR" dirty="0"/>
              <a:t> </a:t>
            </a:r>
            <a:r>
              <a:rPr lang="en-US" altLang="ko-KR" dirty="0" err="1"/>
              <a:t>ullamcorper</a:t>
            </a:r>
            <a:r>
              <a:rPr lang="en-US" altLang="ko-KR" dirty="0"/>
              <a:t> </a:t>
            </a:r>
            <a:r>
              <a:rPr lang="en-US" altLang="ko-KR" dirty="0" err="1"/>
              <a:t>suscipit</a:t>
            </a:r>
            <a:r>
              <a:rPr lang="en-US" altLang="ko-KR" dirty="0"/>
              <a:t> </a:t>
            </a:r>
            <a:r>
              <a:rPr lang="en-US" altLang="ko-KR" dirty="0" err="1"/>
              <a:t>lobortis</a:t>
            </a:r>
            <a:r>
              <a:rPr lang="en-US" altLang="ko-KR" dirty="0"/>
              <a:t> </a:t>
            </a:r>
            <a:r>
              <a:rPr lang="en-US" altLang="ko-KR" dirty="0" err="1"/>
              <a:t>nisl</a:t>
            </a:r>
            <a:r>
              <a:rPr lang="en-US" altLang="ko-KR" dirty="0"/>
              <a:t> </a:t>
            </a:r>
            <a:r>
              <a:rPr lang="en-US" altLang="ko-KR" dirty="0" err="1"/>
              <a:t>ut</a:t>
            </a:r>
            <a:r>
              <a:rPr lang="en-US" altLang="ko-KR" dirty="0"/>
              <a:t> </a:t>
            </a:r>
            <a:r>
              <a:rPr lang="en-US" altLang="ko-KR" dirty="0" err="1"/>
              <a:t>aliquip</a:t>
            </a:r>
            <a:r>
              <a:rPr lang="en-US" altLang="ko-KR" dirty="0"/>
              <a:t> ex </a:t>
            </a:r>
            <a:r>
              <a:rPr lang="en-US" altLang="ko-KR" dirty="0" err="1"/>
              <a:t>ea</a:t>
            </a:r>
            <a:r>
              <a:rPr lang="en-US" altLang="ko-KR" dirty="0"/>
              <a:t> </a:t>
            </a:r>
            <a:r>
              <a:rPr lang="en-US" altLang="ko-KR" dirty="0" err="1"/>
              <a:t>commodo</a:t>
            </a:r>
            <a:r>
              <a:rPr lang="en-US" altLang="ko-KR" dirty="0"/>
              <a:t> </a:t>
            </a:r>
            <a:r>
              <a:rPr lang="en-US" altLang="ko-KR" dirty="0" err="1"/>
              <a:t>consequat</a:t>
            </a:r>
            <a:r>
              <a:rPr lang="en-US" altLang="ko-KR" dirty="0"/>
              <a:t>. Duis autem vel </a:t>
            </a:r>
            <a:r>
              <a:rPr lang="en-US" altLang="ko-KR" dirty="0" err="1"/>
              <a:t>eum</a:t>
            </a:r>
            <a:r>
              <a:rPr lang="en-US" altLang="ko-KR" dirty="0"/>
              <a:t> </a:t>
            </a:r>
            <a:r>
              <a:rPr lang="en-US" altLang="ko-KR" dirty="0" err="1"/>
              <a:t>iriure</a:t>
            </a:r>
            <a:r>
              <a:rPr lang="en-US" altLang="ko-KR" dirty="0"/>
              <a:t> dolor in </a:t>
            </a:r>
            <a:r>
              <a:rPr lang="en-US" altLang="ko-KR" dirty="0" err="1"/>
              <a:t>hendrerit</a:t>
            </a:r>
            <a:r>
              <a:rPr lang="en-US" altLang="ko-KR" dirty="0"/>
              <a:t> in </a:t>
            </a:r>
            <a:r>
              <a:rPr lang="en-US" altLang="ko-KR" dirty="0" err="1"/>
              <a:t>vulputate</a:t>
            </a:r>
            <a:r>
              <a:rPr lang="en-US" altLang="ko-KR" dirty="0"/>
              <a:t> </a:t>
            </a:r>
            <a:r>
              <a:rPr lang="en-US" altLang="ko-KR" dirty="0" err="1"/>
              <a:t>velit</a:t>
            </a:r>
            <a:r>
              <a:rPr lang="en-US" altLang="ko-KR" dirty="0"/>
              <a:t> </a:t>
            </a:r>
            <a:r>
              <a:rPr lang="en-US" altLang="ko-KR" dirty="0" err="1"/>
              <a:t>esse</a:t>
            </a:r>
            <a:r>
              <a:rPr lang="en-US" altLang="ko-KR" dirty="0"/>
              <a:t> </a:t>
            </a:r>
            <a:r>
              <a:rPr lang="en-US" altLang="ko-KR" dirty="0" err="1"/>
              <a:t>molestie</a:t>
            </a:r>
            <a:r>
              <a:rPr lang="en-US" altLang="ko-KR" dirty="0"/>
              <a:t> </a:t>
            </a:r>
            <a:r>
              <a:rPr lang="en-US" altLang="ko-KR" dirty="0" err="1"/>
              <a:t>consequat</a:t>
            </a:r>
            <a:r>
              <a:rPr lang="en-US" altLang="ko-KR" dirty="0"/>
              <a:t>, vel illum dolore </a:t>
            </a:r>
            <a:r>
              <a:rPr lang="en-US" altLang="ko-KR" dirty="0" err="1"/>
              <a:t>eu</a:t>
            </a:r>
            <a:r>
              <a:rPr lang="en-US" altLang="ko-KR" dirty="0"/>
              <a:t> </a:t>
            </a:r>
            <a:r>
              <a:rPr lang="en-US" altLang="ko-KR" dirty="0" err="1"/>
              <a:t>feugiat</a:t>
            </a:r>
            <a:r>
              <a:rPr lang="en-US" altLang="ko-KR" dirty="0"/>
              <a:t> </a:t>
            </a:r>
            <a:r>
              <a:rPr lang="en-US" altLang="ko-KR" dirty="0" err="1"/>
              <a:t>nulla</a:t>
            </a:r>
            <a:r>
              <a:rPr lang="en-US" altLang="ko-KR" dirty="0"/>
              <a:t> </a:t>
            </a:r>
            <a:r>
              <a:rPr lang="en-US" altLang="ko-KR" dirty="0" err="1"/>
              <a:t>facilisis</a:t>
            </a:r>
            <a:r>
              <a:rPr lang="en-US" altLang="ko-KR" dirty="0"/>
              <a:t> at </a:t>
            </a:r>
            <a:r>
              <a:rPr lang="en-US" altLang="ko-KR" dirty="0" err="1"/>
              <a:t>vero</a:t>
            </a:r>
            <a:r>
              <a:rPr lang="en-US" altLang="ko-KR" dirty="0"/>
              <a:t> eros et </a:t>
            </a:r>
            <a:r>
              <a:rPr lang="en-US" altLang="ko-KR" dirty="0" err="1"/>
              <a:t>accumsan</a:t>
            </a:r>
            <a:r>
              <a:rPr lang="en-US" altLang="ko-KR" dirty="0"/>
              <a:t> et </a:t>
            </a:r>
            <a:r>
              <a:rPr lang="en-US" altLang="ko-KR" dirty="0" err="1"/>
              <a:t>iusto</a:t>
            </a:r>
            <a:r>
              <a:rPr lang="en-US" altLang="ko-KR" dirty="0"/>
              <a:t>  </a:t>
            </a:r>
            <a:r>
              <a:rPr lang="en-US" altLang="ko-KR" dirty="0" err="1"/>
              <a:t>odio</a:t>
            </a:r>
            <a:r>
              <a:rPr lang="en-US" altLang="ko-KR" dirty="0"/>
              <a:t> </a:t>
            </a:r>
            <a:r>
              <a:rPr lang="en-US" altLang="ko-KR" dirty="0" err="1"/>
              <a:t>dignissim</a:t>
            </a:r>
            <a:r>
              <a:rPr lang="en-US" altLang="ko-KR" dirty="0"/>
              <a:t> qui </a:t>
            </a:r>
            <a:r>
              <a:rPr lang="en-US" altLang="ko-KR" dirty="0" err="1"/>
              <a:t>blandit</a:t>
            </a:r>
            <a:r>
              <a:rPr lang="en-US" altLang="ko-KR" dirty="0"/>
              <a:t> </a:t>
            </a:r>
            <a:r>
              <a:rPr lang="en-US" altLang="ko-KR" dirty="0" err="1"/>
              <a:t>praesent</a:t>
            </a:r>
            <a:r>
              <a:rPr lang="en-US" altLang="ko-KR" dirty="0"/>
              <a:t>.</a:t>
            </a:r>
          </a:p>
        </p:txBody>
      </p:sp>
      <p:sp>
        <p:nvSpPr>
          <p:cNvPr id="19" name="텍스트 개체 틀 12">
            <a:extLst>
              <a:ext uri="{FF2B5EF4-FFF2-40B4-BE49-F238E27FC236}">
                <a16:creationId xmlns:a16="http://schemas.microsoft.com/office/drawing/2014/main" id="{AE8E6165-4261-4F7D-94B6-3B545FE0C10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69957" y="5065415"/>
            <a:ext cx="2545253" cy="21750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200" b="0">
                <a:latin typeface="+mn-lt"/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ko-KR" altLang="en-US" dirty="0"/>
              <a:t>부제목을 입력해 주세요</a:t>
            </a:r>
          </a:p>
        </p:txBody>
      </p:sp>
      <p:sp>
        <p:nvSpPr>
          <p:cNvPr id="20" name="텍스트 개체 틀 20">
            <a:extLst>
              <a:ext uri="{FF2B5EF4-FFF2-40B4-BE49-F238E27FC236}">
                <a16:creationId xmlns:a16="http://schemas.microsoft.com/office/drawing/2014/main" id="{5330B571-DE18-440A-85C7-B45361488F0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70562" y="5415783"/>
            <a:ext cx="3291105" cy="42579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ts val="7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dirty="0"/>
              <a:t>내용을 설명해 주세요 내용을 설명해 주세요</a:t>
            </a:r>
            <a:endParaRPr lang="en-US" altLang="ko-KR" dirty="0"/>
          </a:p>
          <a:p>
            <a:pPr marL="0" marR="0" lvl="0" indent="0" algn="ctr" defTabSz="914400" rtl="0" eaLnBrk="1" fontAlgn="auto" latinLnBrk="1" hangingPunct="1">
              <a:lnSpc>
                <a:spcPts val="7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dirty="0"/>
              <a:t>내용을 설명해 주세요</a:t>
            </a:r>
            <a:endParaRPr lang="en-US" altLang="ko-KR" dirty="0"/>
          </a:p>
        </p:txBody>
      </p:sp>
      <p:sp>
        <p:nvSpPr>
          <p:cNvPr id="22" name="텍스트 개체 틀 12">
            <a:extLst>
              <a:ext uri="{FF2B5EF4-FFF2-40B4-BE49-F238E27FC236}">
                <a16:creationId xmlns:a16="http://schemas.microsoft.com/office/drawing/2014/main" id="{FA7020CA-C42B-435B-BA58-86BE54CEFD8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823373" y="5086786"/>
            <a:ext cx="2545253" cy="21750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200" b="0">
                <a:latin typeface="+mn-lt"/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ko-KR" altLang="en-US" dirty="0"/>
              <a:t>부제목을 입력해 주세요</a:t>
            </a:r>
          </a:p>
        </p:txBody>
      </p:sp>
      <p:sp>
        <p:nvSpPr>
          <p:cNvPr id="25" name="텍스트 개체 틀 12">
            <a:extLst>
              <a:ext uri="{FF2B5EF4-FFF2-40B4-BE49-F238E27FC236}">
                <a16:creationId xmlns:a16="http://schemas.microsoft.com/office/drawing/2014/main" id="{E96DAF4F-96DE-4130-A54A-5453E92ECD6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576789" y="5086786"/>
            <a:ext cx="2545253" cy="21750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200" b="0">
                <a:latin typeface="+mn-lt"/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ko-KR" altLang="en-US" dirty="0"/>
              <a:t>부제목을 입력해 주세요</a:t>
            </a: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1F5E256B-1913-401C-A13D-A561F7769056}"/>
              </a:ext>
            </a:extLst>
          </p:cNvPr>
          <p:cNvGrpSpPr/>
          <p:nvPr userDrawn="1"/>
        </p:nvGrpSpPr>
        <p:grpSpPr>
          <a:xfrm>
            <a:off x="9989180" y="195939"/>
            <a:ext cx="2054458" cy="230832"/>
            <a:chOff x="9989180" y="195939"/>
            <a:chExt cx="2054458" cy="230832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2E94EF10-6DE9-42B1-88D3-435FE17C88CB}"/>
                </a:ext>
              </a:extLst>
            </p:cNvPr>
            <p:cNvSpPr/>
            <p:nvPr/>
          </p:nvSpPr>
          <p:spPr>
            <a:xfrm>
              <a:off x="10025284" y="199573"/>
              <a:ext cx="1982250" cy="21672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E9C0D4B-89C9-4369-8481-D94F013A379C}"/>
                </a:ext>
              </a:extLst>
            </p:cNvPr>
            <p:cNvSpPr txBox="1"/>
            <p:nvPr/>
          </p:nvSpPr>
          <p:spPr>
            <a:xfrm>
              <a:off x="9989180" y="195939"/>
              <a:ext cx="2054458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b="1" i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Highly Confidential – Internal use only</a:t>
              </a:r>
              <a:endParaRPr lang="ko-KR" altLang="en-US" sz="900" b="1" i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23" name="슬라이드 번호 개체 틀 3">
            <a:extLst>
              <a:ext uri="{FF2B5EF4-FFF2-40B4-BE49-F238E27FC236}">
                <a16:creationId xmlns:a16="http://schemas.microsoft.com/office/drawing/2014/main" id="{42788926-7C30-498B-B3D5-2DD1E6396DB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245794" y="6490643"/>
            <a:ext cx="2743200" cy="230832"/>
          </a:xfrm>
          <a:prstGeom prst="rect">
            <a:avLst/>
          </a:prstGeom>
        </p:spPr>
        <p:txBody>
          <a:bodyPr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2C139D12-2443-4121-BD18-EEB593859B2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D3DE47D4-1F4B-4B2D-ABA6-A09F7D31AB41}"/>
              </a:ext>
            </a:extLst>
          </p:cNvPr>
          <p:cNvGrpSpPr/>
          <p:nvPr userDrawn="1"/>
        </p:nvGrpSpPr>
        <p:grpSpPr>
          <a:xfrm>
            <a:off x="11560" y="-1060839"/>
            <a:ext cx="7390503" cy="893184"/>
            <a:chOff x="3028277" y="-1027355"/>
            <a:chExt cx="7390503" cy="893184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97CF539B-1E7C-4CB2-9397-68F4584983AB}"/>
                </a:ext>
              </a:extLst>
            </p:cNvPr>
            <p:cNvSpPr/>
            <p:nvPr userDrawn="1"/>
          </p:nvSpPr>
          <p:spPr>
            <a:xfrm>
              <a:off x="3028277" y="-1027355"/>
              <a:ext cx="7390503" cy="8931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B3D0161D-EC4F-49AB-B6B7-682B9B7A92F1}"/>
                </a:ext>
              </a:extLst>
            </p:cNvPr>
            <p:cNvSpPr/>
            <p:nvPr userDrawn="1"/>
          </p:nvSpPr>
          <p:spPr>
            <a:xfrm>
              <a:off x="3157750" y="-704626"/>
              <a:ext cx="483139" cy="483139"/>
            </a:xfrm>
            <a:prstGeom prst="rect">
              <a:avLst/>
            </a:prstGeom>
            <a:solidFill>
              <a:srgbClr val="4C37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D27FC349-665C-4E11-B6E8-581A9707B3D7}"/>
                </a:ext>
              </a:extLst>
            </p:cNvPr>
            <p:cNvSpPr/>
            <p:nvPr userDrawn="1"/>
          </p:nvSpPr>
          <p:spPr>
            <a:xfrm>
              <a:off x="3705534" y="-704626"/>
              <a:ext cx="483139" cy="483139"/>
            </a:xfrm>
            <a:prstGeom prst="rect">
              <a:avLst/>
            </a:prstGeom>
            <a:solidFill>
              <a:srgbClr val="252D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7C8F91F2-CBD5-4919-8AC7-932B71C9D06B}"/>
                </a:ext>
              </a:extLst>
            </p:cNvPr>
            <p:cNvSpPr/>
            <p:nvPr userDrawn="1"/>
          </p:nvSpPr>
          <p:spPr>
            <a:xfrm>
              <a:off x="4253318" y="-704626"/>
              <a:ext cx="483139" cy="483139"/>
            </a:xfrm>
            <a:prstGeom prst="rect">
              <a:avLst/>
            </a:prstGeom>
            <a:solidFill>
              <a:srgbClr val="5F6C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2AC65101-797C-40CC-A150-F438AF14CB85}"/>
                </a:ext>
              </a:extLst>
            </p:cNvPr>
            <p:cNvSpPr/>
            <p:nvPr userDrawn="1"/>
          </p:nvSpPr>
          <p:spPr>
            <a:xfrm>
              <a:off x="4943256" y="-704626"/>
              <a:ext cx="483139" cy="483139"/>
            </a:xfrm>
            <a:prstGeom prst="rect">
              <a:avLst/>
            </a:prstGeom>
            <a:solidFill>
              <a:srgbClr val="E1E4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29B38CA9-E82A-4919-BE77-46681F3DECA2}"/>
                </a:ext>
              </a:extLst>
            </p:cNvPr>
            <p:cNvSpPr/>
            <p:nvPr userDrawn="1"/>
          </p:nvSpPr>
          <p:spPr>
            <a:xfrm>
              <a:off x="5491040" y="-704626"/>
              <a:ext cx="483139" cy="483139"/>
            </a:xfrm>
            <a:prstGeom prst="rect">
              <a:avLst/>
            </a:prstGeom>
            <a:solidFill>
              <a:srgbClr val="FBFBFB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6C0DF6A8-312B-4DA8-BB94-CA3BF6EA53E0}"/>
                </a:ext>
              </a:extLst>
            </p:cNvPr>
            <p:cNvSpPr/>
            <p:nvPr userDrawn="1"/>
          </p:nvSpPr>
          <p:spPr>
            <a:xfrm>
              <a:off x="6038824" y="-704626"/>
              <a:ext cx="483139" cy="483139"/>
            </a:xfrm>
            <a:prstGeom prst="rect">
              <a:avLst/>
            </a:prstGeom>
            <a:solidFill>
              <a:srgbClr val="D3DF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13899CD5-8208-4007-871B-5B0B4417A22B}"/>
                </a:ext>
              </a:extLst>
            </p:cNvPr>
            <p:cNvSpPr/>
            <p:nvPr userDrawn="1"/>
          </p:nvSpPr>
          <p:spPr>
            <a:xfrm>
              <a:off x="6756183" y="-704626"/>
              <a:ext cx="483139" cy="483139"/>
            </a:xfrm>
            <a:prstGeom prst="rect">
              <a:avLst/>
            </a:prstGeom>
            <a:solidFill>
              <a:srgbClr val="2DB8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50B5B524-F87A-47AC-BF68-478A60E5DC0C}"/>
                </a:ext>
              </a:extLst>
            </p:cNvPr>
            <p:cNvSpPr/>
            <p:nvPr userDrawn="1"/>
          </p:nvSpPr>
          <p:spPr>
            <a:xfrm>
              <a:off x="7303967" y="-704626"/>
              <a:ext cx="483139" cy="483139"/>
            </a:xfrm>
            <a:prstGeom prst="rect">
              <a:avLst/>
            </a:prstGeom>
            <a:solidFill>
              <a:srgbClr val="F4EE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53348536-E97F-4568-8294-08E4E1A13896}"/>
                </a:ext>
              </a:extLst>
            </p:cNvPr>
            <p:cNvSpPr/>
            <p:nvPr userDrawn="1"/>
          </p:nvSpPr>
          <p:spPr>
            <a:xfrm rot="10800000">
              <a:off x="8003328" y="-704627"/>
              <a:ext cx="2280982" cy="121734"/>
            </a:xfrm>
            <a:prstGeom prst="rect">
              <a:avLst/>
            </a:prstGeom>
            <a:gradFill flip="none" rotWithShape="1">
              <a:gsLst>
                <a:gs pos="0">
                  <a:srgbClr val="5E6AA9"/>
                </a:gs>
                <a:gs pos="100000">
                  <a:srgbClr val="262E83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276F013F-CB7D-4535-8419-3C9DA25D9AA8}"/>
                </a:ext>
              </a:extLst>
            </p:cNvPr>
            <p:cNvSpPr/>
            <p:nvPr userDrawn="1"/>
          </p:nvSpPr>
          <p:spPr>
            <a:xfrm rot="10800000">
              <a:off x="8003328" y="-343221"/>
              <a:ext cx="2280982" cy="121734"/>
            </a:xfrm>
            <a:prstGeom prst="rect">
              <a:avLst/>
            </a:prstGeom>
            <a:gradFill flip="none" rotWithShape="1">
              <a:gsLst>
                <a:gs pos="0">
                  <a:srgbClr val="F9EE84"/>
                </a:gs>
                <a:gs pos="50000">
                  <a:srgbClr val="B3C8E3"/>
                </a:gs>
                <a:gs pos="100000">
                  <a:srgbClr val="4E3A85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0C3C63C4-5F77-4A67-90D2-C91E0B73736C}"/>
                </a:ext>
              </a:extLst>
            </p:cNvPr>
            <p:cNvSpPr/>
            <p:nvPr userDrawn="1"/>
          </p:nvSpPr>
          <p:spPr>
            <a:xfrm rot="10800000">
              <a:off x="8003328" y="-523646"/>
              <a:ext cx="2280982" cy="121734"/>
            </a:xfrm>
            <a:prstGeom prst="rect">
              <a:avLst/>
            </a:prstGeom>
            <a:gradFill flip="none" rotWithShape="1">
              <a:gsLst>
                <a:gs pos="0">
                  <a:srgbClr val="27B1B1"/>
                </a:gs>
                <a:gs pos="35000">
                  <a:srgbClr val="5F6CAA">
                    <a:alpha val="90000"/>
                  </a:srgbClr>
                </a:gs>
                <a:gs pos="70000">
                  <a:srgbClr val="252D83">
                    <a:alpha val="90000"/>
                  </a:srgbClr>
                </a:gs>
                <a:gs pos="100000">
                  <a:srgbClr val="4C3784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973F0B17-30ED-4AD4-ACB1-E00523DDA100}"/>
                </a:ext>
              </a:extLst>
            </p:cNvPr>
            <p:cNvSpPr txBox="1"/>
            <p:nvPr userDrawn="1"/>
          </p:nvSpPr>
          <p:spPr>
            <a:xfrm>
              <a:off x="3086264" y="-920072"/>
              <a:ext cx="117220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/>
                <a:t>Main color</a:t>
              </a:r>
              <a:endParaRPr lang="ko-KR" altLang="en-US" sz="800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D5BE48CE-2180-4EC3-8E35-E67A3EE27B40}"/>
                </a:ext>
              </a:extLst>
            </p:cNvPr>
            <p:cNvSpPr txBox="1"/>
            <p:nvPr userDrawn="1"/>
          </p:nvSpPr>
          <p:spPr>
            <a:xfrm>
              <a:off x="4889768" y="-920072"/>
              <a:ext cx="117220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/>
                <a:t>Sub color</a:t>
              </a:r>
              <a:endParaRPr lang="ko-KR" altLang="en-US" sz="800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09F9982D-0551-4523-AE83-4500A779BA09}"/>
                </a:ext>
              </a:extLst>
            </p:cNvPr>
            <p:cNvSpPr txBox="1"/>
            <p:nvPr userDrawn="1"/>
          </p:nvSpPr>
          <p:spPr>
            <a:xfrm>
              <a:off x="6701726" y="-920072"/>
              <a:ext cx="117220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/>
                <a:t>Point color</a:t>
              </a:r>
              <a:endParaRPr lang="ko-KR" altLang="en-US" sz="800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B25144EA-068B-444D-8D9D-03EA719D744E}"/>
                </a:ext>
              </a:extLst>
            </p:cNvPr>
            <p:cNvSpPr txBox="1"/>
            <p:nvPr userDrawn="1"/>
          </p:nvSpPr>
          <p:spPr>
            <a:xfrm>
              <a:off x="7917270" y="-920072"/>
              <a:ext cx="117220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/>
                <a:t>Gradation color</a:t>
              </a:r>
              <a:endParaRPr lang="ko-KR" altLang="en-US" sz="800" dirty="0"/>
            </a:p>
          </p:txBody>
        </p:sp>
      </p:grpSp>
      <p:sp>
        <p:nvSpPr>
          <p:cNvPr id="47" name="그림 개체 틀 22">
            <a:extLst>
              <a:ext uri="{FF2B5EF4-FFF2-40B4-BE49-F238E27FC236}">
                <a16:creationId xmlns:a16="http://schemas.microsoft.com/office/drawing/2014/main" id="{0435706B-92BF-4FAD-94F7-73DBCE31495B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678109" y="3313388"/>
            <a:ext cx="3283558" cy="1668199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48" name="그림 개체 틀 22">
            <a:extLst>
              <a:ext uri="{FF2B5EF4-FFF2-40B4-BE49-F238E27FC236}">
                <a16:creationId xmlns:a16="http://schemas.microsoft.com/office/drawing/2014/main" id="{E391D96C-EC22-41F1-B54E-E5FBFC157DCD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4485323" y="3313388"/>
            <a:ext cx="3283558" cy="1668199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49" name="그림 개체 틀 22">
            <a:extLst>
              <a:ext uri="{FF2B5EF4-FFF2-40B4-BE49-F238E27FC236}">
                <a16:creationId xmlns:a16="http://schemas.microsoft.com/office/drawing/2014/main" id="{EFA6BA8B-6184-4359-A46E-B9179CB9E955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207636" y="3313388"/>
            <a:ext cx="3283558" cy="1668199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pic>
        <p:nvPicPr>
          <p:cNvPr id="50" name="그림 49">
            <a:extLst>
              <a:ext uri="{FF2B5EF4-FFF2-40B4-BE49-F238E27FC236}">
                <a16:creationId xmlns:a16="http://schemas.microsoft.com/office/drawing/2014/main" id="{C85F3BFC-C908-4538-937B-CD9C584BBCCB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507061" y="-3066389"/>
            <a:ext cx="4673379" cy="2898734"/>
          </a:xfrm>
          <a:prstGeom prst="rect">
            <a:avLst/>
          </a:prstGeom>
        </p:spPr>
      </p:pic>
      <p:sp>
        <p:nvSpPr>
          <p:cNvPr id="6" name="제목 5">
            <a:extLst>
              <a:ext uri="{FF2B5EF4-FFF2-40B4-BE49-F238E27FC236}">
                <a16:creationId xmlns:a16="http://schemas.microsoft.com/office/drawing/2014/main" id="{199AA0D6-40B6-7840-4E6D-11294FE7EA7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2913" y="300302"/>
            <a:ext cx="10426588" cy="504713"/>
          </a:xfrm>
          <a:prstGeom prst="rect">
            <a:avLst/>
          </a:prstGeom>
        </p:spPr>
        <p:txBody>
          <a:bodyPr/>
          <a:lstStyle>
            <a:lvl1pPr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 </a:t>
            </a:r>
            <a:r>
              <a:rPr lang="ko-KR" altLang="en-US" dirty="0" err="1"/>
              <a:t>맑은고딕</a:t>
            </a:r>
            <a:r>
              <a:rPr lang="ko-KR" altLang="en-US" dirty="0"/>
              <a:t> </a:t>
            </a:r>
            <a:r>
              <a:rPr lang="en-US" altLang="ko-KR" dirty="0"/>
              <a:t>20pt Calibri 20pt</a:t>
            </a:r>
            <a:r>
              <a:rPr lang="ko-KR" altLang="en-US" dirty="0"/>
              <a:t> </a:t>
            </a:r>
          </a:p>
        </p:txBody>
      </p:sp>
      <p:pic>
        <p:nvPicPr>
          <p:cNvPr id="54" name="그림 53">
            <a:extLst>
              <a:ext uri="{FF2B5EF4-FFF2-40B4-BE49-F238E27FC236}">
                <a16:creationId xmlns:a16="http://schemas.microsoft.com/office/drawing/2014/main" id="{4816BF2E-846B-2FC6-7E91-B4C547AB0374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578" y="6245576"/>
            <a:ext cx="410107" cy="475899"/>
          </a:xfrm>
          <a:prstGeom prst="rect">
            <a:avLst/>
          </a:prstGeom>
        </p:spPr>
      </p:pic>
      <p:sp>
        <p:nvSpPr>
          <p:cNvPr id="55" name="바닥글 개체 틀 2">
            <a:extLst>
              <a:ext uri="{FF2B5EF4-FFF2-40B4-BE49-F238E27FC236}">
                <a16:creationId xmlns:a16="http://schemas.microsoft.com/office/drawing/2014/main" id="{A671CAAB-5D55-4BB4-8471-F51B16389883}"/>
              </a:ext>
            </a:extLst>
          </p:cNvPr>
          <p:cNvSpPr txBox="1">
            <a:spLocks/>
          </p:cNvSpPr>
          <p:nvPr userDrawn="1"/>
        </p:nvSpPr>
        <p:spPr>
          <a:xfrm>
            <a:off x="4654307" y="6393395"/>
            <a:ext cx="28833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7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cs typeface="Calibri" panose="020F0502020204030204" pitchFamily="34" charset="0"/>
              </a:rPr>
              <a:t>ⓒ</a:t>
            </a:r>
            <a:r>
              <a:rPr lang="en-US" altLang="ko-KR" dirty="0" err="1">
                <a:solidFill>
                  <a:schemeClr val="bg1">
                    <a:lumMod val="65000"/>
                  </a:schemeClr>
                </a:solidFill>
                <a:cs typeface="Calibri" panose="020F0502020204030204" pitchFamily="34" charset="0"/>
              </a:rPr>
              <a:t>Theragen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cs typeface="Calibri" panose="020F0502020204030204" pitchFamily="34" charset="0"/>
              </a:rPr>
              <a:t> Bio Co., Ltd. All Rights Reserved.</a:t>
            </a:r>
            <a:endParaRPr lang="ko-KR" altLang="en-US" dirty="0">
              <a:solidFill>
                <a:schemeClr val="bg1">
                  <a:lumMod val="65000"/>
                </a:schemeClr>
              </a:solidFill>
              <a:cs typeface="Calibri" panose="020F0502020204030204" pitchFamily="34" charset="0"/>
            </a:endParaRPr>
          </a:p>
        </p:txBody>
      </p:sp>
      <p:sp>
        <p:nvSpPr>
          <p:cNvPr id="51" name="텍스트 개체 틀 12">
            <a:extLst>
              <a:ext uri="{FF2B5EF4-FFF2-40B4-BE49-F238E27FC236}">
                <a16:creationId xmlns:a16="http://schemas.microsoft.com/office/drawing/2014/main" id="{9F558741-56BC-DC0C-CB01-D1BD7CD415F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58787" y="1073155"/>
            <a:ext cx="11274425" cy="36512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400">
                <a:latin typeface="+mn-lt"/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ko-KR" altLang="en-US" dirty="0"/>
              <a:t>부제목을 입력해 주세요 </a:t>
            </a:r>
            <a:r>
              <a:rPr lang="ko-KR" altLang="en-US" dirty="0" err="1"/>
              <a:t>맑은고딕</a:t>
            </a:r>
            <a:r>
              <a:rPr lang="ko-KR" altLang="en-US" dirty="0"/>
              <a:t> </a:t>
            </a:r>
            <a:r>
              <a:rPr lang="en-US" altLang="ko-KR" dirty="0"/>
              <a:t>14pt Calibri 14pt</a:t>
            </a:r>
            <a:endParaRPr lang="ko-KR" altLang="en-US" dirty="0"/>
          </a:p>
        </p:txBody>
      </p:sp>
      <p:sp>
        <p:nvSpPr>
          <p:cNvPr id="52" name="텍스트 개체 틀 17">
            <a:extLst>
              <a:ext uri="{FF2B5EF4-FFF2-40B4-BE49-F238E27FC236}">
                <a16:creationId xmlns:a16="http://schemas.microsoft.com/office/drawing/2014/main" id="{90FD4DC4-9794-9C5A-1D91-D3121992ECE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54307" y="1689343"/>
            <a:ext cx="3043237" cy="23018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200" b="1">
                <a:solidFill>
                  <a:srgbClr val="584486"/>
                </a:solidFill>
              </a:defRPr>
            </a:lvl1pPr>
          </a:lstStyle>
          <a:p>
            <a:pPr lvl="0"/>
            <a:r>
              <a:rPr lang="ko-KR" altLang="en-US" dirty="0"/>
              <a:t>제목작성 </a:t>
            </a:r>
            <a:r>
              <a:rPr lang="ko-KR" altLang="en-US" dirty="0" err="1"/>
              <a:t>맑은고딕</a:t>
            </a:r>
            <a:r>
              <a:rPr lang="ko-KR" altLang="en-US" dirty="0"/>
              <a:t> </a:t>
            </a:r>
            <a:r>
              <a:rPr lang="en-US" altLang="ko-KR" dirty="0"/>
              <a:t>12pt , Calibri 12pt</a:t>
            </a:r>
            <a:endParaRPr lang="ko-KR" altLang="en-US" dirty="0"/>
          </a:p>
        </p:txBody>
      </p:sp>
      <p:sp>
        <p:nvSpPr>
          <p:cNvPr id="53" name="텍스트 개체 틀 20">
            <a:extLst>
              <a:ext uri="{FF2B5EF4-FFF2-40B4-BE49-F238E27FC236}">
                <a16:creationId xmlns:a16="http://schemas.microsoft.com/office/drawing/2014/main" id="{24D86727-D248-3B61-C093-DBD56F419B4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450446" y="5413210"/>
            <a:ext cx="3291105" cy="42579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ts val="7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dirty="0"/>
              <a:t>내용을 설명해 주세요 내용을 설명해 주세요</a:t>
            </a:r>
            <a:endParaRPr lang="en-US" altLang="ko-KR" dirty="0"/>
          </a:p>
          <a:p>
            <a:pPr marL="0" marR="0" lvl="0" indent="0" algn="ctr" defTabSz="914400" rtl="0" eaLnBrk="1" fontAlgn="auto" latinLnBrk="1" hangingPunct="1">
              <a:lnSpc>
                <a:spcPts val="7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dirty="0"/>
              <a:t>내용을 설명해 주세요</a:t>
            </a:r>
            <a:endParaRPr lang="en-US" altLang="ko-KR" dirty="0"/>
          </a:p>
        </p:txBody>
      </p:sp>
      <p:sp>
        <p:nvSpPr>
          <p:cNvPr id="56" name="텍스트 개체 틀 20">
            <a:extLst>
              <a:ext uri="{FF2B5EF4-FFF2-40B4-BE49-F238E27FC236}">
                <a16:creationId xmlns:a16="http://schemas.microsoft.com/office/drawing/2014/main" id="{445A63A8-853E-2471-C645-F4F62373079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198197" y="5413210"/>
            <a:ext cx="3291105" cy="42579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ts val="7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dirty="0"/>
              <a:t>내용을 설명해 주세요 내용을 설명해 주세요</a:t>
            </a:r>
            <a:endParaRPr lang="en-US" altLang="ko-KR" dirty="0"/>
          </a:p>
          <a:p>
            <a:pPr marL="0" marR="0" lvl="0" indent="0" algn="ctr" defTabSz="914400" rtl="0" eaLnBrk="1" fontAlgn="auto" latinLnBrk="1" hangingPunct="1">
              <a:lnSpc>
                <a:spcPts val="7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dirty="0"/>
              <a:t>내용을 설명해 주세요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346863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79" userDrawn="1">
          <p15:clr>
            <a:srgbClr val="FBAE40"/>
          </p15:clr>
        </p15:guide>
        <p15:guide id="2" pos="7378" userDrawn="1">
          <p15:clr>
            <a:srgbClr val="FBAE40"/>
          </p15:clr>
        </p15:guide>
        <p15:guide id="3" orient="horz" pos="3793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18C124A1-98EB-40AF-9A32-D01C58B25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2913" y="305544"/>
            <a:ext cx="9191784" cy="40358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000" b="1"/>
            </a:lvl1pPr>
          </a:lstStyle>
          <a:p>
            <a:r>
              <a:rPr lang="ko-KR" altLang="en-US" dirty="0"/>
              <a:t>마스터 제목 스타일 편집 </a:t>
            </a:r>
            <a:r>
              <a:rPr lang="ko-KR" altLang="en-US" dirty="0" err="1"/>
              <a:t>맑은고딕</a:t>
            </a:r>
            <a:r>
              <a:rPr lang="ko-KR" altLang="en-US" dirty="0"/>
              <a:t> </a:t>
            </a:r>
            <a:r>
              <a:rPr lang="en-US" altLang="ko-KR" dirty="0"/>
              <a:t>20pt Calibri 20pt</a:t>
            </a:r>
            <a:r>
              <a:rPr lang="ko-KR" altLang="en-US" dirty="0"/>
              <a:t> </a:t>
            </a:r>
          </a:p>
        </p:txBody>
      </p:sp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id="{EC76E923-1516-4993-A3FB-F0AAEA0449C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74663" y="850444"/>
            <a:ext cx="11274425" cy="36512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400">
                <a:latin typeface="+mn-lt"/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ko-KR" altLang="en-US" dirty="0"/>
              <a:t>부제목을 입력해 주세요 </a:t>
            </a:r>
            <a:r>
              <a:rPr lang="ko-KR" altLang="en-US" dirty="0" err="1"/>
              <a:t>맑은고딕</a:t>
            </a:r>
            <a:r>
              <a:rPr lang="ko-KR" altLang="en-US" dirty="0"/>
              <a:t> </a:t>
            </a:r>
            <a:r>
              <a:rPr lang="en-US" altLang="ko-KR" dirty="0"/>
              <a:t>14pt Calibri 14pt</a:t>
            </a:r>
            <a:endParaRPr lang="ko-KR" altLang="en-US" dirty="0"/>
          </a:p>
        </p:txBody>
      </p:sp>
      <p:sp>
        <p:nvSpPr>
          <p:cNvPr id="18" name="텍스트 개체 틀 17">
            <a:extLst>
              <a:ext uri="{FF2B5EF4-FFF2-40B4-BE49-F238E27FC236}">
                <a16:creationId xmlns:a16="http://schemas.microsoft.com/office/drawing/2014/main" id="{8EBB3E14-EC02-46EB-A606-0750137FFC9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2913" y="1754670"/>
            <a:ext cx="3043237" cy="23018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200" b="1">
                <a:solidFill>
                  <a:srgbClr val="584486"/>
                </a:solidFill>
              </a:defRPr>
            </a:lvl1pPr>
          </a:lstStyle>
          <a:p>
            <a:pPr lvl="0"/>
            <a:r>
              <a:rPr lang="ko-KR" altLang="en-US" dirty="0"/>
              <a:t>제목작성 </a:t>
            </a:r>
            <a:r>
              <a:rPr lang="ko-KR" altLang="en-US" dirty="0" err="1"/>
              <a:t>맑은고딕</a:t>
            </a:r>
            <a:r>
              <a:rPr lang="ko-KR" altLang="en-US" dirty="0"/>
              <a:t> </a:t>
            </a:r>
            <a:r>
              <a:rPr lang="en-US" altLang="ko-KR" dirty="0"/>
              <a:t>12pt , Calibri 12pt</a:t>
            </a:r>
            <a:endParaRPr lang="ko-KR" altLang="en-US" dirty="0"/>
          </a:p>
        </p:txBody>
      </p:sp>
      <p:sp>
        <p:nvSpPr>
          <p:cNvPr id="21" name="텍스트 개체 틀 20">
            <a:extLst>
              <a:ext uri="{FF2B5EF4-FFF2-40B4-BE49-F238E27FC236}">
                <a16:creationId xmlns:a16="http://schemas.microsoft.com/office/drawing/2014/main" id="{3C1F6495-6637-41EC-9D19-7C4C3FE8F72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74663" y="2562225"/>
            <a:ext cx="5368576" cy="209867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ts val="1600"/>
              </a:lnSpc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ko-KR" altLang="en-US" dirty="0" err="1"/>
              <a:t>맑은고딕</a:t>
            </a:r>
            <a:r>
              <a:rPr lang="ko-KR" altLang="en-US" dirty="0"/>
              <a:t> </a:t>
            </a:r>
            <a:r>
              <a:rPr lang="en-US" altLang="ko-KR" dirty="0"/>
              <a:t>12pt , Calibri 12pt</a:t>
            </a:r>
          </a:p>
          <a:p>
            <a:pPr lvl="0"/>
            <a:r>
              <a:rPr lang="en-US" altLang="ko-KR" dirty="0"/>
              <a:t>Lorem ipsum dolor sit </a:t>
            </a:r>
            <a:r>
              <a:rPr lang="en-US" altLang="ko-KR" dirty="0" err="1"/>
              <a:t>amet</a:t>
            </a:r>
            <a:r>
              <a:rPr lang="en-US" altLang="ko-KR" dirty="0"/>
              <a:t>, </a:t>
            </a:r>
            <a:r>
              <a:rPr lang="en-US" altLang="ko-KR" dirty="0" err="1"/>
              <a:t>consectetuer</a:t>
            </a:r>
            <a:r>
              <a:rPr lang="en-US" altLang="ko-KR" dirty="0"/>
              <a:t> </a:t>
            </a:r>
            <a:r>
              <a:rPr lang="en-US" altLang="ko-KR" dirty="0" err="1"/>
              <a:t>adipiscing</a:t>
            </a:r>
            <a:r>
              <a:rPr lang="en-US" altLang="ko-KR" dirty="0"/>
              <a:t> </a:t>
            </a:r>
            <a:r>
              <a:rPr lang="en-US" altLang="ko-KR" dirty="0" err="1"/>
              <a:t>elit</a:t>
            </a:r>
            <a:r>
              <a:rPr lang="en-US" altLang="ko-KR" dirty="0"/>
              <a:t>, sed diam </a:t>
            </a:r>
            <a:r>
              <a:rPr lang="en-US" altLang="ko-KR" dirty="0" err="1"/>
              <a:t>nonummy</a:t>
            </a:r>
            <a:r>
              <a:rPr lang="en-US" altLang="ko-KR" dirty="0"/>
              <a:t> </a:t>
            </a:r>
            <a:r>
              <a:rPr lang="en-US" altLang="ko-KR" dirty="0" err="1"/>
              <a:t>nibh</a:t>
            </a:r>
            <a:r>
              <a:rPr lang="en-US" altLang="ko-KR" dirty="0"/>
              <a:t> </a:t>
            </a:r>
            <a:r>
              <a:rPr lang="en-US" altLang="ko-KR" dirty="0" err="1"/>
              <a:t>euismod</a:t>
            </a:r>
            <a:r>
              <a:rPr lang="en-US" altLang="ko-KR" dirty="0"/>
              <a:t> </a:t>
            </a:r>
            <a:r>
              <a:rPr lang="en-US" altLang="ko-KR" dirty="0" err="1"/>
              <a:t>tincidunt</a:t>
            </a:r>
            <a:r>
              <a:rPr lang="en-US" altLang="ko-KR" dirty="0"/>
              <a:t> </a:t>
            </a:r>
            <a:r>
              <a:rPr lang="en-US" altLang="ko-KR" dirty="0" err="1"/>
              <a:t>ut</a:t>
            </a:r>
            <a:r>
              <a:rPr lang="en-US" altLang="ko-KR" dirty="0"/>
              <a:t> </a:t>
            </a:r>
            <a:r>
              <a:rPr lang="en-US" altLang="ko-KR" dirty="0" err="1"/>
              <a:t>laoreet</a:t>
            </a:r>
            <a:r>
              <a:rPr lang="en-US" altLang="ko-KR" dirty="0"/>
              <a:t> dolore magna </a:t>
            </a:r>
            <a:r>
              <a:rPr lang="en-US" altLang="ko-KR" dirty="0" err="1"/>
              <a:t>aliquam</a:t>
            </a:r>
            <a:r>
              <a:rPr lang="en-US" altLang="ko-KR" dirty="0"/>
              <a:t> </a:t>
            </a:r>
            <a:r>
              <a:rPr lang="en-US" altLang="ko-KR" dirty="0" err="1"/>
              <a:t>erat</a:t>
            </a:r>
            <a:r>
              <a:rPr lang="en-US" altLang="ko-KR" dirty="0"/>
              <a:t> </a:t>
            </a:r>
            <a:r>
              <a:rPr lang="en-US" altLang="ko-KR" dirty="0" err="1"/>
              <a:t>volutpat</a:t>
            </a:r>
            <a:r>
              <a:rPr lang="en-US" altLang="ko-KR" dirty="0"/>
              <a:t>. Ut </a:t>
            </a:r>
            <a:r>
              <a:rPr lang="en-US" altLang="ko-KR" dirty="0" err="1"/>
              <a:t>wisi</a:t>
            </a:r>
            <a:r>
              <a:rPr lang="en-US" altLang="ko-KR" dirty="0"/>
              <a:t> </a:t>
            </a:r>
            <a:r>
              <a:rPr lang="en-US" altLang="ko-KR" dirty="0" err="1"/>
              <a:t>enim</a:t>
            </a:r>
            <a:r>
              <a:rPr lang="en-US" altLang="ko-KR" dirty="0"/>
              <a:t> ad minim </a:t>
            </a:r>
            <a:r>
              <a:rPr lang="en-US" altLang="ko-KR" dirty="0" err="1"/>
              <a:t>veniam</a:t>
            </a:r>
            <a:r>
              <a:rPr lang="en-US" altLang="ko-KR" dirty="0"/>
              <a:t>, </a:t>
            </a:r>
            <a:r>
              <a:rPr lang="en-US" altLang="ko-KR" dirty="0" err="1"/>
              <a:t>quis</a:t>
            </a:r>
            <a:r>
              <a:rPr lang="en-US" altLang="ko-KR" dirty="0"/>
              <a:t> </a:t>
            </a:r>
            <a:r>
              <a:rPr lang="en-US" altLang="ko-KR" dirty="0" err="1"/>
              <a:t>nostrud</a:t>
            </a:r>
            <a:r>
              <a:rPr lang="en-US" altLang="ko-KR" dirty="0"/>
              <a:t> </a:t>
            </a:r>
            <a:r>
              <a:rPr lang="en-US" altLang="ko-KR" dirty="0" err="1"/>
              <a:t>exerci</a:t>
            </a:r>
            <a:r>
              <a:rPr lang="en-US" altLang="ko-KR" dirty="0"/>
              <a:t> </a:t>
            </a:r>
            <a:r>
              <a:rPr lang="en-US" altLang="ko-KR" dirty="0" err="1"/>
              <a:t>tation</a:t>
            </a:r>
            <a:r>
              <a:rPr lang="en-US" altLang="ko-KR" dirty="0"/>
              <a:t> </a:t>
            </a:r>
            <a:r>
              <a:rPr lang="en-US" altLang="ko-KR" dirty="0" err="1"/>
              <a:t>ullamcorper</a:t>
            </a:r>
            <a:r>
              <a:rPr lang="en-US" altLang="ko-KR" dirty="0"/>
              <a:t> </a:t>
            </a:r>
            <a:r>
              <a:rPr lang="en-US" altLang="ko-KR" dirty="0" err="1"/>
              <a:t>suscipit</a:t>
            </a:r>
            <a:r>
              <a:rPr lang="en-US" altLang="ko-KR" dirty="0"/>
              <a:t> </a:t>
            </a:r>
            <a:r>
              <a:rPr lang="en-US" altLang="ko-KR" dirty="0" err="1"/>
              <a:t>lobortis</a:t>
            </a:r>
            <a:r>
              <a:rPr lang="en-US" altLang="ko-KR" dirty="0"/>
              <a:t> </a:t>
            </a:r>
            <a:r>
              <a:rPr lang="en-US" altLang="ko-KR" dirty="0" err="1"/>
              <a:t>nisl</a:t>
            </a:r>
            <a:r>
              <a:rPr lang="en-US" altLang="ko-KR" dirty="0"/>
              <a:t> </a:t>
            </a:r>
            <a:r>
              <a:rPr lang="en-US" altLang="ko-KR" dirty="0" err="1"/>
              <a:t>ut</a:t>
            </a:r>
            <a:r>
              <a:rPr lang="en-US" altLang="ko-KR" dirty="0"/>
              <a:t> </a:t>
            </a:r>
            <a:r>
              <a:rPr lang="en-US" altLang="ko-KR" dirty="0" err="1"/>
              <a:t>aliquip</a:t>
            </a:r>
            <a:r>
              <a:rPr lang="en-US" altLang="ko-KR" dirty="0"/>
              <a:t> ex </a:t>
            </a:r>
            <a:r>
              <a:rPr lang="en-US" altLang="ko-KR" dirty="0" err="1"/>
              <a:t>ea</a:t>
            </a:r>
            <a:r>
              <a:rPr lang="en-US" altLang="ko-KR" dirty="0"/>
              <a:t> </a:t>
            </a:r>
            <a:r>
              <a:rPr lang="en-US" altLang="ko-KR" dirty="0" err="1"/>
              <a:t>commodo</a:t>
            </a:r>
            <a:r>
              <a:rPr lang="en-US" altLang="ko-KR" dirty="0"/>
              <a:t> </a:t>
            </a:r>
            <a:r>
              <a:rPr lang="en-US" altLang="ko-KR" dirty="0" err="1"/>
              <a:t>consequat</a:t>
            </a:r>
            <a:r>
              <a:rPr lang="en-US" altLang="ko-KR" dirty="0"/>
              <a:t>. Duis autem vel </a:t>
            </a:r>
            <a:r>
              <a:rPr lang="en-US" altLang="ko-KR" dirty="0" err="1"/>
              <a:t>eum</a:t>
            </a:r>
            <a:r>
              <a:rPr lang="en-US" altLang="ko-KR" dirty="0"/>
              <a:t> </a:t>
            </a:r>
            <a:r>
              <a:rPr lang="en-US" altLang="ko-KR" dirty="0" err="1"/>
              <a:t>iriure</a:t>
            </a:r>
            <a:r>
              <a:rPr lang="en-US" altLang="ko-KR" dirty="0"/>
              <a:t> dolor in </a:t>
            </a:r>
            <a:r>
              <a:rPr lang="en-US" altLang="ko-KR" dirty="0" err="1"/>
              <a:t>hendrerit</a:t>
            </a:r>
            <a:r>
              <a:rPr lang="en-US" altLang="ko-KR" dirty="0"/>
              <a:t> in </a:t>
            </a:r>
            <a:r>
              <a:rPr lang="en-US" altLang="ko-KR" dirty="0" err="1"/>
              <a:t>vulputate</a:t>
            </a:r>
            <a:r>
              <a:rPr lang="en-US" altLang="ko-KR" dirty="0"/>
              <a:t> </a:t>
            </a:r>
            <a:r>
              <a:rPr lang="en-US" altLang="ko-KR" dirty="0" err="1"/>
              <a:t>velit</a:t>
            </a:r>
            <a:r>
              <a:rPr lang="en-US" altLang="ko-KR" dirty="0"/>
              <a:t> </a:t>
            </a:r>
            <a:r>
              <a:rPr lang="en-US" altLang="ko-KR" dirty="0" err="1"/>
              <a:t>esse</a:t>
            </a:r>
            <a:r>
              <a:rPr lang="en-US" altLang="ko-KR" dirty="0"/>
              <a:t> </a:t>
            </a:r>
            <a:r>
              <a:rPr lang="en-US" altLang="ko-KR" dirty="0" err="1"/>
              <a:t>molestie</a:t>
            </a:r>
            <a:r>
              <a:rPr lang="en-US" altLang="ko-KR" dirty="0"/>
              <a:t> </a:t>
            </a:r>
            <a:r>
              <a:rPr lang="en-US" altLang="ko-KR" dirty="0" err="1"/>
              <a:t>consequat</a:t>
            </a:r>
            <a:r>
              <a:rPr lang="en-US" altLang="ko-KR" dirty="0"/>
              <a:t>, vel illum dolore </a:t>
            </a:r>
            <a:r>
              <a:rPr lang="en-US" altLang="ko-KR" dirty="0" err="1"/>
              <a:t>eu</a:t>
            </a:r>
            <a:r>
              <a:rPr lang="en-US" altLang="ko-KR" dirty="0"/>
              <a:t> </a:t>
            </a:r>
            <a:r>
              <a:rPr lang="en-US" altLang="ko-KR" dirty="0" err="1"/>
              <a:t>feugiat</a:t>
            </a:r>
            <a:r>
              <a:rPr lang="en-US" altLang="ko-KR" dirty="0"/>
              <a:t> </a:t>
            </a:r>
            <a:r>
              <a:rPr lang="en-US" altLang="ko-KR" dirty="0" err="1"/>
              <a:t>nulla</a:t>
            </a:r>
            <a:r>
              <a:rPr lang="en-US" altLang="ko-KR" dirty="0"/>
              <a:t> </a:t>
            </a:r>
            <a:r>
              <a:rPr lang="en-US" altLang="ko-KR" dirty="0" err="1"/>
              <a:t>facilisis</a:t>
            </a:r>
            <a:r>
              <a:rPr lang="en-US" altLang="ko-KR" dirty="0"/>
              <a:t> at </a:t>
            </a:r>
            <a:r>
              <a:rPr lang="en-US" altLang="ko-KR" dirty="0" err="1"/>
              <a:t>vero</a:t>
            </a:r>
            <a:r>
              <a:rPr lang="en-US" altLang="ko-KR" dirty="0"/>
              <a:t> eros et </a:t>
            </a:r>
            <a:r>
              <a:rPr lang="en-US" altLang="ko-KR" dirty="0" err="1"/>
              <a:t>accumsan</a:t>
            </a:r>
            <a:r>
              <a:rPr lang="en-US" altLang="ko-KR" dirty="0"/>
              <a:t> et </a:t>
            </a:r>
            <a:r>
              <a:rPr lang="en-US" altLang="ko-KR" dirty="0" err="1"/>
              <a:t>iusto</a:t>
            </a:r>
            <a:r>
              <a:rPr lang="en-US" altLang="ko-KR" dirty="0"/>
              <a:t> </a:t>
            </a:r>
            <a:r>
              <a:rPr lang="en-US" altLang="ko-KR" dirty="0" err="1"/>
              <a:t>odio</a:t>
            </a:r>
            <a:r>
              <a:rPr lang="en-US" altLang="ko-KR" dirty="0"/>
              <a:t> </a:t>
            </a:r>
            <a:r>
              <a:rPr lang="en-US" altLang="ko-KR" dirty="0" err="1"/>
              <a:t>dignissim</a:t>
            </a:r>
            <a:r>
              <a:rPr lang="en-US" altLang="ko-KR" dirty="0"/>
              <a:t> qui </a:t>
            </a:r>
            <a:r>
              <a:rPr lang="en-US" altLang="ko-KR" dirty="0" err="1"/>
              <a:t>blandit</a:t>
            </a:r>
            <a:r>
              <a:rPr lang="en-US" altLang="ko-KR" dirty="0"/>
              <a:t> </a:t>
            </a:r>
            <a:r>
              <a:rPr lang="en-US" altLang="ko-KR" dirty="0" err="1"/>
              <a:t>praesent</a:t>
            </a:r>
            <a:r>
              <a:rPr lang="en-US" altLang="ko-KR" dirty="0"/>
              <a:t> </a:t>
            </a:r>
            <a:r>
              <a:rPr lang="en-US" altLang="ko-KR" dirty="0" err="1"/>
              <a:t>luptatum</a:t>
            </a:r>
            <a:r>
              <a:rPr lang="en-US" altLang="ko-KR" dirty="0"/>
              <a:t> </a:t>
            </a:r>
            <a:r>
              <a:rPr lang="en-US" altLang="ko-KR" dirty="0" err="1"/>
              <a:t>zzril</a:t>
            </a:r>
            <a:r>
              <a:rPr lang="en-US" altLang="ko-KR" dirty="0"/>
              <a:t> </a:t>
            </a:r>
            <a:r>
              <a:rPr lang="en-US" altLang="ko-KR" dirty="0" err="1"/>
              <a:t>delenit</a:t>
            </a:r>
            <a:r>
              <a:rPr lang="en-US" altLang="ko-KR" dirty="0"/>
              <a:t> </a:t>
            </a:r>
            <a:r>
              <a:rPr lang="en-US" altLang="ko-KR" dirty="0" err="1"/>
              <a:t>augue</a:t>
            </a:r>
            <a:r>
              <a:rPr lang="en-US" altLang="ko-KR" dirty="0"/>
              <a:t> </a:t>
            </a:r>
            <a:r>
              <a:rPr lang="en-US" altLang="ko-KR" dirty="0" err="1"/>
              <a:t>duis</a:t>
            </a:r>
            <a:r>
              <a:rPr lang="en-US" altLang="ko-KR" dirty="0"/>
              <a:t> dolore </a:t>
            </a:r>
            <a:r>
              <a:rPr lang="en-US" altLang="ko-KR" dirty="0" err="1"/>
              <a:t>te</a:t>
            </a:r>
            <a:r>
              <a:rPr lang="en-US" altLang="ko-KR" dirty="0"/>
              <a:t> </a:t>
            </a:r>
            <a:r>
              <a:rPr lang="en-US" altLang="ko-KR" dirty="0" err="1"/>
              <a:t>feugait</a:t>
            </a:r>
            <a:r>
              <a:rPr lang="en-US" altLang="ko-KR" dirty="0"/>
              <a:t> </a:t>
            </a:r>
            <a:r>
              <a:rPr lang="en-US" altLang="ko-KR" dirty="0" err="1"/>
              <a:t>nulla</a:t>
            </a:r>
            <a:r>
              <a:rPr lang="en-US" altLang="ko-KR" dirty="0"/>
              <a:t> </a:t>
            </a:r>
            <a:r>
              <a:rPr lang="en-US" altLang="ko-KR" dirty="0" err="1"/>
              <a:t>facilisi</a:t>
            </a:r>
            <a:r>
              <a:rPr lang="en-US" altLang="ko-KR" dirty="0"/>
              <a:t>.</a:t>
            </a:r>
          </a:p>
        </p:txBody>
      </p:sp>
      <p:sp>
        <p:nvSpPr>
          <p:cNvPr id="23" name="그림 개체 틀 22">
            <a:extLst>
              <a:ext uri="{FF2B5EF4-FFF2-40B4-BE49-F238E27FC236}">
                <a16:creationId xmlns:a16="http://schemas.microsoft.com/office/drawing/2014/main" id="{4F1E217B-3983-4B90-BF4C-EAABCC97B50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48763" y="2523959"/>
            <a:ext cx="5181598" cy="2463800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endParaRPr lang="ko-KR" altLang="en-US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D8C6FBBF-5C26-4EEB-88A1-91ECF219F0F7}"/>
              </a:ext>
            </a:extLst>
          </p:cNvPr>
          <p:cNvGrpSpPr/>
          <p:nvPr userDrawn="1"/>
        </p:nvGrpSpPr>
        <p:grpSpPr>
          <a:xfrm>
            <a:off x="9989180" y="195939"/>
            <a:ext cx="2054458" cy="230832"/>
            <a:chOff x="9989180" y="195939"/>
            <a:chExt cx="2054458" cy="230832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6745E4C3-6A17-4FF9-BEFE-B877FC4B0557}"/>
                </a:ext>
              </a:extLst>
            </p:cNvPr>
            <p:cNvSpPr/>
            <p:nvPr/>
          </p:nvSpPr>
          <p:spPr>
            <a:xfrm>
              <a:off x="10025284" y="199573"/>
              <a:ext cx="1982250" cy="21672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983C4BC-6331-40D0-AE87-1F88A6739FC6}"/>
                </a:ext>
              </a:extLst>
            </p:cNvPr>
            <p:cNvSpPr txBox="1"/>
            <p:nvPr/>
          </p:nvSpPr>
          <p:spPr>
            <a:xfrm>
              <a:off x="9989180" y="195939"/>
              <a:ext cx="2054458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b="1" i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Highly Confidential – Internal use only</a:t>
              </a:r>
              <a:endParaRPr lang="ko-KR" altLang="en-US" sz="900" b="1" i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5" name="슬라이드 번호 개체 틀 3">
            <a:extLst>
              <a:ext uri="{FF2B5EF4-FFF2-40B4-BE49-F238E27FC236}">
                <a16:creationId xmlns:a16="http://schemas.microsoft.com/office/drawing/2014/main" id="{1588DA23-52E5-4F9A-A3E7-D6512F023C8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245794" y="6490643"/>
            <a:ext cx="2743200" cy="230832"/>
          </a:xfrm>
          <a:prstGeom prst="rect">
            <a:avLst/>
          </a:prstGeom>
        </p:spPr>
        <p:txBody>
          <a:bodyPr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2C139D12-2443-4121-BD18-EEB593859B2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EACB94CA-D1A8-49C6-8224-9E26F7941C16}"/>
              </a:ext>
            </a:extLst>
          </p:cNvPr>
          <p:cNvGrpSpPr/>
          <p:nvPr userDrawn="1"/>
        </p:nvGrpSpPr>
        <p:grpSpPr>
          <a:xfrm>
            <a:off x="11560" y="-1060839"/>
            <a:ext cx="7390503" cy="893184"/>
            <a:chOff x="3028277" y="-1027355"/>
            <a:chExt cx="7390503" cy="893184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185F3882-6D49-4C6F-A7AB-A5425613FFC0}"/>
                </a:ext>
              </a:extLst>
            </p:cNvPr>
            <p:cNvSpPr/>
            <p:nvPr userDrawn="1"/>
          </p:nvSpPr>
          <p:spPr>
            <a:xfrm>
              <a:off x="3028277" y="-1027355"/>
              <a:ext cx="7390503" cy="8931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05752BE5-3D04-447C-BAE7-E502F594FBA1}"/>
                </a:ext>
              </a:extLst>
            </p:cNvPr>
            <p:cNvSpPr/>
            <p:nvPr userDrawn="1"/>
          </p:nvSpPr>
          <p:spPr>
            <a:xfrm>
              <a:off x="3157750" y="-704626"/>
              <a:ext cx="483139" cy="483139"/>
            </a:xfrm>
            <a:prstGeom prst="rect">
              <a:avLst/>
            </a:prstGeom>
            <a:solidFill>
              <a:srgbClr val="4C37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9919689C-F2EA-47C6-AD46-E58559EE94B4}"/>
                </a:ext>
              </a:extLst>
            </p:cNvPr>
            <p:cNvSpPr/>
            <p:nvPr userDrawn="1"/>
          </p:nvSpPr>
          <p:spPr>
            <a:xfrm>
              <a:off x="3705534" y="-704626"/>
              <a:ext cx="483139" cy="483139"/>
            </a:xfrm>
            <a:prstGeom prst="rect">
              <a:avLst/>
            </a:prstGeom>
            <a:solidFill>
              <a:srgbClr val="252D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5793438F-C121-4DC6-ABCB-1D35CACE8CC6}"/>
                </a:ext>
              </a:extLst>
            </p:cNvPr>
            <p:cNvSpPr/>
            <p:nvPr userDrawn="1"/>
          </p:nvSpPr>
          <p:spPr>
            <a:xfrm>
              <a:off x="4253318" y="-704626"/>
              <a:ext cx="483139" cy="483139"/>
            </a:xfrm>
            <a:prstGeom prst="rect">
              <a:avLst/>
            </a:prstGeom>
            <a:solidFill>
              <a:srgbClr val="5F6C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902391C7-0241-4BAB-AE6C-DD1A54FD7DEA}"/>
                </a:ext>
              </a:extLst>
            </p:cNvPr>
            <p:cNvSpPr/>
            <p:nvPr userDrawn="1"/>
          </p:nvSpPr>
          <p:spPr>
            <a:xfrm>
              <a:off x="4943256" y="-704626"/>
              <a:ext cx="483139" cy="483139"/>
            </a:xfrm>
            <a:prstGeom prst="rect">
              <a:avLst/>
            </a:prstGeom>
            <a:solidFill>
              <a:srgbClr val="E1E4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C018703B-749A-4727-BE09-EF38D13A71E4}"/>
                </a:ext>
              </a:extLst>
            </p:cNvPr>
            <p:cNvSpPr/>
            <p:nvPr userDrawn="1"/>
          </p:nvSpPr>
          <p:spPr>
            <a:xfrm>
              <a:off x="5491040" y="-704626"/>
              <a:ext cx="483139" cy="483139"/>
            </a:xfrm>
            <a:prstGeom prst="rect">
              <a:avLst/>
            </a:prstGeom>
            <a:solidFill>
              <a:srgbClr val="FBFBFB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E33F61F6-F209-4D80-A1F3-E5792F1B50A6}"/>
                </a:ext>
              </a:extLst>
            </p:cNvPr>
            <p:cNvSpPr/>
            <p:nvPr userDrawn="1"/>
          </p:nvSpPr>
          <p:spPr>
            <a:xfrm>
              <a:off x="6038824" y="-704626"/>
              <a:ext cx="483139" cy="483139"/>
            </a:xfrm>
            <a:prstGeom prst="rect">
              <a:avLst/>
            </a:prstGeom>
            <a:solidFill>
              <a:srgbClr val="D3DF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1F234751-68AF-4C8E-BB70-18BFCF1586DE}"/>
                </a:ext>
              </a:extLst>
            </p:cNvPr>
            <p:cNvSpPr/>
            <p:nvPr userDrawn="1"/>
          </p:nvSpPr>
          <p:spPr>
            <a:xfrm>
              <a:off x="6756183" y="-704626"/>
              <a:ext cx="483139" cy="483139"/>
            </a:xfrm>
            <a:prstGeom prst="rect">
              <a:avLst/>
            </a:prstGeom>
            <a:solidFill>
              <a:srgbClr val="2DB8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84A2EBDF-CFE5-4065-8C94-329095D6912E}"/>
                </a:ext>
              </a:extLst>
            </p:cNvPr>
            <p:cNvSpPr/>
            <p:nvPr userDrawn="1"/>
          </p:nvSpPr>
          <p:spPr>
            <a:xfrm>
              <a:off x="7303967" y="-704626"/>
              <a:ext cx="483139" cy="483139"/>
            </a:xfrm>
            <a:prstGeom prst="rect">
              <a:avLst/>
            </a:prstGeom>
            <a:solidFill>
              <a:srgbClr val="F4EE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68DDDD28-6FBD-451C-8430-449A33483A9B}"/>
                </a:ext>
              </a:extLst>
            </p:cNvPr>
            <p:cNvSpPr/>
            <p:nvPr userDrawn="1"/>
          </p:nvSpPr>
          <p:spPr>
            <a:xfrm rot="10800000">
              <a:off x="8003328" y="-704627"/>
              <a:ext cx="2280982" cy="121734"/>
            </a:xfrm>
            <a:prstGeom prst="rect">
              <a:avLst/>
            </a:prstGeom>
            <a:gradFill flip="none" rotWithShape="1">
              <a:gsLst>
                <a:gs pos="0">
                  <a:srgbClr val="5E6AA9"/>
                </a:gs>
                <a:gs pos="100000">
                  <a:srgbClr val="262E83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4238FC20-239E-4F5B-87E2-5D65E2005A7D}"/>
                </a:ext>
              </a:extLst>
            </p:cNvPr>
            <p:cNvSpPr/>
            <p:nvPr userDrawn="1"/>
          </p:nvSpPr>
          <p:spPr>
            <a:xfrm rot="10800000">
              <a:off x="8003328" y="-343221"/>
              <a:ext cx="2280982" cy="121734"/>
            </a:xfrm>
            <a:prstGeom prst="rect">
              <a:avLst/>
            </a:prstGeom>
            <a:gradFill flip="none" rotWithShape="1">
              <a:gsLst>
                <a:gs pos="0">
                  <a:srgbClr val="F9EE84"/>
                </a:gs>
                <a:gs pos="50000">
                  <a:srgbClr val="B3C8E3"/>
                </a:gs>
                <a:gs pos="100000">
                  <a:srgbClr val="4E3A85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E0B1A8ED-F4AF-432C-B39F-6D0402282D3E}"/>
                </a:ext>
              </a:extLst>
            </p:cNvPr>
            <p:cNvSpPr/>
            <p:nvPr userDrawn="1"/>
          </p:nvSpPr>
          <p:spPr>
            <a:xfrm rot="10800000">
              <a:off x="8003328" y="-523646"/>
              <a:ext cx="2280982" cy="121734"/>
            </a:xfrm>
            <a:prstGeom prst="rect">
              <a:avLst/>
            </a:prstGeom>
            <a:gradFill flip="none" rotWithShape="1">
              <a:gsLst>
                <a:gs pos="0">
                  <a:srgbClr val="27B1B1"/>
                </a:gs>
                <a:gs pos="35000">
                  <a:srgbClr val="5F6CAA">
                    <a:alpha val="90000"/>
                  </a:srgbClr>
                </a:gs>
                <a:gs pos="70000">
                  <a:srgbClr val="252D83">
                    <a:alpha val="90000"/>
                  </a:srgbClr>
                </a:gs>
                <a:gs pos="100000">
                  <a:srgbClr val="4C3784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C1DBBB3-CE7E-42A0-B0EA-9242AF64CC42}"/>
                </a:ext>
              </a:extLst>
            </p:cNvPr>
            <p:cNvSpPr txBox="1"/>
            <p:nvPr userDrawn="1"/>
          </p:nvSpPr>
          <p:spPr>
            <a:xfrm>
              <a:off x="3086264" y="-920072"/>
              <a:ext cx="117220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/>
                <a:t>Main color</a:t>
              </a:r>
              <a:endParaRPr lang="ko-KR" altLang="en-US" sz="800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A5E708E1-ABF5-424B-9D91-7DBE327E482E}"/>
                </a:ext>
              </a:extLst>
            </p:cNvPr>
            <p:cNvSpPr txBox="1"/>
            <p:nvPr userDrawn="1"/>
          </p:nvSpPr>
          <p:spPr>
            <a:xfrm>
              <a:off x="4889768" y="-920072"/>
              <a:ext cx="117220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/>
                <a:t>Sub color</a:t>
              </a:r>
              <a:endParaRPr lang="ko-KR" altLang="en-US" sz="800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125F158-3FA0-4052-8478-9E4EBA9F5B87}"/>
                </a:ext>
              </a:extLst>
            </p:cNvPr>
            <p:cNvSpPr txBox="1"/>
            <p:nvPr userDrawn="1"/>
          </p:nvSpPr>
          <p:spPr>
            <a:xfrm>
              <a:off x="6701726" y="-920072"/>
              <a:ext cx="117220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/>
                <a:t>Point color</a:t>
              </a:r>
              <a:endParaRPr lang="ko-KR" altLang="en-US" sz="800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0BFFAEF-A758-4B3B-B3C8-4A2BFE6A979F}"/>
                </a:ext>
              </a:extLst>
            </p:cNvPr>
            <p:cNvSpPr txBox="1"/>
            <p:nvPr userDrawn="1"/>
          </p:nvSpPr>
          <p:spPr>
            <a:xfrm>
              <a:off x="7917270" y="-920072"/>
              <a:ext cx="117220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/>
                <a:t>Gradation color</a:t>
              </a:r>
              <a:endParaRPr lang="ko-KR" altLang="en-US" sz="800" dirty="0"/>
            </a:p>
          </p:txBody>
        </p:sp>
      </p:grpSp>
      <p:pic>
        <p:nvPicPr>
          <p:cNvPr id="38" name="그림 37">
            <a:extLst>
              <a:ext uri="{FF2B5EF4-FFF2-40B4-BE49-F238E27FC236}">
                <a16:creationId xmlns:a16="http://schemas.microsoft.com/office/drawing/2014/main" id="{36C06B9A-60FE-4628-9BC8-8F6B10A12F5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507061" y="-3066389"/>
            <a:ext cx="4673379" cy="2898734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84F376C5-FE4A-B3DE-C74F-8B17B99AD5C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578" y="6245576"/>
            <a:ext cx="410107" cy="47589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B554A49-12F2-A789-8622-821034792D8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432" y="566451"/>
            <a:ext cx="11647136" cy="286564"/>
          </a:xfrm>
          <a:prstGeom prst="rect">
            <a:avLst/>
          </a:prstGeom>
        </p:spPr>
      </p:pic>
      <p:sp>
        <p:nvSpPr>
          <p:cNvPr id="39" name="바닥글 개체 틀 2">
            <a:extLst>
              <a:ext uri="{FF2B5EF4-FFF2-40B4-BE49-F238E27FC236}">
                <a16:creationId xmlns:a16="http://schemas.microsoft.com/office/drawing/2014/main" id="{9E3C321B-DEA6-B8DC-E58E-23D60FEFE2EE}"/>
              </a:ext>
            </a:extLst>
          </p:cNvPr>
          <p:cNvSpPr txBox="1">
            <a:spLocks/>
          </p:cNvSpPr>
          <p:nvPr userDrawn="1"/>
        </p:nvSpPr>
        <p:spPr>
          <a:xfrm>
            <a:off x="4654307" y="6393395"/>
            <a:ext cx="28833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7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cs typeface="Calibri" panose="020F0502020204030204" pitchFamily="34" charset="0"/>
              </a:rPr>
              <a:t>ⓒ</a:t>
            </a:r>
            <a:r>
              <a:rPr lang="en-US" altLang="ko-KR" dirty="0" err="1">
                <a:solidFill>
                  <a:schemeClr val="bg1">
                    <a:lumMod val="65000"/>
                  </a:schemeClr>
                </a:solidFill>
                <a:cs typeface="Calibri" panose="020F0502020204030204" pitchFamily="34" charset="0"/>
              </a:rPr>
              <a:t>Theragen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cs typeface="Calibri" panose="020F0502020204030204" pitchFamily="34" charset="0"/>
              </a:rPr>
              <a:t> Bio Co., Ltd. All Rights Reserved.</a:t>
            </a:r>
            <a:endParaRPr lang="ko-KR" altLang="en-US" dirty="0">
              <a:solidFill>
                <a:schemeClr val="bg1">
                  <a:lumMod val="65000"/>
                </a:schemeClr>
              </a:solidFill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36027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33" userDrawn="1">
          <p15:clr>
            <a:srgbClr val="FBAE40"/>
          </p15:clr>
        </p15:guide>
        <p15:guide id="2" pos="347" userDrawn="1">
          <p15:clr>
            <a:srgbClr val="FBAE40"/>
          </p15:clr>
        </p15:guide>
        <p15:guide id="3" pos="7401" userDrawn="1">
          <p15:clr>
            <a:srgbClr val="FBAE40"/>
          </p15:clr>
        </p15:guide>
        <p15:guide id="4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18C124A1-98EB-40AF-9A32-D01C58B25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4310" y="305544"/>
            <a:ext cx="9191784" cy="40358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000" b="1"/>
            </a:lvl1pPr>
          </a:lstStyle>
          <a:p>
            <a:r>
              <a:rPr lang="ko-KR" altLang="en-US" dirty="0"/>
              <a:t>마스터 제목 스타일 편집 </a:t>
            </a:r>
            <a:r>
              <a:rPr lang="ko-KR" altLang="en-US" dirty="0" err="1"/>
              <a:t>맑은고딕</a:t>
            </a:r>
            <a:r>
              <a:rPr lang="ko-KR" altLang="en-US" dirty="0"/>
              <a:t> </a:t>
            </a:r>
            <a:r>
              <a:rPr lang="en-US" altLang="ko-KR" dirty="0"/>
              <a:t>20pt Calibri 20pt</a:t>
            </a:r>
            <a:r>
              <a:rPr lang="ko-KR" altLang="en-US" dirty="0"/>
              <a:t> </a:t>
            </a:r>
          </a:p>
        </p:txBody>
      </p:sp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id="{EC76E923-1516-4993-A3FB-F0AAEA0449C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74663" y="850444"/>
            <a:ext cx="11274425" cy="36512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400">
                <a:latin typeface="+mn-lt"/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ko-KR" altLang="en-US" dirty="0"/>
              <a:t>부제목을 입력해 주세요 </a:t>
            </a:r>
            <a:r>
              <a:rPr lang="ko-KR" altLang="en-US" dirty="0" err="1"/>
              <a:t>맑은고딕</a:t>
            </a:r>
            <a:r>
              <a:rPr lang="ko-KR" altLang="en-US" dirty="0"/>
              <a:t> </a:t>
            </a:r>
            <a:r>
              <a:rPr lang="en-US" altLang="ko-KR" dirty="0"/>
              <a:t>14pt Calibri 14pt</a:t>
            </a:r>
            <a:endParaRPr lang="ko-KR" altLang="en-US" dirty="0"/>
          </a:p>
        </p:txBody>
      </p:sp>
      <p:sp>
        <p:nvSpPr>
          <p:cNvPr id="18" name="텍스트 개체 틀 17">
            <a:extLst>
              <a:ext uri="{FF2B5EF4-FFF2-40B4-BE49-F238E27FC236}">
                <a16:creationId xmlns:a16="http://schemas.microsoft.com/office/drawing/2014/main" id="{8EBB3E14-EC02-46EB-A606-0750137FFC9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2913" y="1754670"/>
            <a:ext cx="3043237" cy="23018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200" b="1">
                <a:solidFill>
                  <a:srgbClr val="584486"/>
                </a:solidFill>
              </a:defRPr>
            </a:lvl1pPr>
          </a:lstStyle>
          <a:p>
            <a:pPr lvl="0"/>
            <a:r>
              <a:rPr lang="ko-KR" altLang="en-US" dirty="0"/>
              <a:t>제목작성 </a:t>
            </a:r>
            <a:r>
              <a:rPr lang="ko-KR" altLang="en-US" dirty="0" err="1"/>
              <a:t>맑은고딕</a:t>
            </a:r>
            <a:r>
              <a:rPr lang="ko-KR" altLang="en-US" dirty="0"/>
              <a:t> </a:t>
            </a:r>
            <a:r>
              <a:rPr lang="en-US" altLang="ko-KR" dirty="0"/>
              <a:t>12pt , Calibri 12pt</a:t>
            </a:r>
            <a:endParaRPr lang="ko-KR" altLang="en-US" dirty="0"/>
          </a:p>
        </p:txBody>
      </p:sp>
      <p:sp>
        <p:nvSpPr>
          <p:cNvPr id="21" name="텍스트 개체 틀 20">
            <a:extLst>
              <a:ext uri="{FF2B5EF4-FFF2-40B4-BE49-F238E27FC236}">
                <a16:creationId xmlns:a16="http://schemas.microsoft.com/office/drawing/2014/main" id="{3C1F6495-6637-41EC-9D19-7C4C3FE8F72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74663" y="2562225"/>
            <a:ext cx="5368576" cy="209867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ts val="1600"/>
              </a:lnSpc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ko-KR" altLang="en-US" dirty="0" err="1"/>
              <a:t>맑은고딕</a:t>
            </a:r>
            <a:r>
              <a:rPr lang="ko-KR" altLang="en-US" dirty="0"/>
              <a:t> </a:t>
            </a:r>
            <a:r>
              <a:rPr lang="en-US" altLang="ko-KR" dirty="0"/>
              <a:t>12pt , Calibri 12pt</a:t>
            </a:r>
          </a:p>
          <a:p>
            <a:pPr lvl="0"/>
            <a:r>
              <a:rPr lang="en-US" altLang="ko-KR" dirty="0"/>
              <a:t>Lorem ipsum dolor sit </a:t>
            </a:r>
            <a:r>
              <a:rPr lang="en-US" altLang="ko-KR" dirty="0" err="1"/>
              <a:t>amet</a:t>
            </a:r>
            <a:r>
              <a:rPr lang="en-US" altLang="ko-KR" dirty="0"/>
              <a:t>, </a:t>
            </a:r>
            <a:r>
              <a:rPr lang="en-US" altLang="ko-KR" dirty="0" err="1"/>
              <a:t>consectetuer</a:t>
            </a:r>
            <a:r>
              <a:rPr lang="en-US" altLang="ko-KR" dirty="0"/>
              <a:t> </a:t>
            </a:r>
            <a:r>
              <a:rPr lang="en-US" altLang="ko-KR" dirty="0" err="1"/>
              <a:t>adipiscing</a:t>
            </a:r>
            <a:r>
              <a:rPr lang="en-US" altLang="ko-KR" dirty="0"/>
              <a:t> </a:t>
            </a:r>
            <a:r>
              <a:rPr lang="en-US" altLang="ko-KR" dirty="0" err="1"/>
              <a:t>elit</a:t>
            </a:r>
            <a:r>
              <a:rPr lang="en-US" altLang="ko-KR" dirty="0"/>
              <a:t>, sed diam </a:t>
            </a:r>
            <a:r>
              <a:rPr lang="en-US" altLang="ko-KR" dirty="0" err="1"/>
              <a:t>nonummy</a:t>
            </a:r>
            <a:r>
              <a:rPr lang="en-US" altLang="ko-KR" dirty="0"/>
              <a:t> </a:t>
            </a:r>
            <a:r>
              <a:rPr lang="en-US" altLang="ko-KR" dirty="0" err="1"/>
              <a:t>nibh</a:t>
            </a:r>
            <a:r>
              <a:rPr lang="en-US" altLang="ko-KR" dirty="0"/>
              <a:t> </a:t>
            </a:r>
            <a:r>
              <a:rPr lang="en-US" altLang="ko-KR" dirty="0" err="1"/>
              <a:t>euismod</a:t>
            </a:r>
            <a:r>
              <a:rPr lang="en-US" altLang="ko-KR" dirty="0"/>
              <a:t> </a:t>
            </a:r>
            <a:r>
              <a:rPr lang="en-US" altLang="ko-KR" dirty="0" err="1"/>
              <a:t>tincidunt</a:t>
            </a:r>
            <a:r>
              <a:rPr lang="en-US" altLang="ko-KR" dirty="0"/>
              <a:t> </a:t>
            </a:r>
            <a:r>
              <a:rPr lang="en-US" altLang="ko-KR" dirty="0" err="1"/>
              <a:t>ut</a:t>
            </a:r>
            <a:r>
              <a:rPr lang="en-US" altLang="ko-KR" dirty="0"/>
              <a:t> </a:t>
            </a:r>
            <a:r>
              <a:rPr lang="en-US" altLang="ko-KR" dirty="0" err="1"/>
              <a:t>laoreet</a:t>
            </a:r>
            <a:r>
              <a:rPr lang="en-US" altLang="ko-KR" dirty="0"/>
              <a:t> dolore magna </a:t>
            </a:r>
            <a:r>
              <a:rPr lang="en-US" altLang="ko-KR" dirty="0" err="1"/>
              <a:t>aliquam</a:t>
            </a:r>
            <a:r>
              <a:rPr lang="en-US" altLang="ko-KR" dirty="0"/>
              <a:t> </a:t>
            </a:r>
            <a:r>
              <a:rPr lang="en-US" altLang="ko-KR" dirty="0" err="1"/>
              <a:t>erat</a:t>
            </a:r>
            <a:r>
              <a:rPr lang="en-US" altLang="ko-KR" dirty="0"/>
              <a:t> </a:t>
            </a:r>
            <a:r>
              <a:rPr lang="en-US" altLang="ko-KR" dirty="0" err="1"/>
              <a:t>volutpat</a:t>
            </a:r>
            <a:r>
              <a:rPr lang="en-US" altLang="ko-KR" dirty="0"/>
              <a:t>. Ut </a:t>
            </a:r>
            <a:r>
              <a:rPr lang="en-US" altLang="ko-KR" dirty="0" err="1"/>
              <a:t>wisi</a:t>
            </a:r>
            <a:r>
              <a:rPr lang="en-US" altLang="ko-KR" dirty="0"/>
              <a:t> </a:t>
            </a:r>
            <a:r>
              <a:rPr lang="en-US" altLang="ko-KR" dirty="0" err="1"/>
              <a:t>enim</a:t>
            </a:r>
            <a:r>
              <a:rPr lang="en-US" altLang="ko-KR" dirty="0"/>
              <a:t> ad minim </a:t>
            </a:r>
            <a:r>
              <a:rPr lang="en-US" altLang="ko-KR" dirty="0" err="1"/>
              <a:t>veniam</a:t>
            </a:r>
            <a:r>
              <a:rPr lang="en-US" altLang="ko-KR" dirty="0"/>
              <a:t>, </a:t>
            </a:r>
            <a:r>
              <a:rPr lang="en-US" altLang="ko-KR" dirty="0" err="1"/>
              <a:t>quis</a:t>
            </a:r>
            <a:r>
              <a:rPr lang="en-US" altLang="ko-KR" dirty="0"/>
              <a:t> </a:t>
            </a:r>
            <a:r>
              <a:rPr lang="en-US" altLang="ko-KR" dirty="0" err="1"/>
              <a:t>nostrud</a:t>
            </a:r>
            <a:r>
              <a:rPr lang="en-US" altLang="ko-KR" dirty="0"/>
              <a:t> </a:t>
            </a:r>
            <a:r>
              <a:rPr lang="en-US" altLang="ko-KR" dirty="0" err="1"/>
              <a:t>exerci</a:t>
            </a:r>
            <a:r>
              <a:rPr lang="en-US" altLang="ko-KR" dirty="0"/>
              <a:t> </a:t>
            </a:r>
            <a:r>
              <a:rPr lang="en-US" altLang="ko-KR" dirty="0" err="1"/>
              <a:t>tation</a:t>
            </a:r>
            <a:r>
              <a:rPr lang="en-US" altLang="ko-KR" dirty="0"/>
              <a:t> </a:t>
            </a:r>
            <a:r>
              <a:rPr lang="en-US" altLang="ko-KR" dirty="0" err="1"/>
              <a:t>ullamcorper</a:t>
            </a:r>
            <a:r>
              <a:rPr lang="en-US" altLang="ko-KR" dirty="0"/>
              <a:t> </a:t>
            </a:r>
            <a:r>
              <a:rPr lang="en-US" altLang="ko-KR" dirty="0" err="1"/>
              <a:t>suscipit</a:t>
            </a:r>
            <a:r>
              <a:rPr lang="en-US" altLang="ko-KR" dirty="0"/>
              <a:t> </a:t>
            </a:r>
            <a:r>
              <a:rPr lang="en-US" altLang="ko-KR" dirty="0" err="1"/>
              <a:t>lobortis</a:t>
            </a:r>
            <a:r>
              <a:rPr lang="en-US" altLang="ko-KR" dirty="0"/>
              <a:t> </a:t>
            </a:r>
            <a:r>
              <a:rPr lang="en-US" altLang="ko-KR" dirty="0" err="1"/>
              <a:t>nisl</a:t>
            </a:r>
            <a:r>
              <a:rPr lang="en-US" altLang="ko-KR" dirty="0"/>
              <a:t> </a:t>
            </a:r>
            <a:r>
              <a:rPr lang="en-US" altLang="ko-KR" dirty="0" err="1"/>
              <a:t>ut</a:t>
            </a:r>
            <a:r>
              <a:rPr lang="en-US" altLang="ko-KR" dirty="0"/>
              <a:t> </a:t>
            </a:r>
            <a:r>
              <a:rPr lang="en-US" altLang="ko-KR" dirty="0" err="1"/>
              <a:t>aliquip</a:t>
            </a:r>
            <a:r>
              <a:rPr lang="en-US" altLang="ko-KR" dirty="0"/>
              <a:t> ex </a:t>
            </a:r>
            <a:r>
              <a:rPr lang="en-US" altLang="ko-KR" dirty="0" err="1"/>
              <a:t>ea</a:t>
            </a:r>
            <a:r>
              <a:rPr lang="en-US" altLang="ko-KR" dirty="0"/>
              <a:t> </a:t>
            </a:r>
            <a:r>
              <a:rPr lang="en-US" altLang="ko-KR" dirty="0" err="1"/>
              <a:t>commodo</a:t>
            </a:r>
            <a:r>
              <a:rPr lang="en-US" altLang="ko-KR" dirty="0"/>
              <a:t> </a:t>
            </a:r>
            <a:r>
              <a:rPr lang="en-US" altLang="ko-KR" dirty="0" err="1"/>
              <a:t>consequat</a:t>
            </a:r>
            <a:r>
              <a:rPr lang="en-US" altLang="ko-KR" dirty="0"/>
              <a:t>. Duis autem vel </a:t>
            </a:r>
            <a:r>
              <a:rPr lang="en-US" altLang="ko-KR" dirty="0" err="1"/>
              <a:t>eum</a:t>
            </a:r>
            <a:r>
              <a:rPr lang="en-US" altLang="ko-KR" dirty="0"/>
              <a:t> </a:t>
            </a:r>
            <a:r>
              <a:rPr lang="en-US" altLang="ko-KR" dirty="0" err="1"/>
              <a:t>iriure</a:t>
            </a:r>
            <a:r>
              <a:rPr lang="en-US" altLang="ko-KR" dirty="0"/>
              <a:t> dolor in </a:t>
            </a:r>
            <a:r>
              <a:rPr lang="en-US" altLang="ko-KR" dirty="0" err="1"/>
              <a:t>hendrerit</a:t>
            </a:r>
            <a:r>
              <a:rPr lang="en-US" altLang="ko-KR" dirty="0"/>
              <a:t> in </a:t>
            </a:r>
            <a:r>
              <a:rPr lang="en-US" altLang="ko-KR" dirty="0" err="1"/>
              <a:t>vulputate</a:t>
            </a:r>
            <a:r>
              <a:rPr lang="en-US" altLang="ko-KR" dirty="0"/>
              <a:t> </a:t>
            </a:r>
            <a:r>
              <a:rPr lang="en-US" altLang="ko-KR" dirty="0" err="1"/>
              <a:t>velit</a:t>
            </a:r>
            <a:r>
              <a:rPr lang="en-US" altLang="ko-KR" dirty="0"/>
              <a:t> </a:t>
            </a:r>
            <a:r>
              <a:rPr lang="en-US" altLang="ko-KR" dirty="0" err="1"/>
              <a:t>esse</a:t>
            </a:r>
            <a:r>
              <a:rPr lang="en-US" altLang="ko-KR" dirty="0"/>
              <a:t> </a:t>
            </a:r>
            <a:r>
              <a:rPr lang="en-US" altLang="ko-KR" dirty="0" err="1"/>
              <a:t>molestie</a:t>
            </a:r>
            <a:r>
              <a:rPr lang="en-US" altLang="ko-KR" dirty="0"/>
              <a:t> </a:t>
            </a:r>
            <a:r>
              <a:rPr lang="en-US" altLang="ko-KR" dirty="0" err="1"/>
              <a:t>consequat</a:t>
            </a:r>
            <a:r>
              <a:rPr lang="en-US" altLang="ko-KR" dirty="0"/>
              <a:t>, vel illum dolore </a:t>
            </a:r>
            <a:r>
              <a:rPr lang="en-US" altLang="ko-KR" dirty="0" err="1"/>
              <a:t>eu</a:t>
            </a:r>
            <a:r>
              <a:rPr lang="en-US" altLang="ko-KR" dirty="0"/>
              <a:t> </a:t>
            </a:r>
            <a:r>
              <a:rPr lang="en-US" altLang="ko-KR" dirty="0" err="1"/>
              <a:t>feugiat</a:t>
            </a:r>
            <a:r>
              <a:rPr lang="en-US" altLang="ko-KR" dirty="0"/>
              <a:t> </a:t>
            </a:r>
            <a:r>
              <a:rPr lang="en-US" altLang="ko-KR" dirty="0" err="1"/>
              <a:t>nulla</a:t>
            </a:r>
            <a:r>
              <a:rPr lang="en-US" altLang="ko-KR" dirty="0"/>
              <a:t> </a:t>
            </a:r>
            <a:r>
              <a:rPr lang="en-US" altLang="ko-KR" dirty="0" err="1"/>
              <a:t>facilisis</a:t>
            </a:r>
            <a:r>
              <a:rPr lang="en-US" altLang="ko-KR" dirty="0"/>
              <a:t> at </a:t>
            </a:r>
            <a:r>
              <a:rPr lang="en-US" altLang="ko-KR" dirty="0" err="1"/>
              <a:t>vero</a:t>
            </a:r>
            <a:r>
              <a:rPr lang="en-US" altLang="ko-KR" dirty="0"/>
              <a:t> eros et </a:t>
            </a:r>
            <a:r>
              <a:rPr lang="en-US" altLang="ko-KR" dirty="0" err="1"/>
              <a:t>accumsan</a:t>
            </a:r>
            <a:r>
              <a:rPr lang="en-US" altLang="ko-KR" dirty="0"/>
              <a:t> et </a:t>
            </a:r>
            <a:r>
              <a:rPr lang="en-US" altLang="ko-KR" dirty="0" err="1"/>
              <a:t>iusto</a:t>
            </a:r>
            <a:r>
              <a:rPr lang="en-US" altLang="ko-KR" dirty="0"/>
              <a:t> </a:t>
            </a:r>
            <a:r>
              <a:rPr lang="en-US" altLang="ko-KR" dirty="0" err="1"/>
              <a:t>odio</a:t>
            </a:r>
            <a:r>
              <a:rPr lang="en-US" altLang="ko-KR" dirty="0"/>
              <a:t> </a:t>
            </a:r>
            <a:r>
              <a:rPr lang="en-US" altLang="ko-KR" dirty="0" err="1"/>
              <a:t>dignissim</a:t>
            </a:r>
            <a:r>
              <a:rPr lang="en-US" altLang="ko-KR" dirty="0"/>
              <a:t> qui </a:t>
            </a:r>
            <a:r>
              <a:rPr lang="en-US" altLang="ko-KR" dirty="0" err="1"/>
              <a:t>blandit</a:t>
            </a:r>
            <a:r>
              <a:rPr lang="en-US" altLang="ko-KR" dirty="0"/>
              <a:t> </a:t>
            </a:r>
            <a:r>
              <a:rPr lang="en-US" altLang="ko-KR" dirty="0" err="1"/>
              <a:t>praesent</a:t>
            </a:r>
            <a:r>
              <a:rPr lang="en-US" altLang="ko-KR" dirty="0"/>
              <a:t> </a:t>
            </a:r>
            <a:r>
              <a:rPr lang="en-US" altLang="ko-KR" dirty="0" err="1"/>
              <a:t>luptatum</a:t>
            </a:r>
            <a:r>
              <a:rPr lang="en-US" altLang="ko-KR" dirty="0"/>
              <a:t> </a:t>
            </a:r>
            <a:r>
              <a:rPr lang="en-US" altLang="ko-KR" dirty="0" err="1"/>
              <a:t>zzril</a:t>
            </a:r>
            <a:r>
              <a:rPr lang="en-US" altLang="ko-KR" dirty="0"/>
              <a:t> </a:t>
            </a:r>
            <a:r>
              <a:rPr lang="en-US" altLang="ko-KR" dirty="0" err="1"/>
              <a:t>delenit</a:t>
            </a:r>
            <a:r>
              <a:rPr lang="en-US" altLang="ko-KR" dirty="0"/>
              <a:t> </a:t>
            </a:r>
            <a:r>
              <a:rPr lang="en-US" altLang="ko-KR" dirty="0" err="1"/>
              <a:t>augue</a:t>
            </a:r>
            <a:r>
              <a:rPr lang="en-US" altLang="ko-KR" dirty="0"/>
              <a:t> </a:t>
            </a:r>
            <a:r>
              <a:rPr lang="en-US" altLang="ko-KR" dirty="0" err="1"/>
              <a:t>duis</a:t>
            </a:r>
            <a:r>
              <a:rPr lang="en-US" altLang="ko-KR" dirty="0"/>
              <a:t> dolore </a:t>
            </a:r>
            <a:r>
              <a:rPr lang="en-US" altLang="ko-KR" dirty="0" err="1"/>
              <a:t>te</a:t>
            </a:r>
            <a:r>
              <a:rPr lang="en-US" altLang="ko-KR" dirty="0"/>
              <a:t> </a:t>
            </a:r>
            <a:r>
              <a:rPr lang="en-US" altLang="ko-KR" dirty="0" err="1"/>
              <a:t>feugait</a:t>
            </a:r>
            <a:r>
              <a:rPr lang="en-US" altLang="ko-KR" dirty="0"/>
              <a:t> </a:t>
            </a:r>
            <a:r>
              <a:rPr lang="en-US" altLang="ko-KR" dirty="0" err="1"/>
              <a:t>nulla</a:t>
            </a:r>
            <a:r>
              <a:rPr lang="en-US" altLang="ko-KR" dirty="0"/>
              <a:t> </a:t>
            </a:r>
            <a:r>
              <a:rPr lang="en-US" altLang="ko-KR" dirty="0" err="1"/>
              <a:t>facilisi</a:t>
            </a:r>
            <a:r>
              <a:rPr lang="en-US" altLang="ko-KR" dirty="0"/>
              <a:t>.</a:t>
            </a:r>
          </a:p>
        </p:txBody>
      </p:sp>
      <p:sp>
        <p:nvSpPr>
          <p:cNvPr id="23" name="그림 개체 틀 22">
            <a:extLst>
              <a:ext uri="{FF2B5EF4-FFF2-40B4-BE49-F238E27FC236}">
                <a16:creationId xmlns:a16="http://schemas.microsoft.com/office/drawing/2014/main" id="{4F1E217B-3983-4B90-BF4C-EAABCC97B50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48763" y="2523959"/>
            <a:ext cx="5181598" cy="2463800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endParaRPr lang="ko-KR" altLang="en-US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D8C6FBBF-5C26-4EEB-88A1-91ECF219F0F7}"/>
              </a:ext>
            </a:extLst>
          </p:cNvPr>
          <p:cNvGrpSpPr/>
          <p:nvPr userDrawn="1"/>
        </p:nvGrpSpPr>
        <p:grpSpPr>
          <a:xfrm>
            <a:off x="9989180" y="195939"/>
            <a:ext cx="2054458" cy="230832"/>
            <a:chOff x="9989180" y="195939"/>
            <a:chExt cx="2054458" cy="230832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6745E4C3-6A17-4FF9-BEFE-B877FC4B0557}"/>
                </a:ext>
              </a:extLst>
            </p:cNvPr>
            <p:cNvSpPr/>
            <p:nvPr/>
          </p:nvSpPr>
          <p:spPr>
            <a:xfrm>
              <a:off x="10025284" y="199573"/>
              <a:ext cx="1982250" cy="21672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983C4BC-6331-40D0-AE87-1F88A6739FC6}"/>
                </a:ext>
              </a:extLst>
            </p:cNvPr>
            <p:cNvSpPr txBox="1"/>
            <p:nvPr/>
          </p:nvSpPr>
          <p:spPr>
            <a:xfrm>
              <a:off x="9989180" y="195939"/>
              <a:ext cx="2054458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b="1" i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Highly Confidential – Internal use only</a:t>
              </a:r>
              <a:endParaRPr lang="ko-KR" altLang="en-US" sz="900" b="1" i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5" name="슬라이드 번호 개체 틀 3">
            <a:extLst>
              <a:ext uri="{FF2B5EF4-FFF2-40B4-BE49-F238E27FC236}">
                <a16:creationId xmlns:a16="http://schemas.microsoft.com/office/drawing/2014/main" id="{1588DA23-52E5-4F9A-A3E7-D6512F023C8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245794" y="6490643"/>
            <a:ext cx="2743200" cy="230832"/>
          </a:xfrm>
          <a:prstGeom prst="rect">
            <a:avLst/>
          </a:prstGeom>
        </p:spPr>
        <p:txBody>
          <a:bodyPr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2C139D12-2443-4121-BD18-EEB593859B2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85F3882-6D49-4C6F-A7AB-A5425613FFC0}"/>
              </a:ext>
            </a:extLst>
          </p:cNvPr>
          <p:cNvSpPr/>
          <p:nvPr userDrawn="1"/>
        </p:nvSpPr>
        <p:spPr>
          <a:xfrm>
            <a:off x="11560" y="-1060839"/>
            <a:ext cx="7390503" cy="8931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5752BE5-3D04-447C-BAE7-E502F594FBA1}"/>
              </a:ext>
            </a:extLst>
          </p:cNvPr>
          <p:cNvSpPr/>
          <p:nvPr userDrawn="1"/>
        </p:nvSpPr>
        <p:spPr>
          <a:xfrm>
            <a:off x="141033" y="-738110"/>
            <a:ext cx="483139" cy="483139"/>
          </a:xfrm>
          <a:prstGeom prst="rect">
            <a:avLst/>
          </a:prstGeom>
          <a:solidFill>
            <a:srgbClr val="4C37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919689C-F2EA-47C6-AD46-E58559EE94B4}"/>
              </a:ext>
            </a:extLst>
          </p:cNvPr>
          <p:cNvSpPr/>
          <p:nvPr userDrawn="1"/>
        </p:nvSpPr>
        <p:spPr>
          <a:xfrm>
            <a:off x="688817" y="-738110"/>
            <a:ext cx="483139" cy="483139"/>
          </a:xfrm>
          <a:prstGeom prst="rect">
            <a:avLst/>
          </a:prstGeom>
          <a:solidFill>
            <a:srgbClr val="252D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793438F-C121-4DC6-ABCB-1D35CACE8CC6}"/>
              </a:ext>
            </a:extLst>
          </p:cNvPr>
          <p:cNvSpPr/>
          <p:nvPr userDrawn="1"/>
        </p:nvSpPr>
        <p:spPr>
          <a:xfrm>
            <a:off x="1236601" y="-738110"/>
            <a:ext cx="483139" cy="483139"/>
          </a:xfrm>
          <a:prstGeom prst="rect">
            <a:avLst/>
          </a:prstGeom>
          <a:solidFill>
            <a:srgbClr val="5F6C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02391C7-0241-4BAB-AE6C-DD1A54FD7DEA}"/>
              </a:ext>
            </a:extLst>
          </p:cNvPr>
          <p:cNvSpPr/>
          <p:nvPr userDrawn="1"/>
        </p:nvSpPr>
        <p:spPr>
          <a:xfrm>
            <a:off x="1926539" y="-738110"/>
            <a:ext cx="483139" cy="483139"/>
          </a:xfrm>
          <a:prstGeom prst="rect">
            <a:avLst/>
          </a:prstGeom>
          <a:solidFill>
            <a:srgbClr val="E1E4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018703B-749A-4727-BE09-EF38D13A71E4}"/>
              </a:ext>
            </a:extLst>
          </p:cNvPr>
          <p:cNvSpPr/>
          <p:nvPr userDrawn="1"/>
        </p:nvSpPr>
        <p:spPr>
          <a:xfrm>
            <a:off x="2474323" y="-738110"/>
            <a:ext cx="483139" cy="483139"/>
          </a:xfrm>
          <a:prstGeom prst="rect">
            <a:avLst/>
          </a:prstGeom>
          <a:solidFill>
            <a:srgbClr val="FBFBFB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33F61F6-F209-4D80-A1F3-E5792F1B50A6}"/>
              </a:ext>
            </a:extLst>
          </p:cNvPr>
          <p:cNvSpPr/>
          <p:nvPr userDrawn="1"/>
        </p:nvSpPr>
        <p:spPr>
          <a:xfrm>
            <a:off x="3022107" y="-738110"/>
            <a:ext cx="483139" cy="483139"/>
          </a:xfrm>
          <a:prstGeom prst="rect">
            <a:avLst/>
          </a:prstGeom>
          <a:solidFill>
            <a:srgbClr val="D3DF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F234751-68AF-4C8E-BB70-18BFCF1586DE}"/>
              </a:ext>
            </a:extLst>
          </p:cNvPr>
          <p:cNvSpPr/>
          <p:nvPr userDrawn="1"/>
        </p:nvSpPr>
        <p:spPr>
          <a:xfrm>
            <a:off x="3739466" y="-738110"/>
            <a:ext cx="483139" cy="483139"/>
          </a:xfrm>
          <a:prstGeom prst="rect">
            <a:avLst/>
          </a:prstGeom>
          <a:solidFill>
            <a:srgbClr val="2DB8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4A2EBDF-CFE5-4065-8C94-329095D6912E}"/>
              </a:ext>
            </a:extLst>
          </p:cNvPr>
          <p:cNvSpPr/>
          <p:nvPr userDrawn="1"/>
        </p:nvSpPr>
        <p:spPr>
          <a:xfrm>
            <a:off x="4287250" y="-738110"/>
            <a:ext cx="483139" cy="483139"/>
          </a:xfrm>
          <a:prstGeom prst="rect">
            <a:avLst/>
          </a:prstGeom>
          <a:solidFill>
            <a:srgbClr val="F4EE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8DDDD28-6FBD-451C-8430-449A33483A9B}"/>
              </a:ext>
            </a:extLst>
          </p:cNvPr>
          <p:cNvSpPr/>
          <p:nvPr userDrawn="1"/>
        </p:nvSpPr>
        <p:spPr>
          <a:xfrm rot="10800000">
            <a:off x="4986611" y="-738111"/>
            <a:ext cx="2280982" cy="121734"/>
          </a:xfrm>
          <a:prstGeom prst="rect">
            <a:avLst/>
          </a:prstGeom>
          <a:gradFill flip="none" rotWithShape="1">
            <a:gsLst>
              <a:gs pos="0">
                <a:srgbClr val="5E6AA9"/>
              </a:gs>
              <a:gs pos="100000">
                <a:srgbClr val="262E83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238FC20-239E-4F5B-87E2-5D65E2005A7D}"/>
              </a:ext>
            </a:extLst>
          </p:cNvPr>
          <p:cNvSpPr/>
          <p:nvPr userDrawn="1"/>
        </p:nvSpPr>
        <p:spPr>
          <a:xfrm rot="10800000">
            <a:off x="4986611" y="-376705"/>
            <a:ext cx="2280982" cy="121734"/>
          </a:xfrm>
          <a:prstGeom prst="rect">
            <a:avLst/>
          </a:prstGeom>
          <a:gradFill flip="none" rotWithShape="1">
            <a:gsLst>
              <a:gs pos="0">
                <a:srgbClr val="F9EE84"/>
              </a:gs>
              <a:gs pos="50000">
                <a:srgbClr val="B3C8E3"/>
              </a:gs>
              <a:gs pos="100000">
                <a:srgbClr val="4E3A8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C1DBBB3-CE7E-42A0-B0EA-9242AF64CC42}"/>
              </a:ext>
            </a:extLst>
          </p:cNvPr>
          <p:cNvSpPr txBox="1"/>
          <p:nvPr userDrawn="1"/>
        </p:nvSpPr>
        <p:spPr>
          <a:xfrm>
            <a:off x="69547" y="-953556"/>
            <a:ext cx="117220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Main color</a:t>
            </a:r>
            <a:endParaRPr lang="ko-KR" altLang="en-US" sz="8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5E708E1-ABF5-424B-9D91-7DBE327E482E}"/>
              </a:ext>
            </a:extLst>
          </p:cNvPr>
          <p:cNvSpPr txBox="1"/>
          <p:nvPr userDrawn="1"/>
        </p:nvSpPr>
        <p:spPr>
          <a:xfrm>
            <a:off x="1873051" y="-953556"/>
            <a:ext cx="117220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Sub color</a:t>
            </a:r>
            <a:endParaRPr lang="ko-KR" altLang="en-US" sz="8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125F158-3FA0-4052-8478-9E4EBA9F5B87}"/>
              </a:ext>
            </a:extLst>
          </p:cNvPr>
          <p:cNvSpPr txBox="1"/>
          <p:nvPr userDrawn="1"/>
        </p:nvSpPr>
        <p:spPr>
          <a:xfrm>
            <a:off x="3685009" y="-953556"/>
            <a:ext cx="117220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Point color</a:t>
            </a:r>
            <a:endParaRPr lang="ko-KR" altLang="en-US" sz="8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0BFFAEF-A758-4B3B-B3C8-4A2BFE6A979F}"/>
              </a:ext>
            </a:extLst>
          </p:cNvPr>
          <p:cNvSpPr txBox="1"/>
          <p:nvPr userDrawn="1"/>
        </p:nvSpPr>
        <p:spPr>
          <a:xfrm>
            <a:off x="4900553" y="-953556"/>
            <a:ext cx="117220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Gradation color</a:t>
            </a:r>
            <a:endParaRPr lang="ko-KR" altLang="en-US" sz="800" dirty="0"/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36C06B9A-60FE-4628-9BC8-8F6B10A12F5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507061" y="-3066389"/>
            <a:ext cx="4673379" cy="2898734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84F376C5-FE4A-B3DE-C74F-8B17B99AD5C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578" y="6245576"/>
            <a:ext cx="410107" cy="475899"/>
          </a:xfrm>
          <a:prstGeom prst="rect">
            <a:avLst/>
          </a:prstGeom>
        </p:spPr>
      </p:pic>
      <p:sp>
        <p:nvSpPr>
          <p:cNvPr id="39" name="바닥글 개체 틀 2">
            <a:extLst>
              <a:ext uri="{FF2B5EF4-FFF2-40B4-BE49-F238E27FC236}">
                <a16:creationId xmlns:a16="http://schemas.microsoft.com/office/drawing/2014/main" id="{9E3C321B-DEA6-B8DC-E58E-23D60FEFE2EE}"/>
              </a:ext>
            </a:extLst>
          </p:cNvPr>
          <p:cNvSpPr txBox="1">
            <a:spLocks/>
          </p:cNvSpPr>
          <p:nvPr userDrawn="1"/>
        </p:nvSpPr>
        <p:spPr>
          <a:xfrm>
            <a:off x="4654307" y="6393395"/>
            <a:ext cx="28833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7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cs typeface="Calibri" panose="020F0502020204030204" pitchFamily="34" charset="0"/>
              </a:rPr>
              <a:t>ⓒ</a:t>
            </a:r>
            <a:r>
              <a:rPr lang="en-US" altLang="ko-KR" dirty="0" err="1">
                <a:solidFill>
                  <a:schemeClr val="bg1">
                    <a:lumMod val="65000"/>
                  </a:schemeClr>
                </a:solidFill>
                <a:cs typeface="Calibri" panose="020F0502020204030204" pitchFamily="34" charset="0"/>
              </a:rPr>
              <a:t>Theragen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cs typeface="Calibri" panose="020F0502020204030204" pitchFamily="34" charset="0"/>
              </a:rPr>
              <a:t> Bio Co., Ltd. All Rights Reserved.</a:t>
            </a:r>
            <a:endParaRPr lang="ko-KR" altLang="en-US" dirty="0">
              <a:solidFill>
                <a:schemeClr val="bg1">
                  <a:lumMod val="65000"/>
                </a:schemeClr>
              </a:solidFill>
              <a:cs typeface="Calibri" panose="020F0502020204030204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E79C8C8-1FC2-C3F7-09CC-E1B90BCF508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367" y="315956"/>
            <a:ext cx="306091" cy="292587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E31E87E1-DB3D-5C5F-0EE0-362D20AB6C5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5" t="-78125" r="1512" b="-6"/>
          <a:stretch/>
        </p:blipFill>
        <p:spPr>
          <a:xfrm>
            <a:off x="217578" y="709670"/>
            <a:ext cx="11789956" cy="45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4493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33">
          <p15:clr>
            <a:srgbClr val="FBAE40"/>
          </p15:clr>
        </p15:guide>
        <p15:guide id="2" pos="347" userDrawn="1">
          <p15:clr>
            <a:srgbClr val="FBAE40"/>
          </p15:clr>
        </p15:guide>
        <p15:guide id="3" pos="7401">
          <p15:clr>
            <a:srgbClr val="FBAE40"/>
          </p15:clr>
        </p15:guide>
        <p15:guide id="4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그림 36">
            <a:extLst>
              <a:ext uri="{FF2B5EF4-FFF2-40B4-BE49-F238E27FC236}">
                <a16:creationId xmlns:a16="http://schemas.microsoft.com/office/drawing/2014/main" id="{A2D1CB1B-E740-F7CF-352A-952AABB5F6C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512" y="275420"/>
            <a:ext cx="268694" cy="368937"/>
          </a:xfrm>
          <a:prstGeom prst="rect">
            <a:avLst/>
          </a:prstGeom>
        </p:spPr>
      </p:pic>
      <p:sp>
        <p:nvSpPr>
          <p:cNvPr id="7" name="제목 1">
            <a:extLst>
              <a:ext uri="{FF2B5EF4-FFF2-40B4-BE49-F238E27FC236}">
                <a16:creationId xmlns:a16="http://schemas.microsoft.com/office/drawing/2014/main" id="{18C124A1-98EB-40AF-9A32-D01C58B25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4310" y="305544"/>
            <a:ext cx="9191784" cy="40358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000" b="1"/>
            </a:lvl1pPr>
          </a:lstStyle>
          <a:p>
            <a:r>
              <a:rPr lang="ko-KR" altLang="en-US" dirty="0"/>
              <a:t>마스터 제목 스타일 편집 </a:t>
            </a:r>
            <a:r>
              <a:rPr lang="ko-KR" altLang="en-US" dirty="0" err="1"/>
              <a:t>맑은고딕</a:t>
            </a:r>
            <a:r>
              <a:rPr lang="ko-KR" altLang="en-US" dirty="0"/>
              <a:t> </a:t>
            </a:r>
            <a:r>
              <a:rPr lang="en-US" altLang="ko-KR" dirty="0"/>
              <a:t>20pt Calibri 20pt</a:t>
            </a:r>
            <a:r>
              <a:rPr lang="ko-KR" altLang="en-US" dirty="0"/>
              <a:t> </a:t>
            </a:r>
          </a:p>
        </p:txBody>
      </p:sp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id="{EC76E923-1516-4993-A3FB-F0AAEA0449C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74663" y="850444"/>
            <a:ext cx="11274425" cy="36512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400">
                <a:latin typeface="+mn-lt"/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ko-KR" altLang="en-US" dirty="0"/>
              <a:t>부제목을 입력해 주세요 </a:t>
            </a:r>
            <a:r>
              <a:rPr lang="ko-KR" altLang="en-US" dirty="0" err="1"/>
              <a:t>맑은고딕</a:t>
            </a:r>
            <a:r>
              <a:rPr lang="ko-KR" altLang="en-US" dirty="0"/>
              <a:t> </a:t>
            </a:r>
            <a:r>
              <a:rPr lang="en-US" altLang="ko-KR" dirty="0"/>
              <a:t>14pt Calibri 14pt</a:t>
            </a:r>
            <a:endParaRPr lang="ko-KR" altLang="en-US" dirty="0"/>
          </a:p>
        </p:txBody>
      </p:sp>
      <p:sp>
        <p:nvSpPr>
          <p:cNvPr id="18" name="텍스트 개체 틀 17">
            <a:extLst>
              <a:ext uri="{FF2B5EF4-FFF2-40B4-BE49-F238E27FC236}">
                <a16:creationId xmlns:a16="http://schemas.microsoft.com/office/drawing/2014/main" id="{8EBB3E14-EC02-46EB-A606-0750137FFC9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2913" y="1754670"/>
            <a:ext cx="3043237" cy="23018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200" b="1">
                <a:solidFill>
                  <a:srgbClr val="584486"/>
                </a:solidFill>
              </a:defRPr>
            </a:lvl1pPr>
          </a:lstStyle>
          <a:p>
            <a:pPr lvl="0"/>
            <a:r>
              <a:rPr lang="ko-KR" altLang="en-US" dirty="0"/>
              <a:t>제목작성 </a:t>
            </a:r>
            <a:r>
              <a:rPr lang="ko-KR" altLang="en-US" dirty="0" err="1"/>
              <a:t>맑은고딕</a:t>
            </a:r>
            <a:r>
              <a:rPr lang="ko-KR" altLang="en-US" dirty="0"/>
              <a:t> </a:t>
            </a:r>
            <a:r>
              <a:rPr lang="en-US" altLang="ko-KR" dirty="0"/>
              <a:t>12pt , Calibri 12pt</a:t>
            </a:r>
            <a:endParaRPr lang="ko-KR" altLang="en-US" dirty="0"/>
          </a:p>
        </p:txBody>
      </p:sp>
      <p:sp>
        <p:nvSpPr>
          <p:cNvPr id="21" name="텍스트 개체 틀 20">
            <a:extLst>
              <a:ext uri="{FF2B5EF4-FFF2-40B4-BE49-F238E27FC236}">
                <a16:creationId xmlns:a16="http://schemas.microsoft.com/office/drawing/2014/main" id="{3C1F6495-6637-41EC-9D19-7C4C3FE8F72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74663" y="2562225"/>
            <a:ext cx="5368576" cy="209867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ts val="1600"/>
              </a:lnSpc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ko-KR" altLang="en-US" dirty="0" err="1"/>
              <a:t>맑은고딕</a:t>
            </a:r>
            <a:r>
              <a:rPr lang="ko-KR" altLang="en-US" dirty="0"/>
              <a:t> </a:t>
            </a:r>
            <a:r>
              <a:rPr lang="en-US" altLang="ko-KR" dirty="0"/>
              <a:t>12pt , Calibri 12pt</a:t>
            </a:r>
          </a:p>
          <a:p>
            <a:pPr lvl="0"/>
            <a:r>
              <a:rPr lang="en-US" altLang="ko-KR" dirty="0"/>
              <a:t>Lorem ipsum dolor sit </a:t>
            </a:r>
            <a:r>
              <a:rPr lang="en-US" altLang="ko-KR" dirty="0" err="1"/>
              <a:t>amet</a:t>
            </a:r>
            <a:r>
              <a:rPr lang="en-US" altLang="ko-KR" dirty="0"/>
              <a:t>, </a:t>
            </a:r>
            <a:r>
              <a:rPr lang="en-US" altLang="ko-KR" dirty="0" err="1"/>
              <a:t>consectetuer</a:t>
            </a:r>
            <a:r>
              <a:rPr lang="en-US" altLang="ko-KR" dirty="0"/>
              <a:t> </a:t>
            </a:r>
            <a:r>
              <a:rPr lang="en-US" altLang="ko-KR" dirty="0" err="1"/>
              <a:t>adipiscing</a:t>
            </a:r>
            <a:r>
              <a:rPr lang="en-US" altLang="ko-KR" dirty="0"/>
              <a:t> </a:t>
            </a:r>
            <a:r>
              <a:rPr lang="en-US" altLang="ko-KR" dirty="0" err="1"/>
              <a:t>elit</a:t>
            </a:r>
            <a:r>
              <a:rPr lang="en-US" altLang="ko-KR" dirty="0"/>
              <a:t>, sed diam </a:t>
            </a:r>
            <a:r>
              <a:rPr lang="en-US" altLang="ko-KR" dirty="0" err="1"/>
              <a:t>nonummy</a:t>
            </a:r>
            <a:r>
              <a:rPr lang="en-US" altLang="ko-KR" dirty="0"/>
              <a:t> </a:t>
            </a:r>
            <a:r>
              <a:rPr lang="en-US" altLang="ko-KR" dirty="0" err="1"/>
              <a:t>nibh</a:t>
            </a:r>
            <a:r>
              <a:rPr lang="en-US" altLang="ko-KR" dirty="0"/>
              <a:t> </a:t>
            </a:r>
            <a:r>
              <a:rPr lang="en-US" altLang="ko-KR" dirty="0" err="1"/>
              <a:t>euismod</a:t>
            </a:r>
            <a:r>
              <a:rPr lang="en-US" altLang="ko-KR" dirty="0"/>
              <a:t> </a:t>
            </a:r>
            <a:r>
              <a:rPr lang="en-US" altLang="ko-KR" dirty="0" err="1"/>
              <a:t>tincidunt</a:t>
            </a:r>
            <a:r>
              <a:rPr lang="en-US" altLang="ko-KR" dirty="0"/>
              <a:t> </a:t>
            </a:r>
            <a:r>
              <a:rPr lang="en-US" altLang="ko-KR" dirty="0" err="1"/>
              <a:t>ut</a:t>
            </a:r>
            <a:r>
              <a:rPr lang="en-US" altLang="ko-KR" dirty="0"/>
              <a:t> </a:t>
            </a:r>
            <a:r>
              <a:rPr lang="en-US" altLang="ko-KR" dirty="0" err="1"/>
              <a:t>laoreet</a:t>
            </a:r>
            <a:r>
              <a:rPr lang="en-US" altLang="ko-KR" dirty="0"/>
              <a:t> dolore magna </a:t>
            </a:r>
            <a:r>
              <a:rPr lang="en-US" altLang="ko-KR" dirty="0" err="1"/>
              <a:t>aliquam</a:t>
            </a:r>
            <a:r>
              <a:rPr lang="en-US" altLang="ko-KR" dirty="0"/>
              <a:t> </a:t>
            </a:r>
            <a:r>
              <a:rPr lang="en-US" altLang="ko-KR" dirty="0" err="1"/>
              <a:t>erat</a:t>
            </a:r>
            <a:r>
              <a:rPr lang="en-US" altLang="ko-KR" dirty="0"/>
              <a:t> </a:t>
            </a:r>
            <a:r>
              <a:rPr lang="en-US" altLang="ko-KR" dirty="0" err="1"/>
              <a:t>volutpat</a:t>
            </a:r>
            <a:r>
              <a:rPr lang="en-US" altLang="ko-KR" dirty="0"/>
              <a:t>. Ut </a:t>
            </a:r>
            <a:r>
              <a:rPr lang="en-US" altLang="ko-KR" dirty="0" err="1"/>
              <a:t>wisi</a:t>
            </a:r>
            <a:r>
              <a:rPr lang="en-US" altLang="ko-KR" dirty="0"/>
              <a:t> </a:t>
            </a:r>
            <a:r>
              <a:rPr lang="en-US" altLang="ko-KR" dirty="0" err="1"/>
              <a:t>enim</a:t>
            </a:r>
            <a:r>
              <a:rPr lang="en-US" altLang="ko-KR" dirty="0"/>
              <a:t> ad minim </a:t>
            </a:r>
            <a:r>
              <a:rPr lang="en-US" altLang="ko-KR" dirty="0" err="1"/>
              <a:t>veniam</a:t>
            </a:r>
            <a:r>
              <a:rPr lang="en-US" altLang="ko-KR" dirty="0"/>
              <a:t>, </a:t>
            </a:r>
            <a:r>
              <a:rPr lang="en-US" altLang="ko-KR" dirty="0" err="1"/>
              <a:t>quis</a:t>
            </a:r>
            <a:r>
              <a:rPr lang="en-US" altLang="ko-KR" dirty="0"/>
              <a:t> </a:t>
            </a:r>
            <a:r>
              <a:rPr lang="en-US" altLang="ko-KR" dirty="0" err="1"/>
              <a:t>nostrud</a:t>
            </a:r>
            <a:r>
              <a:rPr lang="en-US" altLang="ko-KR" dirty="0"/>
              <a:t> </a:t>
            </a:r>
            <a:r>
              <a:rPr lang="en-US" altLang="ko-KR" dirty="0" err="1"/>
              <a:t>exerci</a:t>
            </a:r>
            <a:r>
              <a:rPr lang="en-US" altLang="ko-KR" dirty="0"/>
              <a:t> </a:t>
            </a:r>
            <a:r>
              <a:rPr lang="en-US" altLang="ko-KR" dirty="0" err="1"/>
              <a:t>tation</a:t>
            </a:r>
            <a:r>
              <a:rPr lang="en-US" altLang="ko-KR" dirty="0"/>
              <a:t> </a:t>
            </a:r>
            <a:r>
              <a:rPr lang="en-US" altLang="ko-KR" dirty="0" err="1"/>
              <a:t>ullamcorper</a:t>
            </a:r>
            <a:r>
              <a:rPr lang="en-US" altLang="ko-KR" dirty="0"/>
              <a:t> </a:t>
            </a:r>
            <a:r>
              <a:rPr lang="en-US" altLang="ko-KR" dirty="0" err="1"/>
              <a:t>suscipit</a:t>
            </a:r>
            <a:r>
              <a:rPr lang="en-US" altLang="ko-KR" dirty="0"/>
              <a:t> </a:t>
            </a:r>
            <a:r>
              <a:rPr lang="en-US" altLang="ko-KR" dirty="0" err="1"/>
              <a:t>lobortis</a:t>
            </a:r>
            <a:r>
              <a:rPr lang="en-US" altLang="ko-KR" dirty="0"/>
              <a:t> </a:t>
            </a:r>
            <a:r>
              <a:rPr lang="en-US" altLang="ko-KR" dirty="0" err="1"/>
              <a:t>nisl</a:t>
            </a:r>
            <a:r>
              <a:rPr lang="en-US" altLang="ko-KR" dirty="0"/>
              <a:t> </a:t>
            </a:r>
            <a:r>
              <a:rPr lang="en-US" altLang="ko-KR" dirty="0" err="1"/>
              <a:t>ut</a:t>
            </a:r>
            <a:r>
              <a:rPr lang="en-US" altLang="ko-KR" dirty="0"/>
              <a:t> </a:t>
            </a:r>
            <a:r>
              <a:rPr lang="en-US" altLang="ko-KR" dirty="0" err="1"/>
              <a:t>aliquip</a:t>
            </a:r>
            <a:r>
              <a:rPr lang="en-US" altLang="ko-KR" dirty="0"/>
              <a:t> ex </a:t>
            </a:r>
            <a:r>
              <a:rPr lang="en-US" altLang="ko-KR" dirty="0" err="1"/>
              <a:t>ea</a:t>
            </a:r>
            <a:r>
              <a:rPr lang="en-US" altLang="ko-KR" dirty="0"/>
              <a:t> </a:t>
            </a:r>
            <a:r>
              <a:rPr lang="en-US" altLang="ko-KR" dirty="0" err="1"/>
              <a:t>commodo</a:t>
            </a:r>
            <a:r>
              <a:rPr lang="en-US" altLang="ko-KR" dirty="0"/>
              <a:t> </a:t>
            </a:r>
            <a:r>
              <a:rPr lang="en-US" altLang="ko-KR" dirty="0" err="1"/>
              <a:t>consequat</a:t>
            </a:r>
            <a:r>
              <a:rPr lang="en-US" altLang="ko-KR" dirty="0"/>
              <a:t>. Duis autem vel </a:t>
            </a:r>
            <a:r>
              <a:rPr lang="en-US" altLang="ko-KR" dirty="0" err="1"/>
              <a:t>eum</a:t>
            </a:r>
            <a:r>
              <a:rPr lang="en-US" altLang="ko-KR" dirty="0"/>
              <a:t> </a:t>
            </a:r>
            <a:r>
              <a:rPr lang="en-US" altLang="ko-KR" dirty="0" err="1"/>
              <a:t>iriure</a:t>
            </a:r>
            <a:r>
              <a:rPr lang="en-US" altLang="ko-KR" dirty="0"/>
              <a:t> dolor in </a:t>
            </a:r>
            <a:r>
              <a:rPr lang="en-US" altLang="ko-KR" dirty="0" err="1"/>
              <a:t>hendrerit</a:t>
            </a:r>
            <a:r>
              <a:rPr lang="en-US" altLang="ko-KR" dirty="0"/>
              <a:t> in </a:t>
            </a:r>
            <a:r>
              <a:rPr lang="en-US" altLang="ko-KR" dirty="0" err="1"/>
              <a:t>vulputate</a:t>
            </a:r>
            <a:r>
              <a:rPr lang="en-US" altLang="ko-KR" dirty="0"/>
              <a:t> </a:t>
            </a:r>
            <a:r>
              <a:rPr lang="en-US" altLang="ko-KR" dirty="0" err="1"/>
              <a:t>velit</a:t>
            </a:r>
            <a:r>
              <a:rPr lang="en-US" altLang="ko-KR" dirty="0"/>
              <a:t> </a:t>
            </a:r>
            <a:r>
              <a:rPr lang="en-US" altLang="ko-KR" dirty="0" err="1"/>
              <a:t>esse</a:t>
            </a:r>
            <a:r>
              <a:rPr lang="en-US" altLang="ko-KR" dirty="0"/>
              <a:t> </a:t>
            </a:r>
            <a:r>
              <a:rPr lang="en-US" altLang="ko-KR" dirty="0" err="1"/>
              <a:t>molestie</a:t>
            </a:r>
            <a:r>
              <a:rPr lang="en-US" altLang="ko-KR" dirty="0"/>
              <a:t> </a:t>
            </a:r>
            <a:r>
              <a:rPr lang="en-US" altLang="ko-KR" dirty="0" err="1"/>
              <a:t>consequat</a:t>
            </a:r>
            <a:r>
              <a:rPr lang="en-US" altLang="ko-KR" dirty="0"/>
              <a:t>, vel illum dolore </a:t>
            </a:r>
            <a:r>
              <a:rPr lang="en-US" altLang="ko-KR" dirty="0" err="1"/>
              <a:t>eu</a:t>
            </a:r>
            <a:r>
              <a:rPr lang="en-US" altLang="ko-KR" dirty="0"/>
              <a:t> </a:t>
            </a:r>
            <a:r>
              <a:rPr lang="en-US" altLang="ko-KR" dirty="0" err="1"/>
              <a:t>feugiat</a:t>
            </a:r>
            <a:r>
              <a:rPr lang="en-US" altLang="ko-KR" dirty="0"/>
              <a:t> </a:t>
            </a:r>
            <a:r>
              <a:rPr lang="en-US" altLang="ko-KR" dirty="0" err="1"/>
              <a:t>nulla</a:t>
            </a:r>
            <a:r>
              <a:rPr lang="en-US" altLang="ko-KR" dirty="0"/>
              <a:t> </a:t>
            </a:r>
            <a:r>
              <a:rPr lang="en-US" altLang="ko-KR" dirty="0" err="1"/>
              <a:t>facilisis</a:t>
            </a:r>
            <a:r>
              <a:rPr lang="en-US" altLang="ko-KR" dirty="0"/>
              <a:t> at </a:t>
            </a:r>
            <a:r>
              <a:rPr lang="en-US" altLang="ko-KR" dirty="0" err="1"/>
              <a:t>vero</a:t>
            </a:r>
            <a:r>
              <a:rPr lang="en-US" altLang="ko-KR" dirty="0"/>
              <a:t> eros et </a:t>
            </a:r>
            <a:r>
              <a:rPr lang="en-US" altLang="ko-KR" dirty="0" err="1"/>
              <a:t>accumsan</a:t>
            </a:r>
            <a:r>
              <a:rPr lang="en-US" altLang="ko-KR" dirty="0"/>
              <a:t> et </a:t>
            </a:r>
            <a:r>
              <a:rPr lang="en-US" altLang="ko-KR" dirty="0" err="1"/>
              <a:t>iusto</a:t>
            </a:r>
            <a:r>
              <a:rPr lang="en-US" altLang="ko-KR" dirty="0"/>
              <a:t> </a:t>
            </a:r>
            <a:r>
              <a:rPr lang="en-US" altLang="ko-KR" dirty="0" err="1"/>
              <a:t>odio</a:t>
            </a:r>
            <a:r>
              <a:rPr lang="en-US" altLang="ko-KR" dirty="0"/>
              <a:t> </a:t>
            </a:r>
            <a:r>
              <a:rPr lang="en-US" altLang="ko-KR" dirty="0" err="1"/>
              <a:t>dignissim</a:t>
            </a:r>
            <a:r>
              <a:rPr lang="en-US" altLang="ko-KR" dirty="0"/>
              <a:t> qui </a:t>
            </a:r>
            <a:r>
              <a:rPr lang="en-US" altLang="ko-KR" dirty="0" err="1"/>
              <a:t>blandit</a:t>
            </a:r>
            <a:r>
              <a:rPr lang="en-US" altLang="ko-KR" dirty="0"/>
              <a:t> </a:t>
            </a:r>
            <a:r>
              <a:rPr lang="en-US" altLang="ko-KR" dirty="0" err="1"/>
              <a:t>praesent</a:t>
            </a:r>
            <a:r>
              <a:rPr lang="en-US" altLang="ko-KR" dirty="0"/>
              <a:t> </a:t>
            </a:r>
            <a:r>
              <a:rPr lang="en-US" altLang="ko-KR" dirty="0" err="1"/>
              <a:t>luptatum</a:t>
            </a:r>
            <a:r>
              <a:rPr lang="en-US" altLang="ko-KR" dirty="0"/>
              <a:t> </a:t>
            </a:r>
            <a:r>
              <a:rPr lang="en-US" altLang="ko-KR" dirty="0" err="1"/>
              <a:t>zzril</a:t>
            </a:r>
            <a:r>
              <a:rPr lang="en-US" altLang="ko-KR" dirty="0"/>
              <a:t> </a:t>
            </a:r>
            <a:r>
              <a:rPr lang="en-US" altLang="ko-KR" dirty="0" err="1"/>
              <a:t>delenit</a:t>
            </a:r>
            <a:r>
              <a:rPr lang="en-US" altLang="ko-KR" dirty="0"/>
              <a:t> </a:t>
            </a:r>
            <a:r>
              <a:rPr lang="en-US" altLang="ko-KR" dirty="0" err="1"/>
              <a:t>augue</a:t>
            </a:r>
            <a:r>
              <a:rPr lang="en-US" altLang="ko-KR" dirty="0"/>
              <a:t> </a:t>
            </a:r>
            <a:r>
              <a:rPr lang="en-US" altLang="ko-KR" dirty="0" err="1"/>
              <a:t>duis</a:t>
            </a:r>
            <a:r>
              <a:rPr lang="en-US" altLang="ko-KR" dirty="0"/>
              <a:t> dolore </a:t>
            </a:r>
            <a:r>
              <a:rPr lang="en-US" altLang="ko-KR" dirty="0" err="1"/>
              <a:t>te</a:t>
            </a:r>
            <a:r>
              <a:rPr lang="en-US" altLang="ko-KR" dirty="0"/>
              <a:t> </a:t>
            </a:r>
            <a:r>
              <a:rPr lang="en-US" altLang="ko-KR" dirty="0" err="1"/>
              <a:t>feugait</a:t>
            </a:r>
            <a:r>
              <a:rPr lang="en-US" altLang="ko-KR" dirty="0"/>
              <a:t> </a:t>
            </a:r>
            <a:r>
              <a:rPr lang="en-US" altLang="ko-KR" dirty="0" err="1"/>
              <a:t>nulla</a:t>
            </a:r>
            <a:r>
              <a:rPr lang="en-US" altLang="ko-KR" dirty="0"/>
              <a:t> </a:t>
            </a:r>
            <a:r>
              <a:rPr lang="en-US" altLang="ko-KR" dirty="0" err="1"/>
              <a:t>facilisi</a:t>
            </a:r>
            <a:r>
              <a:rPr lang="en-US" altLang="ko-KR" dirty="0"/>
              <a:t>.</a:t>
            </a:r>
          </a:p>
        </p:txBody>
      </p:sp>
      <p:sp>
        <p:nvSpPr>
          <p:cNvPr id="23" name="그림 개체 틀 22">
            <a:extLst>
              <a:ext uri="{FF2B5EF4-FFF2-40B4-BE49-F238E27FC236}">
                <a16:creationId xmlns:a16="http://schemas.microsoft.com/office/drawing/2014/main" id="{4F1E217B-3983-4B90-BF4C-EAABCC97B50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48763" y="2523959"/>
            <a:ext cx="5181598" cy="2463800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endParaRPr lang="ko-KR" altLang="en-US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D8C6FBBF-5C26-4EEB-88A1-91ECF219F0F7}"/>
              </a:ext>
            </a:extLst>
          </p:cNvPr>
          <p:cNvGrpSpPr/>
          <p:nvPr userDrawn="1"/>
        </p:nvGrpSpPr>
        <p:grpSpPr>
          <a:xfrm>
            <a:off x="9989180" y="195939"/>
            <a:ext cx="2054458" cy="230832"/>
            <a:chOff x="9989180" y="195939"/>
            <a:chExt cx="2054458" cy="230832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6745E4C3-6A17-4FF9-BEFE-B877FC4B0557}"/>
                </a:ext>
              </a:extLst>
            </p:cNvPr>
            <p:cNvSpPr/>
            <p:nvPr/>
          </p:nvSpPr>
          <p:spPr>
            <a:xfrm>
              <a:off x="10025284" y="199573"/>
              <a:ext cx="1982250" cy="21672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983C4BC-6331-40D0-AE87-1F88A6739FC6}"/>
                </a:ext>
              </a:extLst>
            </p:cNvPr>
            <p:cNvSpPr txBox="1"/>
            <p:nvPr/>
          </p:nvSpPr>
          <p:spPr>
            <a:xfrm>
              <a:off x="9989180" y="195939"/>
              <a:ext cx="2054458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b="1" i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Highly Confidential – Internal use only</a:t>
              </a:r>
              <a:endParaRPr lang="ko-KR" altLang="en-US" sz="900" b="1" i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5" name="슬라이드 번호 개체 틀 3">
            <a:extLst>
              <a:ext uri="{FF2B5EF4-FFF2-40B4-BE49-F238E27FC236}">
                <a16:creationId xmlns:a16="http://schemas.microsoft.com/office/drawing/2014/main" id="{1588DA23-52E5-4F9A-A3E7-D6512F023C8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245794" y="6490643"/>
            <a:ext cx="2743200" cy="230832"/>
          </a:xfrm>
          <a:prstGeom prst="rect">
            <a:avLst/>
          </a:prstGeom>
        </p:spPr>
        <p:txBody>
          <a:bodyPr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2C139D12-2443-4121-BD18-EEB593859B2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85F3882-6D49-4C6F-A7AB-A5425613FFC0}"/>
              </a:ext>
            </a:extLst>
          </p:cNvPr>
          <p:cNvSpPr/>
          <p:nvPr userDrawn="1"/>
        </p:nvSpPr>
        <p:spPr>
          <a:xfrm>
            <a:off x="11560" y="-1060839"/>
            <a:ext cx="7390503" cy="8931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5752BE5-3D04-447C-BAE7-E502F594FBA1}"/>
              </a:ext>
            </a:extLst>
          </p:cNvPr>
          <p:cNvSpPr/>
          <p:nvPr userDrawn="1"/>
        </p:nvSpPr>
        <p:spPr>
          <a:xfrm>
            <a:off x="141033" y="-738110"/>
            <a:ext cx="483139" cy="483139"/>
          </a:xfrm>
          <a:prstGeom prst="rect">
            <a:avLst/>
          </a:prstGeom>
          <a:solidFill>
            <a:srgbClr val="4C37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919689C-F2EA-47C6-AD46-E58559EE94B4}"/>
              </a:ext>
            </a:extLst>
          </p:cNvPr>
          <p:cNvSpPr/>
          <p:nvPr userDrawn="1"/>
        </p:nvSpPr>
        <p:spPr>
          <a:xfrm>
            <a:off x="688817" y="-738110"/>
            <a:ext cx="483139" cy="483139"/>
          </a:xfrm>
          <a:prstGeom prst="rect">
            <a:avLst/>
          </a:prstGeom>
          <a:solidFill>
            <a:srgbClr val="252D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793438F-C121-4DC6-ABCB-1D35CACE8CC6}"/>
              </a:ext>
            </a:extLst>
          </p:cNvPr>
          <p:cNvSpPr/>
          <p:nvPr userDrawn="1"/>
        </p:nvSpPr>
        <p:spPr>
          <a:xfrm>
            <a:off x="1236601" y="-738110"/>
            <a:ext cx="483139" cy="483139"/>
          </a:xfrm>
          <a:prstGeom prst="rect">
            <a:avLst/>
          </a:prstGeom>
          <a:solidFill>
            <a:srgbClr val="5F6C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02391C7-0241-4BAB-AE6C-DD1A54FD7DEA}"/>
              </a:ext>
            </a:extLst>
          </p:cNvPr>
          <p:cNvSpPr/>
          <p:nvPr userDrawn="1"/>
        </p:nvSpPr>
        <p:spPr>
          <a:xfrm>
            <a:off x="1926539" y="-738110"/>
            <a:ext cx="483139" cy="483139"/>
          </a:xfrm>
          <a:prstGeom prst="rect">
            <a:avLst/>
          </a:prstGeom>
          <a:solidFill>
            <a:srgbClr val="E1E4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018703B-749A-4727-BE09-EF38D13A71E4}"/>
              </a:ext>
            </a:extLst>
          </p:cNvPr>
          <p:cNvSpPr/>
          <p:nvPr userDrawn="1"/>
        </p:nvSpPr>
        <p:spPr>
          <a:xfrm>
            <a:off x="2474323" y="-738110"/>
            <a:ext cx="483139" cy="483139"/>
          </a:xfrm>
          <a:prstGeom prst="rect">
            <a:avLst/>
          </a:prstGeom>
          <a:solidFill>
            <a:srgbClr val="FBFBFB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33F61F6-F209-4D80-A1F3-E5792F1B50A6}"/>
              </a:ext>
            </a:extLst>
          </p:cNvPr>
          <p:cNvSpPr/>
          <p:nvPr userDrawn="1"/>
        </p:nvSpPr>
        <p:spPr>
          <a:xfrm>
            <a:off x="3022107" y="-738110"/>
            <a:ext cx="483139" cy="483139"/>
          </a:xfrm>
          <a:prstGeom prst="rect">
            <a:avLst/>
          </a:prstGeom>
          <a:solidFill>
            <a:srgbClr val="D3DF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F234751-68AF-4C8E-BB70-18BFCF1586DE}"/>
              </a:ext>
            </a:extLst>
          </p:cNvPr>
          <p:cNvSpPr/>
          <p:nvPr userDrawn="1"/>
        </p:nvSpPr>
        <p:spPr>
          <a:xfrm>
            <a:off x="3739466" y="-738110"/>
            <a:ext cx="483139" cy="483139"/>
          </a:xfrm>
          <a:prstGeom prst="rect">
            <a:avLst/>
          </a:prstGeom>
          <a:solidFill>
            <a:srgbClr val="2DB8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4A2EBDF-CFE5-4065-8C94-329095D6912E}"/>
              </a:ext>
            </a:extLst>
          </p:cNvPr>
          <p:cNvSpPr/>
          <p:nvPr userDrawn="1"/>
        </p:nvSpPr>
        <p:spPr>
          <a:xfrm>
            <a:off x="4287250" y="-738110"/>
            <a:ext cx="483139" cy="483139"/>
          </a:xfrm>
          <a:prstGeom prst="rect">
            <a:avLst/>
          </a:prstGeom>
          <a:solidFill>
            <a:srgbClr val="F4EE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8DDDD28-6FBD-451C-8430-449A33483A9B}"/>
              </a:ext>
            </a:extLst>
          </p:cNvPr>
          <p:cNvSpPr/>
          <p:nvPr userDrawn="1"/>
        </p:nvSpPr>
        <p:spPr>
          <a:xfrm rot="10800000">
            <a:off x="4986611" y="-738111"/>
            <a:ext cx="2280982" cy="121734"/>
          </a:xfrm>
          <a:prstGeom prst="rect">
            <a:avLst/>
          </a:prstGeom>
          <a:gradFill flip="none" rotWithShape="1">
            <a:gsLst>
              <a:gs pos="0">
                <a:srgbClr val="5E6AA9"/>
              </a:gs>
              <a:gs pos="100000">
                <a:srgbClr val="262E83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238FC20-239E-4F5B-87E2-5D65E2005A7D}"/>
              </a:ext>
            </a:extLst>
          </p:cNvPr>
          <p:cNvSpPr/>
          <p:nvPr userDrawn="1"/>
        </p:nvSpPr>
        <p:spPr>
          <a:xfrm rot="10800000">
            <a:off x="4986611" y="-376705"/>
            <a:ext cx="2280982" cy="121734"/>
          </a:xfrm>
          <a:prstGeom prst="rect">
            <a:avLst/>
          </a:prstGeom>
          <a:gradFill flip="none" rotWithShape="1">
            <a:gsLst>
              <a:gs pos="0">
                <a:srgbClr val="F9EE84"/>
              </a:gs>
              <a:gs pos="50000">
                <a:srgbClr val="B3C8E3"/>
              </a:gs>
              <a:gs pos="100000">
                <a:srgbClr val="4E3A8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C1DBBB3-CE7E-42A0-B0EA-9242AF64CC42}"/>
              </a:ext>
            </a:extLst>
          </p:cNvPr>
          <p:cNvSpPr txBox="1"/>
          <p:nvPr userDrawn="1"/>
        </p:nvSpPr>
        <p:spPr>
          <a:xfrm>
            <a:off x="69547" y="-953556"/>
            <a:ext cx="117220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Main color</a:t>
            </a:r>
            <a:endParaRPr lang="ko-KR" altLang="en-US" sz="8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5E708E1-ABF5-424B-9D91-7DBE327E482E}"/>
              </a:ext>
            </a:extLst>
          </p:cNvPr>
          <p:cNvSpPr txBox="1"/>
          <p:nvPr userDrawn="1"/>
        </p:nvSpPr>
        <p:spPr>
          <a:xfrm>
            <a:off x="1873051" y="-953556"/>
            <a:ext cx="117220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Sub color</a:t>
            </a:r>
            <a:endParaRPr lang="ko-KR" altLang="en-US" sz="8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125F158-3FA0-4052-8478-9E4EBA9F5B87}"/>
              </a:ext>
            </a:extLst>
          </p:cNvPr>
          <p:cNvSpPr txBox="1"/>
          <p:nvPr userDrawn="1"/>
        </p:nvSpPr>
        <p:spPr>
          <a:xfrm>
            <a:off x="3685009" y="-953556"/>
            <a:ext cx="117220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Point color</a:t>
            </a:r>
            <a:endParaRPr lang="ko-KR" altLang="en-US" sz="8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0BFFAEF-A758-4B3B-B3C8-4A2BFE6A979F}"/>
              </a:ext>
            </a:extLst>
          </p:cNvPr>
          <p:cNvSpPr txBox="1"/>
          <p:nvPr userDrawn="1"/>
        </p:nvSpPr>
        <p:spPr>
          <a:xfrm>
            <a:off x="4900553" y="-953556"/>
            <a:ext cx="117220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Gradation color</a:t>
            </a:r>
            <a:endParaRPr lang="ko-KR" altLang="en-US" sz="800" dirty="0"/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36C06B9A-60FE-4628-9BC8-8F6B10A12F5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507061" y="-3066389"/>
            <a:ext cx="4673379" cy="2898734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84F376C5-FE4A-B3DE-C74F-8B17B99AD5C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578" y="6245576"/>
            <a:ext cx="410107" cy="475899"/>
          </a:xfrm>
          <a:prstGeom prst="rect">
            <a:avLst/>
          </a:prstGeom>
        </p:spPr>
      </p:pic>
      <p:sp>
        <p:nvSpPr>
          <p:cNvPr id="39" name="바닥글 개체 틀 2">
            <a:extLst>
              <a:ext uri="{FF2B5EF4-FFF2-40B4-BE49-F238E27FC236}">
                <a16:creationId xmlns:a16="http://schemas.microsoft.com/office/drawing/2014/main" id="{9E3C321B-DEA6-B8DC-E58E-23D60FEFE2EE}"/>
              </a:ext>
            </a:extLst>
          </p:cNvPr>
          <p:cNvSpPr txBox="1">
            <a:spLocks/>
          </p:cNvSpPr>
          <p:nvPr userDrawn="1"/>
        </p:nvSpPr>
        <p:spPr>
          <a:xfrm>
            <a:off x="4654307" y="6393395"/>
            <a:ext cx="28833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7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cs typeface="Calibri" panose="020F0502020204030204" pitchFamily="34" charset="0"/>
              </a:rPr>
              <a:t>ⓒ</a:t>
            </a:r>
            <a:r>
              <a:rPr lang="en-US" altLang="ko-KR" dirty="0" err="1">
                <a:solidFill>
                  <a:schemeClr val="bg1">
                    <a:lumMod val="65000"/>
                  </a:schemeClr>
                </a:solidFill>
                <a:cs typeface="Calibri" panose="020F0502020204030204" pitchFamily="34" charset="0"/>
              </a:rPr>
              <a:t>Theragen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cs typeface="Calibri" panose="020F0502020204030204" pitchFamily="34" charset="0"/>
              </a:rPr>
              <a:t> Bio Co., Ltd. All Rights Reserved.</a:t>
            </a:r>
            <a:endParaRPr lang="ko-KR" altLang="en-US" dirty="0">
              <a:solidFill>
                <a:schemeClr val="bg1">
                  <a:lumMod val="65000"/>
                </a:schemeClr>
              </a:solidFill>
              <a:cs typeface="Calibri" panose="020F0502020204030204" pitchFamily="34" charset="0"/>
            </a:endParaRPr>
          </a:p>
        </p:txBody>
      </p:sp>
      <p:pic>
        <p:nvPicPr>
          <p:cNvPr id="41" name="그림 40">
            <a:extLst>
              <a:ext uri="{FF2B5EF4-FFF2-40B4-BE49-F238E27FC236}">
                <a16:creationId xmlns:a16="http://schemas.microsoft.com/office/drawing/2014/main" id="{E31E87E1-DB3D-5C5F-0EE0-362D20AB6C5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5" t="-78125" r="1512" b="-6"/>
          <a:stretch/>
        </p:blipFill>
        <p:spPr>
          <a:xfrm>
            <a:off x="217578" y="709670"/>
            <a:ext cx="11789956" cy="45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8790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33">
          <p15:clr>
            <a:srgbClr val="FBAE40"/>
          </p15:clr>
        </p15:guide>
        <p15:guide id="2" pos="347" userDrawn="1">
          <p15:clr>
            <a:srgbClr val="FBAE40"/>
          </p15:clr>
        </p15:guide>
        <p15:guide id="3" pos="7401">
          <p15:clr>
            <a:srgbClr val="FBAE40"/>
          </p15:clr>
        </p15:guide>
        <p15:guide id="4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18C124A1-98EB-40AF-9A32-D01C58B25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4310" y="305544"/>
            <a:ext cx="9191784" cy="40358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000" b="1"/>
            </a:lvl1pPr>
          </a:lstStyle>
          <a:p>
            <a:r>
              <a:rPr lang="ko-KR" altLang="en-US" dirty="0"/>
              <a:t>마스터 제목 스타일 편집 </a:t>
            </a:r>
            <a:r>
              <a:rPr lang="ko-KR" altLang="en-US" dirty="0" err="1"/>
              <a:t>맑은고딕</a:t>
            </a:r>
            <a:r>
              <a:rPr lang="ko-KR" altLang="en-US" dirty="0"/>
              <a:t> </a:t>
            </a:r>
            <a:r>
              <a:rPr lang="en-US" altLang="ko-KR" dirty="0"/>
              <a:t>20pt Calibri 20pt</a:t>
            </a:r>
            <a:r>
              <a:rPr lang="ko-KR" altLang="en-US" dirty="0"/>
              <a:t> </a:t>
            </a:r>
          </a:p>
        </p:txBody>
      </p:sp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id="{EC76E923-1516-4993-A3FB-F0AAEA0449C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74663" y="850444"/>
            <a:ext cx="11274425" cy="36512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400">
                <a:latin typeface="+mn-lt"/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ko-KR" altLang="en-US" dirty="0"/>
              <a:t>부제목을 입력해 주세요 </a:t>
            </a:r>
            <a:r>
              <a:rPr lang="ko-KR" altLang="en-US" dirty="0" err="1"/>
              <a:t>맑은고딕</a:t>
            </a:r>
            <a:r>
              <a:rPr lang="ko-KR" altLang="en-US" dirty="0"/>
              <a:t> </a:t>
            </a:r>
            <a:r>
              <a:rPr lang="en-US" altLang="ko-KR" dirty="0"/>
              <a:t>14pt Calibri 14pt</a:t>
            </a:r>
            <a:endParaRPr lang="ko-KR" altLang="en-US" dirty="0"/>
          </a:p>
        </p:txBody>
      </p:sp>
      <p:sp>
        <p:nvSpPr>
          <p:cNvPr id="18" name="텍스트 개체 틀 17">
            <a:extLst>
              <a:ext uri="{FF2B5EF4-FFF2-40B4-BE49-F238E27FC236}">
                <a16:creationId xmlns:a16="http://schemas.microsoft.com/office/drawing/2014/main" id="{8EBB3E14-EC02-46EB-A606-0750137FFC9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2913" y="1754670"/>
            <a:ext cx="3043237" cy="23018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200" b="1">
                <a:solidFill>
                  <a:srgbClr val="584486"/>
                </a:solidFill>
              </a:defRPr>
            </a:lvl1pPr>
          </a:lstStyle>
          <a:p>
            <a:pPr lvl="0"/>
            <a:r>
              <a:rPr lang="ko-KR" altLang="en-US" dirty="0"/>
              <a:t>제목작성 </a:t>
            </a:r>
            <a:r>
              <a:rPr lang="ko-KR" altLang="en-US" dirty="0" err="1"/>
              <a:t>맑은고딕</a:t>
            </a:r>
            <a:r>
              <a:rPr lang="ko-KR" altLang="en-US" dirty="0"/>
              <a:t> </a:t>
            </a:r>
            <a:r>
              <a:rPr lang="en-US" altLang="ko-KR" dirty="0"/>
              <a:t>12pt , Calibri 12pt</a:t>
            </a:r>
            <a:endParaRPr lang="ko-KR" altLang="en-US" dirty="0"/>
          </a:p>
        </p:txBody>
      </p:sp>
      <p:sp>
        <p:nvSpPr>
          <p:cNvPr id="21" name="텍스트 개체 틀 20">
            <a:extLst>
              <a:ext uri="{FF2B5EF4-FFF2-40B4-BE49-F238E27FC236}">
                <a16:creationId xmlns:a16="http://schemas.microsoft.com/office/drawing/2014/main" id="{3C1F6495-6637-41EC-9D19-7C4C3FE8F72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74663" y="2562225"/>
            <a:ext cx="5368576" cy="209867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ts val="1600"/>
              </a:lnSpc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ko-KR" altLang="en-US" dirty="0" err="1"/>
              <a:t>맑은고딕</a:t>
            </a:r>
            <a:r>
              <a:rPr lang="ko-KR" altLang="en-US" dirty="0"/>
              <a:t> </a:t>
            </a:r>
            <a:r>
              <a:rPr lang="en-US" altLang="ko-KR" dirty="0"/>
              <a:t>12pt , Calibri 12pt</a:t>
            </a:r>
          </a:p>
          <a:p>
            <a:pPr lvl="0"/>
            <a:r>
              <a:rPr lang="en-US" altLang="ko-KR" dirty="0"/>
              <a:t>Lorem ipsum dolor sit </a:t>
            </a:r>
            <a:r>
              <a:rPr lang="en-US" altLang="ko-KR" dirty="0" err="1"/>
              <a:t>amet</a:t>
            </a:r>
            <a:r>
              <a:rPr lang="en-US" altLang="ko-KR" dirty="0"/>
              <a:t>, </a:t>
            </a:r>
            <a:r>
              <a:rPr lang="en-US" altLang="ko-KR" dirty="0" err="1"/>
              <a:t>consectetuer</a:t>
            </a:r>
            <a:r>
              <a:rPr lang="en-US" altLang="ko-KR" dirty="0"/>
              <a:t> </a:t>
            </a:r>
            <a:r>
              <a:rPr lang="en-US" altLang="ko-KR" dirty="0" err="1"/>
              <a:t>adipiscing</a:t>
            </a:r>
            <a:r>
              <a:rPr lang="en-US" altLang="ko-KR" dirty="0"/>
              <a:t> </a:t>
            </a:r>
            <a:r>
              <a:rPr lang="en-US" altLang="ko-KR" dirty="0" err="1"/>
              <a:t>elit</a:t>
            </a:r>
            <a:r>
              <a:rPr lang="en-US" altLang="ko-KR" dirty="0"/>
              <a:t>, sed diam </a:t>
            </a:r>
            <a:r>
              <a:rPr lang="en-US" altLang="ko-KR" dirty="0" err="1"/>
              <a:t>nonummy</a:t>
            </a:r>
            <a:r>
              <a:rPr lang="en-US" altLang="ko-KR" dirty="0"/>
              <a:t> </a:t>
            </a:r>
            <a:r>
              <a:rPr lang="en-US" altLang="ko-KR" dirty="0" err="1"/>
              <a:t>nibh</a:t>
            </a:r>
            <a:r>
              <a:rPr lang="en-US" altLang="ko-KR" dirty="0"/>
              <a:t> </a:t>
            </a:r>
            <a:r>
              <a:rPr lang="en-US" altLang="ko-KR" dirty="0" err="1"/>
              <a:t>euismod</a:t>
            </a:r>
            <a:r>
              <a:rPr lang="en-US" altLang="ko-KR" dirty="0"/>
              <a:t> </a:t>
            </a:r>
            <a:r>
              <a:rPr lang="en-US" altLang="ko-KR" dirty="0" err="1"/>
              <a:t>tincidunt</a:t>
            </a:r>
            <a:r>
              <a:rPr lang="en-US" altLang="ko-KR" dirty="0"/>
              <a:t> </a:t>
            </a:r>
            <a:r>
              <a:rPr lang="en-US" altLang="ko-KR" dirty="0" err="1"/>
              <a:t>ut</a:t>
            </a:r>
            <a:r>
              <a:rPr lang="en-US" altLang="ko-KR" dirty="0"/>
              <a:t> </a:t>
            </a:r>
            <a:r>
              <a:rPr lang="en-US" altLang="ko-KR" dirty="0" err="1"/>
              <a:t>laoreet</a:t>
            </a:r>
            <a:r>
              <a:rPr lang="en-US" altLang="ko-KR" dirty="0"/>
              <a:t> dolore magna </a:t>
            </a:r>
            <a:r>
              <a:rPr lang="en-US" altLang="ko-KR" dirty="0" err="1"/>
              <a:t>aliquam</a:t>
            </a:r>
            <a:r>
              <a:rPr lang="en-US" altLang="ko-KR" dirty="0"/>
              <a:t> </a:t>
            </a:r>
            <a:r>
              <a:rPr lang="en-US" altLang="ko-KR" dirty="0" err="1"/>
              <a:t>erat</a:t>
            </a:r>
            <a:r>
              <a:rPr lang="en-US" altLang="ko-KR" dirty="0"/>
              <a:t> </a:t>
            </a:r>
            <a:r>
              <a:rPr lang="en-US" altLang="ko-KR" dirty="0" err="1"/>
              <a:t>volutpat</a:t>
            </a:r>
            <a:r>
              <a:rPr lang="en-US" altLang="ko-KR" dirty="0"/>
              <a:t>. Ut </a:t>
            </a:r>
            <a:r>
              <a:rPr lang="en-US" altLang="ko-KR" dirty="0" err="1"/>
              <a:t>wisi</a:t>
            </a:r>
            <a:r>
              <a:rPr lang="en-US" altLang="ko-KR" dirty="0"/>
              <a:t> </a:t>
            </a:r>
            <a:r>
              <a:rPr lang="en-US" altLang="ko-KR" dirty="0" err="1"/>
              <a:t>enim</a:t>
            </a:r>
            <a:r>
              <a:rPr lang="en-US" altLang="ko-KR" dirty="0"/>
              <a:t> ad minim </a:t>
            </a:r>
            <a:r>
              <a:rPr lang="en-US" altLang="ko-KR" dirty="0" err="1"/>
              <a:t>veniam</a:t>
            </a:r>
            <a:r>
              <a:rPr lang="en-US" altLang="ko-KR" dirty="0"/>
              <a:t>, </a:t>
            </a:r>
            <a:r>
              <a:rPr lang="en-US" altLang="ko-KR" dirty="0" err="1"/>
              <a:t>quis</a:t>
            </a:r>
            <a:r>
              <a:rPr lang="en-US" altLang="ko-KR" dirty="0"/>
              <a:t> </a:t>
            </a:r>
            <a:r>
              <a:rPr lang="en-US" altLang="ko-KR" dirty="0" err="1"/>
              <a:t>nostrud</a:t>
            </a:r>
            <a:r>
              <a:rPr lang="en-US" altLang="ko-KR" dirty="0"/>
              <a:t> </a:t>
            </a:r>
            <a:r>
              <a:rPr lang="en-US" altLang="ko-KR" dirty="0" err="1"/>
              <a:t>exerci</a:t>
            </a:r>
            <a:r>
              <a:rPr lang="en-US" altLang="ko-KR" dirty="0"/>
              <a:t> </a:t>
            </a:r>
            <a:r>
              <a:rPr lang="en-US" altLang="ko-KR" dirty="0" err="1"/>
              <a:t>tation</a:t>
            </a:r>
            <a:r>
              <a:rPr lang="en-US" altLang="ko-KR" dirty="0"/>
              <a:t> </a:t>
            </a:r>
            <a:r>
              <a:rPr lang="en-US" altLang="ko-KR" dirty="0" err="1"/>
              <a:t>ullamcorper</a:t>
            </a:r>
            <a:r>
              <a:rPr lang="en-US" altLang="ko-KR" dirty="0"/>
              <a:t> </a:t>
            </a:r>
            <a:r>
              <a:rPr lang="en-US" altLang="ko-KR" dirty="0" err="1"/>
              <a:t>suscipit</a:t>
            </a:r>
            <a:r>
              <a:rPr lang="en-US" altLang="ko-KR" dirty="0"/>
              <a:t> </a:t>
            </a:r>
            <a:r>
              <a:rPr lang="en-US" altLang="ko-KR" dirty="0" err="1"/>
              <a:t>lobortis</a:t>
            </a:r>
            <a:r>
              <a:rPr lang="en-US" altLang="ko-KR" dirty="0"/>
              <a:t> </a:t>
            </a:r>
            <a:r>
              <a:rPr lang="en-US" altLang="ko-KR" dirty="0" err="1"/>
              <a:t>nisl</a:t>
            </a:r>
            <a:r>
              <a:rPr lang="en-US" altLang="ko-KR" dirty="0"/>
              <a:t> </a:t>
            </a:r>
            <a:r>
              <a:rPr lang="en-US" altLang="ko-KR" dirty="0" err="1"/>
              <a:t>ut</a:t>
            </a:r>
            <a:r>
              <a:rPr lang="en-US" altLang="ko-KR" dirty="0"/>
              <a:t> </a:t>
            </a:r>
            <a:r>
              <a:rPr lang="en-US" altLang="ko-KR" dirty="0" err="1"/>
              <a:t>aliquip</a:t>
            </a:r>
            <a:r>
              <a:rPr lang="en-US" altLang="ko-KR" dirty="0"/>
              <a:t> ex </a:t>
            </a:r>
            <a:r>
              <a:rPr lang="en-US" altLang="ko-KR" dirty="0" err="1"/>
              <a:t>ea</a:t>
            </a:r>
            <a:r>
              <a:rPr lang="en-US" altLang="ko-KR" dirty="0"/>
              <a:t> </a:t>
            </a:r>
            <a:r>
              <a:rPr lang="en-US" altLang="ko-KR" dirty="0" err="1"/>
              <a:t>commodo</a:t>
            </a:r>
            <a:r>
              <a:rPr lang="en-US" altLang="ko-KR" dirty="0"/>
              <a:t> </a:t>
            </a:r>
            <a:r>
              <a:rPr lang="en-US" altLang="ko-KR" dirty="0" err="1"/>
              <a:t>consequat</a:t>
            </a:r>
            <a:r>
              <a:rPr lang="en-US" altLang="ko-KR" dirty="0"/>
              <a:t>. Duis autem vel </a:t>
            </a:r>
            <a:r>
              <a:rPr lang="en-US" altLang="ko-KR" dirty="0" err="1"/>
              <a:t>eum</a:t>
            </a:r>
            <a:r>
              <a:rPr lang="en-US" altLang="ko-KR" dirty="0"/>
              <a:t> </a:t>
            </a:r>
            <a:r>
              <a:rPr lang="en-US" altLang="ko-KR" dirty="0" err="1"/>
              <a:t>iriure</a:t>
            </a:r>
            <a:r>
              <a:rPr lang="en-US" altLang="ko-KR" dirty="0"/>
              <a:t> dolor in </a:t>
            </a:r>
            <a:r>
              <a:rPr lang="en-US" altLang="ko-KR" dirty="0" err="1"/>
              <a:t>hendrerit</a:t>
            </a:r>
            <a:r>
              <a:rPr lang="en-US" altLang="ko-KR" dirty="0"/>
              <a:t> in </a:t>
            </a:r>
            <a:r>
              <a:rPr lang="en-US" altLang="ko-KR" dirty="0" err="1"/>
              <a:t>vulputate</a:t>
            </a:r>
            <a:r>
              <a:rPr lang="en-US" altLang="ko-KR" dirty="0"/>
              <a:t> </a:t>
            </a:r>
            <a:r>
              <a:rPr lang="en-US" altLang="ko-KR" dirty="0" err="1"/>
              <a:t>velit</a:t>
            </a:r>
            <a:r>
              <a:rPr lang="en-US" altLang="ko-KR" dirty="0"/>
              <a:t> </a:t>
            </a:r>
            <a:r>
              <a:rPr lang="en-US" altLang="ko-KR" dirty="0" err="1"/>
              <a:t>esse</a:t>
            </a:r>
            <a:r>
              <a:rPr lang="en-US" altLang="ko-KR" dirty="0"/>
              <a:t> </a:t>
            </a:r>
            <a:r>
              <a:rPr lang="en-US" altLang="ko-KR" dirty="0" err="1"/>
              <a:t>molestie</a:t>
            </a:r>
            <a:r>
              <a:rPr lang="en-US" altLang="ko-KR" dirty="0"/>
              <a:t> </a:t>
            </a:r>
            <a:r>
              <a:rPr lang="en-US" altLang="ko-KR" dirty="0" err="1"/>
              <a:t>consequat</a:t>
            </a:r>
            <a:r>
              <a:rPr lang="en-US" altLang="ko-KR" dirty="0"/>
              <a:t>, vel illum dolore </a:t>
            </a:r>
            <a:r>
              <a:rPr lang="en-US" altLang="ko-KR" dirty="0" err="1"/>
              <a:t>eu</a:t>
            </a:r>
            <a:r>
              <a:rPr lang="en-US" altLang="ko-KR" dirty="0"/>
              <a:t> </a:t>
            </a:r>
            <a:r>
              <a:rPr lang="en-US" altLang="ko-KR" dirty="0" err="1"/>
              <a:t>feugiat</a:t>
            </a:r>
            <a:r>
              <a:rPr lang="en-US" altLang="ko-KR" dirty="0"/>
              <a:t> </a:t>
            </a:r>
            <a:r>
              <a:rPr lang="en-US" altLang="ko-KR" dirty="0" err="1"/>
              <a:t>nulla</a:t>
            </a:r>
            <a:r>
              <a:rPr lang="en-US" altLang="ko-KR" dirty="0"/>
              <a:t> </a:t>
            </a:r>
            <a:r>
              <a:rPr lang="en-US" altLang="ko-KR" dirty="0" err="1"/>
              <a:t>facilisis</a:t>
            </a:r>
            <a:r>
              <a:rPr lang="en-US" altLang="ko-KR" dirty="0"/>
              <a:t> at </a:t>
            </a:r>
            <a:r>
              <a:rPr lang="en-US" altLang="ko-KR" dirty="0" err="1"/>
              <a:t>vero</a:t>
            </a:r>
            <a:r>
              <a:rPr lang="en-US" altLang="ko-KR" dirty="0"/>
              <a:t> eros et </a:t>
            </a:r>
            <a:r>
              <a:rPr lang="en-US" altLang="ko-KR" dirty="0" err="1"/>
              <a:t>accumsan</a:t>
            </a:r>
            <a:r>
              <a:rPr lang="en-US" altLang="ko-KR" dirty="0"/>
              <a:t> et </a:t>
            </a:r>
            <a:r>
              <a:rPr lang="en-US" altLang="ko-KR" dirty="0" err="1"/>
              <a:t>iusto</a:t>
            </a:r>
            <a:r>
              <a:rPr lang="en-US" altLang="ko-KR" dirty="0"/>
              <a:t> </a:t>
            </a:r>
            <a:r>
              <a:rPr lang="en-US" altLang="ko-KR" dirty="0" err="1"/>
              <a:t>odio</a:t>
            </a:r>
            <a:r>
              <a:rPr lang="en-US" altLang="ko-KR" dirty="0"/>
              <a:t> </a:t>
            </a:r>
            <a:r>
              <a:rPr lang="en-US" altLang="ko-KR" dirty="0" err="1"/>
              <a:t>dignissim</a:t>
            </a:r>
            <a:r>
              <a:rPr lang="en-US" altLang="ko-KR" dirty="0"/>
              <a:t> qui </a:t>
            </a:r>
            <a:r>
              <a:rPr lang="en-US" altLang="ko-KR" dirty="0" err="1"/>
              <a:t>blandit</a:t>
            </a:r>
            <a:r>
              <a:rPr lang="en-US" altLang="ko-KR" dirty="0"/>
              <a:t> </a:t>
            </a:r>
            <a:r>
              <a:rPr lang="en-US" altLang="ko-KR" dirty="0" err="1"/>
              <a:t>praesent</a:t>
            </a:r>
            <a:r>
              <a:rPr lang="en-US" altLang="ko-KR" dirty="0"/>
              <a:t> </a:t>
            </a:r>
            <a:r>
              <a:rPr lang="en-US" altLang="ko-KR" dirty="0" err="1"/>
              <a:t>luptatum</a:t>
            </a:r>
            <a:r>
              <a:rPr lang="en-US" altLang="ko-KR" dirty="0"/>
              <a:t> </a:t>
            </a:r>
            <a:r>
              <a:rPr lang="en-US" altLang="ko-KR" dirty="0" err="1"/>
              <a:t>zzril</a:t>
            </a:r>
            <a:r>
              <a:rPr lang="en-US" altLang="ko-KR" dirty="0"/>
              <a:t> </a:t>
            </a:r>
            <a:r>
              <a:rPr lang="en-US" altLang="ko-KR" dirty="0" err="1"/>
              <a:t>delenit</a:t>
            </a:r>
            <a:r>
              <a:rPr lang="en-US" altLang="ko-KR" dirty="0"/>
              <a:t> </a:t>
            </a:r>
            <a:r>
              <a:rPr lang="en-US" altLang="ko-KR" dirty="0" err="1"/>
              <a:t>augue</a:t>
            </a:r>
            <a:r>
              <a:rPr lang="en-US" altLang="ko-KR" dirty="0"/>
              <a:t> </a:t>
            </a:r>
            <a:r>
              <a:rPr lang="en-US" altLang="ko-KR" dirty="0" err="1"/>
              <a:t>duis</a:t>
            </a:r>
            <a:r>
              <a:rPr lang="en-US" altLang="ko-KR" dirty="0"/>
              <a:t> dolore </a:t>
            </a:r>
            <a:r>
              <a:rPr lang="en-US" altLang="ko-KR" dirty="0" err="1"/>
              <a:t>te</a:t>
            </a:r>
            <a:r>
              <a:rPr lang="en-US" altLang="ko-KR" dirty="0"/>
              <a:t> </a:t>
            </a:r>
            <a:r>
              <a:rPr lang="en-US" altLang="ko-KR" dirty="0" err="1"/>
              <a:t>feugait</a:t>
            </a:r>
            <a:r>
              <a:rPr lang="en-US" altLang="ko-KR" dirty="0"/>
              <a:t> </a:t>
            </a:r>
            <a:r>
              <a:rPr lang="en-US" altLang="ko-KR" dirty="0" err="1"/>
              <a:t>nulla</a:t>
            </a:r>
            <a:r>
              <a:rPr lang="en-US" altLang="ko-KR" dirty="0"/>
              <a:t> </a:t>
            </a:r>
            <a:r>
              <a:rPr lang="en-US" altLang="ko-KR" dirty="0" err="1"/>
              <a:t>facilisi</a:t>
            </a:r>
            <a:r>
              <a:rPr lang="en-US" altLang="ko-KR" dirty="0"/>
              <a:t>.</a:t>
            </a:r>
          </a:p>
        </p:txBody>
      </p:sp>
      <p:sp>
        <p:nvSpPr>
          <p:cNvPr id="23" name="그림 개체 틀 22">
            <a:extLst>
              <a:ext uri="{FF2B5EF4-FFF2-40B4-BE49-F238E27FC236}">
                <a16:creationId xmlns:a16="http://schemas.microsoft.com/office/drawing/2014/main" id="{4F1E217B-3983-4B90-BF4C-EAABCC97B50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48763" y="2523959"/>
            <a:ext cx="5181598" cy="2463800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endParaRPr lang="ko-KR" altLang="en-US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D8C6FBBF-5C26-4EEB-88A1-91ECF219F0F7}"/>
              </a:ext>
            </a:extLst>
          </p:cNvPr>
          <p:cNvGrpSpPr/>
          <p:nvPr userDrawn="1"/>
        </p:nvGrpSpPr>
        <p:grpSpPr>
          <a:xfrm>
            <a:off x="9989180" y="195939"/>
            <a:ext cx="2054458" cy="230832"/>
            <a:chOff x="9989180" y="195939"/>
            <a:chExt cx="2054458" cy="230832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6745E4C3-6A17-4FF9-BEFE-B877FC4B0557}"/>
                </a:ext>
              </a:extLst>
            </p:cNvPr>
            <p:cNvSpPr/>
            <p:nvPr/>
          </p:nvSpPr>
          <p:spPr>
            <a:xfrm>
              <a:off x="10025284" y="199573"/>
              <a:ext cx="1982250" cy="21672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983C4BC-6331-40D0-AE87-1F88A6739FC6}"/>
                </a:ext>
              </a:extLst>
            </p:cNvPr>
            <p:cNvSpPr txBox="1"/>
            <p:nvPr/>
          </p:nvSpPr>
          <p:spPr>
            <a:xfrm>
              <a:off x="9989180" y="195939"/>
              <a:ext cx="2054458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b="1" i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Highly Confidential – Internal use only</a:t>
              </a:r>
              <a:endParaRPr lang="ko-KR" altLang="en-US" sz="900" b="1" i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5" name="슬라이드 번호 개체 틀 3">
            <a:extLst>
              <a:ext uri="{FF2B5EF4-FFF2-40B4-BE49-F238E27FC236}">
                <a16:creationId xmlns:a16="http://schemas.microsoft.com/office/drawing/2014/main" id="{1588DA23-52E5-4F9A-A3E7-D6512F023C8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245794" y="6490643"/>
            <a:ext cx="2743200" cy="230832"/>
          </a:xfrm>
          <a:prstGeom prst="rect">
            <a:avLst/>
          </a:prstGeom>
        </p:spPr>
        <p:txBody>
          <a:bodyPr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2C139D12-2443-4121-BD18-EEB593859B2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85F3882-6D49-4C6F-A7AB-A5425613FFC0}"/>
              </a:ext>
            </a:extLst>
          </p:cNvPr>
          <p:cNvSpPr/>
          <p:nvPr userDrawn="1"/>
        </p:nvSpPr>
        <p:spPr>
          <a:xfrm>
            <a:off x="11560" y="-1060839"/>
            <a:ext cx="7390503" cy="8931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5752BE5-3D04-447C-BAE7-E502F594FBA1}"/>
              </a:ext>
            </a:extLst>
          </p:cNvPr>
          <p:cNvSpPr/>
          <p:nvPr userDrawn="1"/>
        </p:nvSpPr>
        <p:spPr>
          <a:xfrm>
            <a:off x="141033" y="-738110"/>
            <a:ext cx="483139" cy="483139"/>
          </a:xfrm>
          <a:prstGeom prst="rect">
            <a:avLst/>
          </a:prstGeom>
          <a:solidFill>
            <a:srgbClr val="4C37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919689C-F2EA-47C6-AD46-E58559EE94B4}"/>
              </a:ext>
            </a:extLst>
          </p:cNvPr>
          <p:cNvSpPr/>
          <p:nvPr userDrawn="1"/>
        </p:nvSpPr>
        <p:spPr>
          <a:xfrm>
            <a:off x="688817" y="-738110"/>
            <a:ext cx="483139" cy="483139"/>
          </a:xfrm>
          <a:prstGeom prst="rect">
            <a:avLst/>
          </a:prstGeom>
          <a:solidFill>
            <a:srgbClr val="252D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793438F-C121-4DC6-ABCB-1D35CACE8CC6}"/>
              </a:ext>
            </a:extLst>
          </p:cNvPr>
          <p:cNvSpPr/>
          <p:nvPr userDrawn="1"/>
        </p:nvSpPr>
        <p:spPr>
          <a:xfrm>
            <a:off x="1236601" y="-738110"/>
            <a:ext cx="483139" cy="483139"/>
          </a:xfrm>
          <a:prstGeom prst="rect">
            <a:avLst/>
          </a:prstGeom>
          <a:solidFill>
            <a:srgbClr val="5F6C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02391C7-0241-4BAB-AE6C-DD1A54FD7DEA}"/>
              </a:ext>
            </a:extLst>
          </p:cNvPr>
          <p:cNvSpPr/>
          <p:nvPr userDrawn="1"/>
        </p:nvSpPr>
        <p:spPr>
          <a:xfrm>
            <a:off x="1926539" y="-738110"/>
            <a:ext cx="483139" cy="483139"/>
          </a:xfrm>
          <a:prstGeom prst="rect">
            <a:avLst/>
          </a:prstGeom>
          <a:solidFill>
            <a:srgbClr val="E1E4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018703B-749A-4727-BE09-EF38D13A71E4}"/>
              </a:ext>
            </a:extLst>
          </p:cNvPr>
          <p:cNvSpPr/>
          <p:nvPr userDrawn="1"/>
        </p:nvSpPr>
        <p:spPr>
          <a:xfrm>
            <a:off x="2474323" y="-738110"/>
            <a:ext cx="483139" cy="483139"/>
          </a:xfrm>
          <a:prstGeom prst="rect">
            <a:avLst/>
          </a:prstGeom>
          <a:solidFill>
            <a:srgbClr val="FBFBFB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33F61F6-F209-4D80-A1F3-E5792F1B50A6}"/>
              </a:ext>
            </a:extLst>
          </p:cNvPr>
          <p:cNvSpPr/>
          <p:nvPr userDrawn="1"/>
        </p:nvSpPr>
        <p:spPr>
          <a:xfrm>
            <a:off x="3022107" y="-738110"/>
            <a:ext cx="483139" cy="483139"/>
          </a:xfrm>
          <a:prstGeom prst="rect">
            <a:avLst/>
          </a:prstGeom>
          <a:solidFill>
            <a:srgbClr val="D3DF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F234751-68AF-4C8E-BB70-18BFCF1586DE}"/>
              </a:ext>
            </a:extLst>
          </p:cNvPr>
          <p:cNvSpPr/>
          <p:nvPr userDrawn="1"/>
        </p:nvSpPr>
        <p:spPr>
          <a:xfrm>
            <a:off x="3739466" y="-738110"/>
            <a:ext cx="483139" cy="483139"/>
          </a:xfrm>
          <a:prstGeom prst="rect">
            <a:avLst/>
          </a:prstGeom>
          <a:solidFill>
            <a:srgbClr val="2DB8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4A2EBDF-CFE5-4065-8C94-329095D6912E}"/>
              </a:ext>
            </a:extLst>
          </p:cNvPr>
          <p:cNvSpPr/>
          <p:nvPr userDrawn="1"/>
        </p:nvSpPr>
        <p:spPr>
          <a:xfrm>
            <a:off x="4287250" y="-738110"/>
            <a:ext cx="483139" cy="483139"/>
          </a:xfrm>
          <a:prstGeom prst="rect">
            <a:avLst/>
          </a:prstGeom>
          <a:solidFill>
            <a:srgbClr val="F4EE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8DDDD28-6FBD-451C-8430-449A33483A9B}"/>
              </a:ext>
            </a:extLst>
          </p:cNvPr>
          <p:cNvSpPr/>
          <p:nvPr userDrawn="1"/>
        </p:nvSpPr>
        <p:spPr>
          <a:xfrm rot="10800000">
            <a:off x="4986611" y="-738111"/>
            <a:ext cx="2280982" cy="121734"/>
          </a:xfrm>
          <a:prstGeom prst="rect">
            <a:avLst/>
          </a:prstGeom>
          <a:gradFill flip="none" rotWithShape="1">
            <a:gsLst>
              <a:gs pos="0">
                <a:srgbClr val="5E6AA9"/>
              </a:gs>
              <a:gs pos="100000">
                <a:srgbClr val="262E83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238FC20-239E-4F5B-87E2-5D65E2005A7D}"/>
              </a:ext>
            </a:extLst>
          </p:cNvPr>
          <p:cNvSpPr/>
          <p:nvPr userDrawn="1"/>
        </p:nvSpPr>
        <p:spPr>
          <a:xfrm rot="10800000">
            <a:off x="4986611" y="-376705"/>
            <a:ext cx="2280982" cy="121734"/>
          </a:xfrm>
          <a:prstGeom prst="rect">
            <a:avLst/>
          </a:prstGeom>
          <a:gradFill flip="none" rotWithShape="1">
            <a:gsLst>
              <a:gs pos="0">
                <a:srgbClr val="F9EE84"/>
              </a:gs>
              <a:gs pos="50000">
                <a:srgbClr val="B3C8E3"/>
              </a:gs>
              <a:gs pos="100000">
                <a:srgbClr val="4E3A8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C1DBBB3-CE7E-42A0-B0EA-9242AF64CC42}"/>
              </a:ext>
            </a:extLst>
          </p:cNvPr>
          <p:cNvSpPr txBox="1"/>
          <p:nvPr userDrawn="1"/>
        </p:nvSpPr>
        <p:spPr>
          <a:xfrm>
            <a:off x="69547" y="-953556"/>
            <a:ext cx="117220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Main color</a:t>
            </a:r>
            <a:endParaRPr lang="ko-KR" altLang="en-US" sz="8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5E708E1-ABF5-424B-9D91-7DBE327E482E}"/>
              </a:ext>
            </a:extLst>
          </p:cNvPr>
          <p:cNvSpPr txBox="1"/>
          <p:nvPr userDrawn="1"/>
        </p:nvSpPr>
        <p:spPr>
          <a:xfrm>
            <a:off x="1873051" y="-953556"/>
            <a:ext cx="117220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Sub color</a:t>
            </a:r>
            <a:endParaRPr lang="ko-KR" altLang="en-US" sz="8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125F158-3FA0-4052-8478-9E4EBA9F5B87}"/>
              </a:ext>
            </a:extLst>
          </p:cNvPr>
          <p:cNvSpPr txBox="1"/>
          <p:nvPr userDrawn="1"/>
        </p:nvSpPr>
        <p:spPr>
          <a:xfrm>
            <a:off x="3685009" y="-953556"/>
            <a:ext cx="117220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Point color</a:t>
            </a:r>
            <a:endParaRPr lang="ko-KR" altLang="en-US" sz="8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0BFFAEF-A758-4B3B-B3C8-4A2BFE6A979F}"/>
              </a:ext>
            </a:extLst>
          </p:cNvPr>
          <p:cNvSpPr txBox="1"/>
          <p:nvPr userDrawn="1"/>
        </p:nvSpPr>
        <p:spPr>
          <a:xfrm>
            <a:off x="4900553" y="-953556"/>
            <a:ext cx="117220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Gradation color</a:t>
            </a:r>
            <a:endParaRPr lang="ko-KR" altLang="en-US" sz="800" dirty="0"/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36C06B9A-60FE-4628-9BC8-8F6B10A12F5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507061" y="-3066389"/>
            <a:ext cx="4673379" cy="2898734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84F376C5-FE4A-B3DE-C74F-8B17B99AD5C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578" y="6245576"/>
            <a:ext cx="410107" cy="475899"/>
          </a:xfrm>
          <a:prstGeom prst="rect">
            <a:avLst/>
          </a:prstGeom>
        </p:spPr>
      </p:pic>
      <p:sp>
        <p:nvSpPr>
          <p:cNvPr id="39" name="바닥글 개체 틀 2">
            <a:extLst>
              <a:ext uri="{FF2B5EF4-FFF2-40B4-BE49-F238E27FC236}">
                <a16:creationId xmlns:a16="http://schemas.microsoft.com/office/drawing/2014/main" id="{9E3C321B-DEA6-B8DC-E58E-23D60FEFE2EE}"/>
              </a:ext>
            </a:extLst>
          </p:cNvPr>
          <p:cNvSpPr txBox="1">
            <a:spLocks/>
          </p:cNvSpPr>
          <p:nvPr userDrawn="1"/>
        </p:nvSpPr>
        <p:spPr>
          <a:xfrm>
            <a:off x="4654307" y="6393395"/>
            <a:ext cx="28833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7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cs typeface="Calibri" panose="020F0502020204030204" pitchFamily="34" charset="0"/>
              </a:rPr>
              <a:t>ⓒ</a:t>
            </a:r>
            <a:r>
              <a:rPr lang="en-US" altLang="ko-KR" dirty="0" err="1">
                <a:solidFill>
                  <a:schemeClr val="bg1">
                    <a:lumMod val="65000"/>
                  </a:schemeClr>
                </a:solidFill>
                <a:cs typeface="Calibri" panose="020F0502020204030204" pitchFamily="34" charset="0"/>
              </a:rPr>
              <a:t>Theragen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cs typeface="Calibri" panose="020F0502020204030204" pitchFamily="34" charset="0"/>
              </a:rPr>
              <a:t> Bio Co., Ltd. All Rights Reserved.</a:t>
            </a:r>
            <a:endParaRPr lang="ko-KR" altLang="en-US" dirty="0">
              <a:solidFill>
                <a:schemeClr val="bg1">
                  <a:lumMod val="65000"/>
                </a:schemeClr>
              </a:solidFill>
              <a:cs typeface="Calibri" panose="020F0502020204030204" pitchFamily="34" charset="0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FF812B1-77AA-C9DA-F5F7-D230808EBC0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478" y="328352"/>
            <a:ext cx="290276" cy="333628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E31E87E1-DB3D-5C5F-0EE0-362D20AB6C5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5" t="-78125" r="1512" b="-6"/>
          <a:stretch/>
        </p:blipFill>
        <p:spPr>
          <a:xfrm>
            <a:off x="217578" y="709670"/>
            <a:ext cx="11789956" cy="45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8556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33">
          <p15:clr>
            <a:srgbClr val="FBAE40"/>
          </p15:clr>
        </p15:guide>
        <p15:guide id="2" pos="347" userDrawn="1">
          <p15:clr>
            <a:srgbClr val="FBAE40"/>
          </p15:clr>
        </p15:guide>
        <p15:guide id="3" pos="7401">
          <p15:clr>
            <a:srgbClr val="FBAE40"/>
          </p15:clr>
        </p15:guide>
        <p15:guide id="4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>
            <a:extLst>
              <a:ext uri="{FF2B5EF4-FFF2-40B4-BE49-F238E27FC236}">
                <a16:creationId xmlns:a16="http://schemas.microsoft.com/office/drawing/2014/main" id="{ABF08971-22CE-0307-D2E7-3A289873F95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" y="0"/>
            <a:ext cx="12190354" cy="6858000"/>
          </a:xfrm>
          <a:prstGeom prst="rect">
            <a:avLst/>
          </a:prstGeom>
        </p:spPr>
      </p:pic>
      <p:sp>
        <p:nvSpPr>
          <p:cNvPr id="18" name="바닥글 개체 틀 2">
            <a:extLst>
              <a:ext uri="{FF2B5EF4-FFF2-40B4-BE49-F238E27FC236}">
                <a16:creationId xmlns:a16="http://schemas.microsoft.com/office/drawing/2014/main" id="{25EF0065-54D9-146D-2F2A-476A4CFEDD62}"/>
              </a:ext>
            </a:extLst>
          </p:cNvPr>
          <p:cNvSpPr txBox="1">
            <a:spLocks/>
          </p:cNvSpPr>
          <p:nvPr userDrawn="1"/>
        </p:nvSpPr>
        <p:spPr>
          <a:xfrm>
            <a:off x="4654307" y="6306371"/>
            <a:ext cx="28833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7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cs typeface="Calibri" panose="020F0502020204030204" pitchFamily="34" charset="0"/>
              </a:rPr>
              <a:t>ⓒ</a:t>
            </a:r>
            <a:r>
              <a:rPr lang="en-US" altLang="ko-KR" dirty="0" err="1">
                <a:solidFill>
                  <a:schemeClr val="bg1">
                    <a:lumMod val="65000"/>
                  </a:schemeClr>
                </a:solidFill>
                <a:cs typeface="Calibri" panose="020F0502020204030204" pitchFamily="34" charset="0"/>
              </a:rPr>
              <a:t>Theragen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cs typeface="Calibri" panose="020F0502020204030204" pitchFamily="34" charset="0"/>
              </a:rPr>
              <a:t> Bio Co., Ltd. All Rights Reserved.</a:t>
            </a:r>
            <a:endParaRPr lang="ko-KR" altLang="en-US" dirty="0">
              <a:solidFill>
                <a:schemeClr val="bg1">
                  <a:lumMod val="65000"/>
                </a:schemeClr>
              </a:solidFill>
              <a:cs typeface="Calibri" panose="020F0502020204030204" pitchFamily="34" charset="0"/>
            </a:endParaRPr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3177D109-3656-49D8-95C2-38AF7974B5C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5577" y="2814806"/>
            <a:ext cx="10515600" cy="53506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800" b="1"/>
            </a:lvl1pPr>
          </a:lstStyle>
          <a:p>
            <a:r>
              <a:rPr lang="en-US" altLang="ko-KR" dirty="0"/>
              <a:t>Thank you </a:t>
            </a:r>
            <a:r>
              <a:rPr lang="ko-KR" altLang="en-US" dirty="0" err="1"/>
              <a:t>맑은고딕</a:t>
            </a:r>
            <a:r>
              <a:rPr lang="ko-KR" altLang="en-US" dirty="0"/>
              <a:t> </a:t>
            </a:r>
            <a:r>
              <a:rPr lang="en-US" altLang="ko-KR" dirty="0"/>
              <a:t>28pt</a:t>
            </a:r>
            <a:r>
              <a:rPr lang="ko-KR" altLang="en-US" dirty="0"/>
              <a:t> 영문 </a:t>
            </a:r>
            <a:r>
              <a:rPr lang="en-US" altLang="ko-KR" dirty="0"/>
              <a:t>Calibri 28pt </a:t>
            </a:r>
            <a:endParaRPr lang="ko-KR" altLang="en-US" dirty="0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155350B3-51CA-454E-9C87-5B668EA7D32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06280" y="3370807"/>
            <a:ext cx="5540375" cy="3651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en-US" altLang="ko-KR" dirty="0" err="1"/>
              <a:t>Gildong</a:t>
            </a:r>
            <a:r>
              <a:rPr lang="en-US" altLang="ko-KR" dirty="0"/>
              <a:t> Hong / gildong.hong@theragenbio.com </a:t>
            </a:r>
            <a:r>
              <a:rPr lang="ko-KR" altLang="en-US" dirty="0" err="1"/>
              <a:t>맑은고딕</a:t>
            </a:r>
            <a:r>
              <a:rPr lang="ko-KR" altLang="en-US" dirty="0"/>
              <a:t> </a:t>
            </a:r>
            <a:r>
              <a:rPr lang="en-US" altLang="ko-KR" dirty="0"/>
              <a:t>12pt Calibri 12pt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BE17484A-59D3-4063-A5BF-F83A1446684B}"/>
              </a:ext>
            </a:extLst>
          </p:cNvPr>
          <p:cNvGrpSpPr/>
          <p:nvPr userDrawn="1"/>
        </p:nvGrpSpPr>
        <p:grpSpPr>
          <a:xfrm>
            <a:off x="9989180" y="195939"/>
            <a:ext cx="2054458" cy="230832"/>
            <a:chOff x="9989180" y="195939"/>
            <a:chExt cx="2054458" cy="230832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0CCB0E3F-9C62-4B39-AA53-A70057092305}"/>
                </a:ext>
              </a:extLst>
            </p:cNvPr>
            <p:cNvSpPr/>
            <p:nvPr/>
          </p:nvSpPr>
          <p:spPr>
            <a:xfrm>
              <a:off x="10025284" y="199573"/>
              <a:ext cx="1982250" cy="21672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AA72C59-3173-4980-912F-AFA8C566C86C}"/>
                </a:ext>
              </a:extLst>
            </p:cNvPr>
            <p:cNvSpPr txBox="1"/>
            <p:nvPr/>
          </p:nvSpPr>
          <p:spPr>
            <a:xfrm>
              <a:off x="9989180" y="195939"/>
              <a:ext cx="2054458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b="1" i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Highly Confidential – Internal use only</a:t>
              </a:r>
              <a:endParaRPr lang="ko-KR" altLang="en-US" sz="900" b="1" i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pic>
        <p:nvPicPr>
          <p:cNvPr id="14" name="그림 13">
            <a:extLst>
              <a:ext uri="{FF2B5EF4-FFF2-40B4-BE49-F238E27FC236}">
                <a16:creationId xmlns:a16="http://schemas.microsoft.com/office/drawing/2014/main" id="{327689A0-0732-7A50-7982-D21E6B75B37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638" y="345920"/>
            <a:ext cx="1783710" cy="342634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49FA358B-9BD2-2777-893C-DD20087FF93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639" y="6306371"/>
            <a:ext cx="1374118" cy="277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912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3">
            <a:extLst>
              <a:ext uri="{FF2B5EF4-FFF2-40B4-BE49-F238E27FC236}">
                <a16:creationId xmlns:a16="http://schemas.microsoft.com/office/drawing/2014/main" id="{305C5065-45B5-4FFF-A31D-390E5FDF00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45794" y="6490643"/>
            <a:ext cx="2743200" cy="230832"/>
          </a:xfrm>
          <a:prstGeom prst="rect">
            <a:avLst/>
          </a:prstGeom>
        </p:spPr>
        <p:txBody>
          <a:bodyPr/>
          <a:lstStyle>
            <a:lvl1pPr algn="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2C139D12-2443-4121-BD18-EEB593859B2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0686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49" r:id="rId2"/>
    <p:sldLayoutId id="2147483654" r:id="rId3"/>
    <p:sldLayoutId id="2147483651" r:id="rId4"/>
    <p:sldLayoutId id="2147483653" r:id="rId5"/>
    <p:sldLayoutId id="2147483655" r:id="rId6"/>
    <p:sldLayoutId id="2147483656" r:id="rId7"/>
    <p:sldLayoutId id="2147483657" r:id="rId8"/>
    <p:sldLayoutId id="2147483650" r:id="rId9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10" Type="http://schemas.openxmlformats.org/officeDocument/2006/relationships/image" Target="../media/image39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2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E0B9DD-930F-1E2B-DDF4-0C5B5EAC3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A Block-sorting Lossless Data Compression Algorithm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55F83EF-292F-1368-F47B-96DF7A63AF2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/>
              <a:t>신종환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EDD77FC-55BB-7499-B2C1-E1A659DFB68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/>
              <a:t>2024. 06. 26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48860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>
            <a:extLst>
              <a:ext uri="{FF2B5EF4-FFF2-40B4-BE49-F238E27FC236}">
                <a16:creationId xmlns:a16="http://schemas.microsoft.com/office/drawing/2014/main" id="{E510FF35-CAB4-3D7C-D793-9C159ABE5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BWT algorithm - </a:t>
            </a:r>
            <a:r>
              <a:rPr lang="af-ZA" altLang="ko-KR" b="1"/>
              <a:t>Algorithm D: Decompression transformation</a:t>
            </a:r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DC0BE16-108F-E99B-21FB-5389DE3891A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C139D12-2443-4121-BD18-EEB593859B2D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906BA4C-24C0-0576-2BB1-D1C1399D96FE}"/>
              </a:ext>
            </a:extLst>
          </p:cNvPr>
          <p:cNvSpPr txBox="1"/>
          <p:nvPr/>
        </p:nvSpPr>
        <p:spPr>
          <a:xfrm>
            <a:off x="564310" y="965318"/>
            <a:ext cx="10941890" cy="2542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err="1"/>
              <a:t>D2</a:t>
            </a:r>
            <a:r>
              <a:rPr lang="en-US" altLang="ko-KR" b="1" dirty="0"/>
              <a:t>. [build list of predecessor characters]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다음의 수식으로 </a:t>
            </a:r>
            <a:r>
              <a:rPr lang="en-US" altLang="ko-KR" dirty="0"/>
              <a:t>matrix </a:t>
            </a:r>
            <a:r>
              <a:rPr lang="en-US" altLang="ko-KR" b="1" dirty="0"/>
              <a:t>M`</a:t>
            </a:r>
            <a:r>
              <a:rPr lang="ko-KR" altLang="en-US" dirty="0"/>
              <a:t>를 만든다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(j - 1) mod N = (j - 1) % N</a:t>
            </a:r>
            <a:r>
              <a:rPr lang="ko-KR" altLang="en-US" dirty="0"/>
              <a:t>과 같다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M[</a:t>
            </a:r>
            <a:r>
              <a:rPr lang="en-US" altLang="ko-KR" dirty="0" err="1"/>
              <a:t>i</a:t>
            </a:r>
            <a:r>
              <a:rPr lang="en-US" altLang="ko-KR" dirty="0"/>
              <a:t>, (j - 1) mod N] = M[</a:t>
            </a:r>
            <a:r>
              <a:rPr lang="en-US" altLang="ko-KR" dirty="0" err="1"/>
              <a:t>i</a:t>
            </a:r>
            <a:r>
              <a:rPr lang="en-US" altLang="ko-KR" dirty="0"/>
              <a:t>][-1]  + M[</a:t>
            </a:r>
            <a:r>
              <a:rPr lang="en-US" altLang="ko-KR" dirty="0" err="1"/>
              <a:t>i</a:t>
            </a:r>
            <a:r>
              <a:rPr lang="en-US" altLang="ko-KR" dirty="0"/>
              <a:t>][0:-1]</a:t>
            </a:r>
            <a:r>
              <a:rPr lang="ko-KR" altLang="en-US" dirty="0"/>
              <a:t>과 같다</a:t>
            </a:r>
            <a:r>
              <a:rPr lang="en-US" altLang="ko-KR" dirty="0"/>
              <a:t>.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B4839600-3878-5015-6B87-7AFEFFB6C5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310" y="1845687"/>
            <a:ext cx="3521520" cy="464376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60FCF04F-CD83-D303-D8AD-D2B3D0F3841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rcRect r="38194"/>
          <a:stretch/>
        </p:blipFill>
        <p:spPr>
          <a:xfrm>
            <a:off x="8884489" y="1110778"/>
            <a:ext cx="2743201" cy="324268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716D03FA-800C-413C-416F-FDD9E7CADB99}"/>
              </a:ext>
            </a:extLst>
          </p:cNvPr>
          <p:cNvSpPr/>
          <p:nvPr/>
        </p:nvSpPr>
        <p:spPr>
          <a:xfrm>
            <a:off x="10008279" y="1764794"/>
            <a:ext cx="191231" cy="240080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2924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>
            <a:extLst>
              <a:ext uri="{FF2B5EF4-FFF2-40B4-BE49-F238E27FC236}">
                <a16:creationId xmlns:a16="http://schemas.microsoft.com/office/drawing/2014/main" id="{E510FF35-CAB4-3D7C-D793-9C159ABE5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BWT algorithm - </a:t>
            </a:r>
            <a:r>
              <a:rPr lang="af-ZA" altLang="ko-KR" b="1"/>
              <a:t>Algorithm D: Decompression transformation</a:t>
            </a:r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DC0BE16-108F-E99B-21FB-5389DE3891A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C139D12-2443-4121-BD18-EEB593859B2D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906BA4C-24C0-0576-2BB1-D1C1399D96FE}"/>
              </a:ext>
            </a:extLst>
          </p:cNvPr>
          <p:cNvSpPr txBox="1"/>
          <p:nvPr/>
        </p:nvSpPr>
        <p:spPr>
          <a:xfrm>
            <a:off x="564310" y="965318"/>
            <a:ext cx="10941890" cy="2542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/>
              <a:t>D2. [build list of predecessor characters]</a:t>
            </a:r>
          </a:p>
          <a:p>
            <a:pPr>
              <a:lnSpc>
                <a:spcPct val="150000"/>
              </a:lnSpc>
            </a:pPr>
            <a:r>
              <a:rPr lang="ko-KR" altLang="en-US"/>
              <a:t>다음의 수식으로 </a:t>
            </a:r>
            <a:r>
              <a:rPr lang="en-US" altLang="ko-KR"/>
              <a:t>matrix </a:t>
            </a:r>
            <a:r>
              <a:rPr lang="en-US" altLang="ko-KR" b="1"/>
              <a:t>M`</a:t>
            </a:r>
            <a:r>
              <a:rPr lang="ko-KR" altLang="en-US"/>
              <a:t>를 만든다</a:t>
            </a:r>
            <a:r>
              <a:rPr lang="en-US" altLang="ko-KR"/>
              <a:t>.</a:t>
            </a:r>
          </a:p>
          <a:p>
            <a:pPr>
              <a:lnSpc>
                <a:spcPct val="150000"/>
              </a:lnSpc>
            </a:pPr>
            <a:endParaRPr lang="en-US" altLang="ko-KR"/>
          </a:p>
          <a:p>
            <a:pPr>
              <a:lnSpc>
                <a:spcPct val="150000"/>
              </a:lnSpc>
            </a:pPr>
            <a:endParaRPr lang="en-US" altLang="ko-KR"/>
          </a:p>
          <a:p>
            <a:pPr>
              <a:lnSpc>
                <a:spcPct val="150000"/>
              </a:lnSpc>
            </a:pPr>
            <a:r>
              <a:rPr lang="en-US" altLang="ko-KR"/>
              <a:t>(j - 1) mod N = (j - 1) % N</a:t>
            </a:r>
            <a:r>
              <a:rPr lang="ko-KR" altLang="en-US"/>
              <a:t>과 같다</a:t>
            </a:r>
            <a:r>
              <a:rPr lang="en-US" altLang="ko-KR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/>
              <a:t>M[i, (j - 1) mod N] = M[i][-1]  + M[i][0:-1]</a:t>
            </a:r>
            <a:r>
              <a:rPr lang="ko-KR" altLang="en-US"/>
              <a:t>과 같다</a:t>
            </a:r>
            <a:r>
              <a:rPr lang="en-US" altLang="ko-KR"/>
              <a:t>.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B4839600-3878-5015-6B87-7AFEFFB6C5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310" y="1845687"/>
            <a:ext cx="3521520" cy="464376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60FCF04F-CD83-D303-D8AD-D2B3D0F3841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rcRect r="38194"/>
          <a:stretch/>
        </p:blipFill>
        <p:spPr>
          <a:xfrm>
            <a:off x="8884499" y="1110778"/>
            <a:ext cx="2743191" cy="324268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583F362A-AF66-06D7-5CD1-B50FC45FCF01}"/>
              </a:ext>
            </a:extLst>
          </p:cNvPr>
          <p:cNvCxnSpPr/>
          <p:nvPr/>
        </p:nvCxnSpPr>
        <p:spPr>
          <a:xfrm>
            <a:off x="10103000" y="4165600"/>
            <a:ext cx="0" cy="485140"/>
          </a:xfrm>
          <a:prstGeom prst="line">
            <a:avLst/>
          </a:prstGeom>
          <a:ln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4A690120-5C84-C91B-625C-7E50C51991F3}"/>
              </a:ext>
            </a:extLst>
          </p:cNvPr>
          <p:cNvCxnSpPr>
            <a:cxnSpLocks/>
          </p:cNvCxnSpPr>
          <p:nvPr/>
        </p:nvCxnSpPr>
        <p:spPr>
          <a:xfrm flipH="1">
            <a:off x="10103000" y="4650740"/>
            <a:ext cx="1064895" cy="0"/>
          </a:xfrm>
          <a:prstGeom prst="line">
            <a:avLst/>
          </a:prstGeom>
          <a:ln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4A51EC89-4FEC-13A9-CEC7-82FF553BC084}"/>
              </a:ext>
            </a:extLst>
          </p:cNvPr>
          <p:cNvCxnSpPr>
            <a:cxnSpLocks/>
          </p:cNvCxnSpPr>
          <p:nvPr/>
        </p:nvCxnSpPr>
        <p:spPr>
          <a:xfrm flipV="1">
            <a:off x="11167895" y="4165600"/>
            <a:ext cx="0" cy="485140"/>
          </a:xfrm>
          <a:prstGeom prst="straightConnector1">
            <a:avLst/>
          </a:prstGeom>
          <a:ln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그림 29">
            <a:extLst>
              <a:ext uri="{FF2B5EF4-FFF2-40B4-BE49-F238E27FC236}">
                <a16:creationId xmlns:a16="http://schemas.microsoft.com/office/drawing/2014/main" id="{C7EA3265-4C7F-5BA6-B7B0-3875EFF759A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rcRect l="25281" t="21597" r="70417" b="7541"/>
          <a:stretch/>
        </p:blipFill>
        <p:spPr>
          <a:xfrm>
            <a:off x="11081540" y="1802718"/>
            <a:ext cx="190970" cy="2297838"/>
          </a:xfrm>
          <a:prstGeom prst="rect">
            <a:avLst/>
          </a:prstGeom>
          <a:ln>
            <a:noFill/>
          </a:ln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6BBFC29F-BF2B-E40E-5603-B701D1580DD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rcRect l="51446" t="20230" r="42919" b="5732"/>
          <a:stretch/>
        </p:blipFill>
        <p:spPr>
          <a:xfrm>
            <a:off x="9949394" y="1792558"/>
            <a:ext cx="250126" cy="2400805"/>
          </a:xfrm>
          <a:prstGeom prst="rect">
            <a:avLst/>
          </a:prstGeom>
          <a:ln>
            <a:noFill/>
          </a:ln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716D03FA-800C-413C-416F-FDD9E7CADB99}"/>
              </a:ext>
            </a:extLst>
          </p:cNvPr>
          <p:cNvSpPr/>
          <p:nvPr/>
        </p:nvSpPr>
        <p:spPr>
          <a:xfrm>
            <a:off x="10008289" y="1764794"/>
            <a:ext cx="191231" cy="240080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8122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>
            <a:extLst>
              <a:ext uri="{FF2B5EF4-FFF2-40B4-BE49-F238E27FC236}">
                <a16:creationId xmlns:a16="http://schemas.microsoft.com/office/drawing/2014/main" id="{E510FF35-CAB4-3D7C-D793-9C159ABE5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BWT algorithm - </a:t>
            </a:r>
            <a:r>
              <a:rPr lang="af-ZA" altLang="ko-KR" b="1"/>
              <a:t>Algorithm D: Decompression transformation</a:t>
            </a:r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DC0BE16-108F-E99B-21FB-5389DE3891A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C139D12-2443-4121-BD18-EEB593859B2D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906BA4C-24C0-0576-2BB1-D1C1399D96FE}"/>
              </a:ext>
            </a:extLst>
          </p:cNvPr>
          <p:cNvSpPr txBox="1"/>
          <p:nvPr/>
        </p:nvSpPr>
        <p:spPr>
          <a:xfrm>
            <a:off x="564310" y="965318"/>
            <a:ext cx="10941890" cy="3788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err="1"/>
              <a:t>D2</a:t>
            </a:r>
            <a:r>
              <a:rPr lang="en-US" altLang="ko-KR" b="1" dirty="0"/>
              <a:t>. [build list of predecessor characters]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다음의 수식으로 </a:t>
            </a:r>
            <a:r>
              <a:rPr lang="en-US" altLang="ko-KR" dirty="0"/>
              <a:t>matrix </a:t>
            </a:r>
            <a:r>
              <a:rPr lang="en-US" altLang="ko-KR" b="1" dirty="0"/>
              <a:t>M`</a:t>
            </a:r>
            <a:r>
              <a:rPr lang="ko-KR" altLang="en-US" dirty="0"/>
              <a:t>를 만든다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(j - 1) mod N = (j - 1) % N</a:t>
            </a:r>
            <a:r>
              <a:rPr lang="ko-KR" altLang="en-US" dirty="0"/>
              <a:t>과 같다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M[</a:t>
            </a:r>
            <a:r>
              <a:rPr lang="en-US" altLang="ko-KR" dirty="0" err="1"/>
              <a:t>i</a:t>
            </a:r>
            <a:r>
              <a:rPr lang="en-US" altLang="ko-KR" dirty="0"/>
              <a:t>, (j - 1) mod N] = M[</a:t>
            </a:r>
            <a:r>
              <a:rPr lang="en-US" altLang="ko-KR" dirty="0" err="1"/>
              <a:t>i</a:t>
            </a:r>
            <a:r>
              <a:rPr lang="en-US" altLang="ko-KR" dirty="0"/>
              <a:t>][-1]  + M[</a:t>
            </a:r>
            <a:r>
              <a:rPr lang="en-US" altLang="ko-KR" dirty="0" err="1"/>
              <a:t>i</a:t>
            </a:r>
            <a:r>
              <a:rPr lang="en-US" altLang="ko-KR" dirty="0"/>
              <a:t>][0:-1]</a:t>
            </a:r>
            <a:r>
              <a:rPr lang="ko-KR" altLang="en-US" dirty="0"/>
              <a:t>과 같다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M`</a:t>
            </a:r>
            <a:r>
              <a:rPr lang="ko-KR" altLang="en-US" dirty="0"/>
              <a:t>는 </a:t>
            </a:r>
            <a:r>
              <a:rPr lang="en-US" altLang="ko-KR" dirty="0"/>
              <a:t>2</a:t>
            </a:r>
            <a:r>
              <a:rPr lang="ko-KR" altLang="en-US" dirty="0"/>
              <a:t>번 째 문자로 정렬되었다고 생각하면 </a:t>
            </a:r>
            <a:r>
              <a:rPr lang="en-US" altLang="ko-KR" dirty="0"/>
              <a:t>M</a:t>
            </a:r>
            <a:r>
              <a:rPr lang="ko-KR" altLang="en-US" dirty="0"/>
              <a:t>과 정렬 순서는 같다고 할 수 있다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B4839600-3878-5015-6B87-7AFEFFB6C5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310" y="1845687"/>
            <a:ext cx="3521520" cy="464376"/>
          </a:xfrm>
          <a:prstGeom prst="rect">
            <a:avLst/>
          </a:prstGeom>
        </p:spPr>
      </p:pic>
      <p:grpSp>
        <p:nvGrpSpPr>
          <p:cNvPr id="16" name="그룹 15">
            <a:extLst>
              <a:ext uri="{FF2B5EF4-FFF2-40B4-BE49-F238E27FC236}">
                <a16:creationId xmlns:a16="http://schemas.microsoft.com/office/drawing/2014/main" id="{2BFF62E1-E718-A80C-7F44-F30FA30318DB}"/>
              </a:ext>
            </a:extLst>
          </p:cNvPr>
          <p:cNvGrpSpPr/>
          <p:nvPr/>
        </p:nvGrpSpPr>
        <p:grpSpPr>
          <a:xfrm>
            <a:off x="214671" y="8243289"/>
            <a:ext cx="2375429" cy="3035418"/>
            <a:chOff x="8992225" y="1248269"/>
            <a:chExt cx="2375429" cy="3035418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59413893-39DE-CAFA-9177-8650D16F1D2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alphaModFix/>
            </a:blip>
            <a:srcRect l="57804" r="328"/>
            <a:stretch/>
          </p:blipFill>
          <p:spPr>
            <a:xfrm>
              <a:off x="9600473" y="1248269"/>
              <a:ext cx="1767181" cy="3035418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2B8FC5EC-FB59-134E-088D-B01752E594D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alphaModFix/>
            </a:blip>
            <a:srcRect r="79479"/>
            <a:stretch/>
          </p:blipFill>
          <p:spPr>
            <a:xfrm>
              <a:off x="8992225" y="1248269"/>
              <a:ext cx="866149" cy="3035418"/>
            </a:xfrm>
            <a:prstGeom prst="rect">
              <a:avLst/>
            </a:prstGeom>
          </p:spPr>
        </p:pic>
      </p:grpSp>
      <p:pic>
        <p:nvPicPr>
          <p:cNvPr id="23" name="그림 22">
            <a:extLst>
              <a:ext uri="{FF2B5EF4-FFF2-40B4-BE49-F238E27FC236}">
                <a16:creationId xmlns:a16="http://schemas.microsoft.com/office/drawing/2014/main" id="{070B7BB0-CB80-3FD1-1CE3-0EE1E5DE7352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69582" y="1182920"/>
            <a:ext cx="2743732" cy="319085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697281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>
            <a:extLst>
              <a:ext uri="{FF2B5EF4-FFF2-40B4-BE49-F238E27FC236}">
                <a16:creationId xmlns:a16="http://schemas.microsoft.com/office/drawing/2014/main" id="{E510FF35-CAB4-3D7C-D793-9C159ABE5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BWT algorithm - </a:t>
            </a:r>
            <a:r>
              <a:rPr lang="af-ZA" altLang="ko-KR" b="1"/>
              <a:t>Algorithm D: Decompression transformation</a:t>
            </a:r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DC0BE16-108F-E99B-21FB-5389DE3891A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C139D12-2443-4121-BD18-EEB593859B2D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906BA4C-24C0-0576-2BB1-D1C1399D96FE}"/>
              </a:ext>
            </a:extLst>
          </p:cNvPr>
          <p:cNvSpPr txBox="1"/>
          <p:nvPr/>
        </p:nvSpPr>
        <p:spPr>
          <a:xfrm>
            <a:off x="564310" y="965318"/>
            <a:ext cx="7085568" cy="32787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err="1"/>
              <a:t>D2</a:t>
            </a:r>
            <a:r>
              <a:rPr lang="en-US" altLang="ko-KR" b="1" dirty="0"/>
              <a:t>. [build list of predecessor characters]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오른쪽 아래 테이블의 예시 문자열 </a:t>
            </a:r>
            <a:r>
              <a:rPr lang="en-US" altLang="ko-KR" dirty="0"/>
              <a:t>3</a:t>
            </a:r>
            <a:r>
              <a:rPr lang="ko-KR" altLang="en-US" dirty="0"/>
              <a:t>개는</a:t>
            </a:r>
            <a:r>
              <a:rPr lang="en-US" altLang="ko-KR" dirty="0"/>
              <a:t> M, M` </a:t>
            </a:r>
            <a:r>
              <a:rPr lang="ko-KR" altLang="en-US" dirty="0"/>
              <a:t>각각에서 해당 문자열들을 찾을 수 있다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* </a:t>
            </a:r>
            <a:r>
              <a:rPr lang="ko-KR" altLang="en-US" sz="1400" dirty="0"/>
              <a:t>이는 </a:t>
            </a:r>
            <a:r>
              <a:rPr lang="en-US" altLang="ko-KR" sz="1400" dirty="0"/>
              <a:t>M`</a:t>
            </a:r>
            <a:r>
              <a:rPr lang="ko-KR" altLang="en-US" sz="1400" dirty="0"/>
              <a:t>에서 특정 인덱스로 </a:t>
            </a:r>
            <a:r>
              <a:rPr lang="en-US" altLang="ko-KR" sz="1400" dirty="0"/>
              <a:t>M</a:t>
            </a:r>
            <a:r>
              <a:rPr lang="ko-KR" altLang="en-US" sz="1400" dirty="0"/>
              <a:t>의 인덱스를 찾을 수 있다는 의미를 가지고 있다</a:t>
            </a:r>
            <a:r>
              <a:rPr lang="en-US" altLang="ko-KR" sz="14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다음의 식을 만족하는 </a:t>
            </a:r>
            <a:r>
              <a:rPr lang="en-US" altLang="ko-KR" dirty="0"/>
              <a:t>j(0,... , N - 1)</a:t>
            </a:r>
            <a:r>
              <a:rPr lang="ko-KR" altLang="en-US" dirty="0"/>
              <a:t>의 배열</a:t>
            </a:r>
            <a:r>
              <a:rPr lang="en-US" altLang="ko-KR" dirty="0"/>
              <a:t>(</a:t>
            </a:r>
            <a:r>
              <a:rPr lang="ko-KR" altLang="en-US" dirty="0"/>
              <a:t>또는 </a:t>
            </a:r>
            <a:r>
              <a:rPr lang="en-US" altLang="ko-KR" dirty="0"/>
              <a:t>vector)</a:t>
            </a:r>
            <a:r>
              <a:rPr lang="ko-KR" altLang="en-US" dirty="0"/>
              <a:t>을 </a:t>
            </a:r>
            <a:r>
              <a:rPr lang="en-US" altLang="ko-KR" b="1" dirty="0"/>
              <a:t>T</a:t>
            </a:r>
            <a:r>
              <a:rPr lang="ko-KR" altLang="en-US" dirty="0"/>
              <a:t>라고 한다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M[j] = M`[T[j]]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여기서 </a:t>
            </a:r>
            <a:r>
              <a:rPr lang="en-US" altLang="ko-KR" dirty="0"/>
              <a:t>T = [4, 0, 5, 1, 2, 3] 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BFF62E1-E718-A80C-7F44-F30FA30318DB}"/>
              </a:ext>
            </a:extLst>
          </p:cNvPr>
          <p:cNvGrpSpPr/>
          <p:nvPr/>
        </p:nvGrpSpPr>
        <p:grpSpPr>
          <a:xfrm>
            <a:off x="214671" y="8243289"/>
            <a:ext cx="2375429" cy="3035418"/>
            <a:chOff x="8992225" y="1248269"/>
            <a:chExt cx="2375429" cy="3035418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59413893-39DE-CAFA-9177-8650D16F1D2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alphaModFix/>
            </a:blip>
            <a:srcRect l="57804" r="328"/>
            <a:stretch/>
          </p:blipFill>
          <p:spPr>
            <a:xfrm>
              <a:off x="9600473" y="1248269"/>
              <a:ext cx="1767181" cy="3035418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2B8FC5EC-FB59-134E-088D-B01752E594D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alphaModFix/>
            </a:blip>
            <a:srcRect r="79479"/>
            <a:stretch/>
          </p:blipFill>
          <p:spPr>
            <a:xfrm>
              <a:off x="8992225" y="1248269"/>
              <a:ext cx="866149" cy="3035418"/>
            </a:xfrm>
            <a:prstGeom prst="rect">
              <a:avLst/>
            </a:prstGeom>
          </p:spPr>
        </p:pic>
      </p:grp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FAC4FB17-4785-5FB0-C602-644F18725D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6163738"/>
              </p:ext>
            </p:extLst>
          </p:nvPr>
        </p:nvGraphicFramePr>
        <p:xfrm>
          <a:off x="7655099" y="4502886"/>
          <a:ext cx="4201986" cy="121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00662">
                  <a:extLst>
                    <a:ext uri="{9D8B030D-6E8A-4147-A177-3AD203B41FA5}">
                      <a16:colId xmlns:a16="http://schemas.microsoft.com/office/drawing/2014/main" val="142203524"/>
                    </a:ext>
                  </a:extLst>
                </a:gridCol>
                <a:gridCol w="1400662">
                  <a:extLst>
                    <a:ext uri="{9D8B030D-6E8A-4147-A177-3AD203B41FA5}">
                      <a16:colId xmlns:a16="http://schemas.microsoft.com/office/drawing/2014/main" val="1606659098"/>
                    </a:ext>
                  </a:extLst>
                </a:gridCol>
                <a:gridCol w="1400662">
                  <a:extLst>
                    <a:ext uri="{9D8B030D-6E8A-4147-A177-3AD203B41FA5}">
                      <a16:colId xmlns:a16="http://schemas.microsoft.com/office/drawing/2014/main" val="1138870372"/>
                    </a:ext>
                  </a:extLst>
                </a:gridCol>
              </a:tblGrid>
              <a:tr h="2934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문자열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err="1"/>
                        <a:t>idx</a:t>
                      </a:r>
                      <a:r>
                        <a:rPr lang="en-US" altLang="ko-KR" sz="1400" b="1" dirty="0"/>
                        <a:t> in M</a:t>
                      </a:r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err="1"/>
                        <a:t>idx</a:t>
                      </a:r>
                      <a:r>
                        <a:rPr lang="en-US" altLang="ko-KR" sz="1400" b="1" dirty="0"/>
                        <a:t> in M`</a:t>
                      </a:r>
                      <a:endParaRPr lang="ko-KR" altLang="en-US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7404927"/>
                  </a:ext>
                </a:extLst>
              </a:tr>
              <a:tr h="2934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aabrac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5652509"/>
                  </a:ext>
                </a:extLst>
              </a:tr>
              <a:tr h="2934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abraca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7596631"/>
                  </a:ext>
                </a:extLst>
              </a:tr>
              <a:tr h="2934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acaabr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633346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D862A062-628D-C7DC-668D-306BBE787C9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119" r="328"/>
          <a:stretch/>
        </p:blipFill>
        <p:spPr>
          <a:xfrm>
            <a:off x="7655101" y="1132747"/>
            <a:ext cx="4201986" cy="303541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D83F7638-9BEC-0EF7-FA07-7EFAA1ECC1CD}"/>
              </a:ext>
            </a:extLst>
          </p:cNvPr>
          <p:cNvSpPr/>
          <p:nvPr/>
        </p:nvSpPr>
        <p:spPr>
          <a:xfrm>
            <a:off x="8664575" y="1673520"/>
            <a:ext cx="1203325" cy="29815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C748B15-E9DB-8E19-4CED-FF85FA7121EF}"/>
              </a:ext>
            </a:extLst>
          </p:cNvPr>
          <p:cNvSpPr/>
          <p:nvPr/>
        </p:nvSpPr>
        <p:spPr>
          <a:xfrm>
            <a:off x="8664574" y="2087611"/>
            <a:ext cx="1203325" cy="29815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AA00FBC-8500-EE9A-E2CB-1D134642AC91}"/>
              </a:ext>
            </a:extLst>
          </p:cNvPr>
          <p:cNvSpPr/>
          <p:nvPr/>
        </p:nvSpPr>
        <p:spPr>
          <a:xfrm>
            <a:off x="8667068" y="2491853"/>
            <a:ext cx="1203325" cy="29815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7377A1D-2FB0-BB09-A781-7A36AC61551B}"/>
              </a:ext>
            </a:extLst>
          </p:cNvPr>
          <p:cNvSpPr/>
          <p:nvPr/>
        </p:nvSpPr>
        <p:spPr>
          <a:xfrm>
            <a:off x="10486343" y="2079678"/>
            <a:ext cx="1203325" cy="29815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C1E8A2F-55FE-3DB6-CB5B-47666B8633AC}"/>
              </a:ext>
            </a:extLst>
          </p:cNvPr>
          <p:cNvSpPr/>
          <p:nvPr/>
        </p:nvSpPr>
        <p:spPr>
          <a:xfrm>
            <a:off x="10486343" y="2902761"/>
            <a:ext cx="1203325" cy="29815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749A860-59E5-AFAA-3BCC-5602F8F729F0}"/>
              </a:ext>
            </a:extLst>
          </p:cNvPr>
          <p:cNvSpPr/>
          <p:nvPr/>
        </p:nvSpPr>
        <p:spPr>
          <a:xfrm>
            <a:off x="10486343" y="3311305"/>
            <a:ext cx="1203325" cy="29815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07F83E62-DC60-D6B8-A968-1BA7B9863D1C}"/>
              </a:ext>
            </a:extLst>
          </p:cNvPr>
          <p:cNvCxnSpPr>
            <a:endCxn id="12" idx="1"/>
          </p:cNvCxnSpPr>
          <p:nvPr/>
        </p:nvCxnSpPr>
        <p:spPr>
          <a:xfrm>
            <a:off x="9867899" y="1822597"/>
            <a:ext cx="618444" cy="4061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E827E9F0-B7F4-0284-D6BE-F3F258092B49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9867899" y="2236689"/>
            <a:ext cx="613223" cy="807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30D992C5-58C1-CDA2-4B07-7685FEA966CC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9875614" y="2650456"/>
            <a:ext cx="610729" cy="8099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1313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>
            <a:extLst>
              <a:ext uri="{FF2B5EF4-FFF2-40B4-BE49-F238E27FC236}">
                <a16:creationId xmlns:a16="http://schemas.microsoft.com/office/drawing/2014/main" id="{E510FF35-CAB4-3D7C-D793-9C159ABE5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BWT algorithm - </a:t>
            </a:r>
            <a:r>
              <a:rPr lang="af-ZA" altLang="ko-KR" b="1"/>
              <a:t>Algorithm D: Decompression transformation</a:t>
            </a:r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DC0BE16-108F-E99B-21FB-5389DE3891A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C139D12-2443-4121-BD18-EEB593859B2D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906BA4C-24C0-0576-2BB1-D1C1399D96FE}"/>
              </a:ext>
            </a:extLst>
          </p:cNvPr>
          <p:cNvSpPr txBox="1"/>
          <p:nvPr/>
        </p:nvSpPr>
        <p:spPr>
          <a:xfrm>
            <a:off x="564310" y="965318"/>
            <a:ext cx="7085568" cy="2957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err="1"/>
              <a:t>D2</a:t>
            </a:r>
            <a:r>
              <a:rPr lang="en-US" altLang="ko-KR" b="1" dirty="0"/>
              <a:t>. [build list of predecessor characters]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T = [4, 0, 5, 1, 2, 3]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그리고 </a:t>
            </a:r>
            <a:r>
              <a:rPr lang="en-US" altLang="ko-KR" dirty="0"/>
              <a:t>T</a:t>
            </a:r>
            <a:r>
              <a:rPr lang="ko-KR" altLang="en-US" dirty="0"/>
              <a:t>는 다음의 수식을 만족한다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F[T[j]]</a:t>
            </a:r>
            <a:r>
              <a:rPr lang="ko-KR" altLang="en-US" dirty="0"/>
              <a:t> </a:t>
            </a:r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en-US" altLang="ko-KR" dirty="0"/>
              <a:t>L[j]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-&gt; F[</a:t>
            </a:r>
            <a:r>
              <a:rPr lang="en-US" altLang="ko-KR" dirty="0" err="1"/>
              <a:t>i</a:t>
            </a:r>
            <a:r>
              <a:rPr lang="en-US" altLang="ko-KR" dirty="0"/>
              <a:t>] = L[j]</a:t>
            </a:r>
            <a:r>
              <a:rPr lang="ko-KR" altLang="en-US" dirty="0"/>
              <a:t>와 같다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31461D-C269-33EA-9B67-B2EBC85E6F70}"/>
              </a:ext>
            </a:extLst>
          </p:cNvPr>
          <p:cNvSpPr txBox="1"/>
          <p:nvPr/>
        </p:nvSpPr>
        <p:spPr>
          <a:xfrm>
            <a:off x="9245794" y="1143000"/>
            <a:ext cx="1892300" cy="34778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Consolas" panose="020B0609020204030204" pitchFamily="49" charset="0"/>
              </a:rPr>
              <a:t>    012345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F = </a:t>
            </a:r>
            <a:r>
              <a:rPr lang="en-US" altLang="ko-KR" sz="2000" dirty="0" err="1">
                <a:latin typeface="Consolas" panose="020B0609020204030204" pitchFamily="49" charset="0"/>
              </a:rPr>
              <a:t>aaabcf</a:t>
            </a:r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>
                <a:latin typeface="Consolas" panose="020B0609020204030204" pitchFamily="49" charset="0"/>
              </a:rPr>
              <a:t>L = </a:t>
            </a:r>
            <a:r>
              <a:rPr lang="en-US" altLang="ko-KR" sz="2000" dirty="0" err="1">
                <a:latin typeface="Consolas" panose="020B0609020204030204" pitchFamily="49" charset="0"/>
              </a:rPr>
              <a:t>caraab</a:t>
            </a:r>
            <a:endParaRPr lang="en-US" altLang="ko-KR" sz="2000" dirty="0">
              <a:latin typeface="Consolas" panose="020B0609020204030204" pitchFamily="49" charset="0"/>
            </a:endParaRP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>
                <a:latin typeface="Consolas" panose="020B0609020204030204" pitchFamily="49" charset="0"/>
              </a:rPr>
              <a:t>F[4] = c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F[0] = a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F[5] = r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F[1] = a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F[2] = a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F[3] = b</a:t>
            </a:r>
          </a:p>
          <a:p>
            <a:r>
              <a:rPr lang="ko-KR" altLang="en-US" sz="2000" dirty="0">
                <a:latin typeface="Consolas" panose="020B0609020204030204" pitchFamily="49" charset="0"/>
              </a:rPr>
              <a:t>       </a:t>
            </a:r>
            <a:r>
              <a:rPr lang="en-US" altLang="ko-KR" sz="2000" dirty="0">
                <a:latin typeface="Consolas" panose="020B0609020204030204" pitchFamily="49" charset="0"/>
              </a:rPr>
              <a:t>L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FEB115A-88FE-4BDC-8DBC-A28C04624832}"/>
              </a:ext>
            </a:extLst>
          </p:cNvPr>
          <p:cNvSpPr/>
          <p:nvPr/>
        </p:nvSpPr>
        <p:spPr>
          <a:xfrm>
            <a:off x="10207819" y="2468880"/>
            <a:ext cx="361950" cy="17373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53BB59AD-1DDD-460A-2FBC-70C38467E743}"/>
              </a:ext>
            </a:extLst>
          </p:cNvPr>
          <p:cNvCxnSpPr/>
          <p:nvPr/>
        </p:nvCxnSpPr>
        <p:spPr>
          <a:xfrm>
            <a:off x="10833294" y="2468880"/>
            <a:ext cx="0" cy="17373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9CD98C5A-ACC9-7571-1826-F6BB85137A51}"/>
              </a:ext>
            </a:extLst>
          </p:cNvPr>
          <p:cNvCxnSpPr/>
          <p:nvPr/>
        </p:nvCxnSpPr>
        <p:spPr>
          <a:xfrm>
            <a:off x="2590100" y="1663700"/>
            <a:ext cx="61983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DC5C243A-813F-7731-687D-07FAF25FA2D6}"/>
              </a:ext>
            </a:extLst>
          </p:cNvPr>
          <p:cNvCxnSpPr/>
          <p:nvPr/>
        </p:nvCxnSpPr>
        <p:spPr>
          <a:xfrm>
            <a:off x="8788400" y="1663700"/>
            <a:ext cx="0" cy="584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70053CD2-901A-D9D9-89EB-0E91C5CE67D2}"/>
              </a:ext>
            </a:extLst>
          </p:cNvPr>
          <p:cNvCxnSpPr>
            <a:cxnSpLocks/>
          </p:cNvCxnSpPr>
          <p:nvPr/>
        </p:nvCxnSpPr>
        <p:spPr>
          <a:xfrm>
            <a:off x="8788400" y="2247900"/>
            <a:ext cx="8991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BB44F350-A516-0256-5707-D7CCF8FC3D2C}"/>
              </a:ext>
            </a:extLst>
          </p:cNvPr>
          <p:cNvCxnSpPr/>
          <p:nvPr/>
        </p:nvCxnSpPr>
        <p:spPr>
          <a:xfrm>
            <a:off x="9687560" y="2247900"/>
            <a:ext cx="0" cy="2209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45752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>
            <a:extLst>
              <a:ext uri="{FF2B5EF4-FFF2-40B4-BE49-F238E27FC236}">
                <a16:creationId xmlns:a16="http://schemas.microsoft.com/office/drawing/2014/main" id="{E510FF35-CAB4-3D7C-D793-9C159ABE5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BWT algorithm - </a:t>
            </a:r>
            <a:r>
              <a:rPr lang="af-ZA" altLang="ko-KR" b="1"/>
              <a:t>Algorithm D: Decompression transformation</a:t>
            </a:r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DC0BE16-108F-E99B-21FB-5389DE3891A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C139D12-2443-4121-BD18-EEB593859B2D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906BA4C-24C0-0576-2BB1-D1C1399D96FE}"/>
              </a:ext>
            </a:extLst>
          </p:cNvPr>
          <p:cNvSpPr txBox="1"/>
          <p:nvPr/>
        </p:nvSpPr>
        <p:spPr>
          <a:xfrm>
            <a:off x="564310" y="965318"/>
            <a:ext cx="8185990" cy="3373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err="1"/>
              <a:t>D3</a:t>
            </a:r>
            <a:r>
              <a:rPr lang="en-US" altLang="ko-KR" b="1" dirty="0"/>
              <a:t>. [form output S]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다음의 수식으로 원본 문자열 </a:t>
            </a:r>
            <a:r>
              <a:rPr lang="en-US" altLang="ko-KR" dirty="0"/>
              <a:t>S</a:t>
            </a:r>
            <a:r>
              <a:rPr lang="ko-KR" altLang="en-US" dirty="0"/>
              <a:t>를 </a:t>
            </a:r>
            <a:r>
              <a:rPr lang="en-US" altLang="ko-KR" dirty="0"/>
              <a:t>L, T, </a:t>
            </a:r>
            <a:r>
              <a:rPr lang="en-US" altLang="ko-KR" dirty="0">
                <a:latin typeface="Consolas" panose="020B0609020204030204" pitchFamily="49" charset="0"/>
              </a:rPr>
              <a:t>I</a:t>
            </a:r>
            <a:r>
              <a:rPr lang="ko-KR" altLang="en-US" dirty="0"/>
              <a:t>를 이용하여 찾을 수 있다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b="1" dirty="0"/>
              <a:t>검증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ko-KR" altLang="en-US" dirty="0"/>
              <a:t> 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0428356-3FB7-E55D-E838-B8FE65F806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897" y="1907494"/>
            <a:ext cx="6384004" cy="1219757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02F18399-E3D1-4416-C955-84F909A81ADD}"/>
              </a:ext>
            </a:extLst>
          </p:cNvPr>
          <p:cNvSpPr/>
          <p:nvPr/>
        </p:nvSpPr>
        <p:spPr>
          <a:xfrm>
            <a:off x="1546698" y="1867712"/>
            <a:ext cx="4549302" cy="3404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A956410E-BCB5-DADC-08AD-861F6FEBDA6A}"/>
              </a:ext>
            </a:extLst>
          </p:cNvPr>
          <p:cNvCxnSpPr/>
          <p:nvPr/>
        </p:nvCxnSpPr>
        <p:spPr>
          <a:xfrm>
            <a:off x="1274322" y="2480554"/>
            <a:ext cx="2966937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>
            <a:extLst>
              <a:ext uri="{FF2B5EF4-FFF2-40B4-BE49-F238E27FC236}">
                <a16:creationId xmlns:a16="http://schemas.microsoft.com/office/drawing/2014/main" id="{7B125AE8-41A7-6FF4-A688-6C4720F93E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3159" y="1422688"/>
            <a:ext cx="2497225" cy="3140682"/>
          </a:xfrm>
          <a:prstGeom prst="rect">
            <a:avLst/>
          </a:prstGeom>
          <a:ln>
            <a:solidFill>
              <a:schemeClr val="tx1"/>
            </a:solidFill>
          </a:ln>
          <a:effectLst>
            <a:softEdge rad="0"/>
          </a:effec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DD48B62-E8FE-5A49-4BC0-0F36C324B9DE}"/>
              </a:ext>
            </a:extLst>
          </p:cNvPr>
          <p:cNvSpPr txBox="1"/>
          <p:nvPr/>
        </p:nvSpPr>
        <p:spPr>
          <a:xfrm>
            <a:off x="9253159" y="946735"/>
            <a:ext cx="2497226" cy="462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>
                <a:solidFill>
                  <a:srgbClr val="0070C0"/>
                </a:solidFill>
              </a:rPr>
              <a:t>Matrix M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E400A30-4ECD-AE26-A151-715010D0A1E1}"/>
              </a:ext>
            </a:extLst>
          </p:cNvPr>
          <p:cNvSpPr/>
          <p:nvPr/>
        </p:nvSpPr>
        <p:spPr>
          <a:xfrm>
            <a:off x="9516521" y="2315260"/>
            <a:ext cx="2053390" cy="4267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6AF0B73-7BC4-CA6B-FCCB-6EF6F7B9D9E6}"/>
              </a:ext>
            </a:extLst>
          </p:cNvPr>
          <p:cNvSpPr txBox="1"/>
          <p:nvPr/>
        </p:nvSpPr>
        <p:spPr>
          <a:xfrm>
            <a:off x="11725631" y="2234653"/>
            <a:ext cx="263363" cy="464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>
                <a:solidFill>
                  <a:srgbClr val="0070C0"/>
                </a:solidFill>
                <a:latin typeface="Consolas" panose="020B0609020204030204" pitchFamily="49" charset="0"/>
              </a:rPr>
              <a:t>I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641AD8C-3BEB-5A23-08F7-76F58164DDC7}"/>
              </a:ext>
            </a:extLst>
          </p:cNvPr>
          <p:cNvSpPr/>
          <p:nvPr/>
        </p:nvSpPr>
        <p:spPr>
          <a:xfrm>
            <a:off x="11249721" y="1983690"/>
            <a:ext cx="195262" cy="240982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BC5F72A-587C-B75A-CE66-672F2DA66D2E}"/>
              </a:ext>
            </a:extLst>
          </p:cNvPr>
          <p:cNvSpPr txBox="1"/>
          <p:nvPr/>
        </p:nvSpPr>
        <p:spPr>
          <a:xfrm>
            <a:off x="11215670" y="1540097"/>
            <a:ext cx="263363" cy="463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>
                <a:solidFill>
                  <a:srgbClr val="0070C0"/>
                </a:solidFill>
                <a:latin typeface="+mj-lt"/>
              </a:rPr>
              <a:t>L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D39FEA6-9597-0EFE-D2E1-945147CA6813}"/>
              </a:ext>
            </a:extLst>
          </p:cNvPr>
          <p:cNvSpPr/>
          <p:nvPr/>
        </p:nvSpPr>
        <p:spPr>
          <a:xfrm>
            <a:off x="10299928" y="1983690"/>
            <a:ext cx="195262" cy="240982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44EFC87-C862-1640-3AAD-1434F3AF10A5}"/>
              </a:ext>
            </a:extLst>
          </p:cNvPr>
          <p:cNvSpPr txBox="1"/>
          <p:nvPr/>
        </p:nvSpPr>
        <p:spPr>
          <a:xfrm>
            <a:off x="10268668" y="1540097"/>
            <a:ext cx="263363" cy="464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>
                <a:solidFill>
                  <a:srgbClr val="0070C0"/>
                </a:solidFill>
                <a:latin typeface="+mj-lt"/>
              </a:rPr>
              <a:t>F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C4B2F4D-449F-5AF8-B5C6-D2F706581E6F}"/>
              </a:ext>
            </a:extLst>
          </p:cNvPr>
          <p:cNvSpPr txBox="1"/>
          <p:nvPr/>
        </p:nvSpPr>
        <p:spPr>
          <a:xfrm>
            <a:off x="9226338" y="4563370"/>
            <a:ext cx="1913917" cy="8803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I</a:t>
            </a:r>
            <a:r>
              <a:rPr lang="en-US" altLang="ko-KR" dirty="0"/>
              <a:t> = 1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T = [4, 0, 5, 1, 2, 3]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D2CF24C-FC3B-F645-E99B-1FE1782E0C57}"/>
              </a:ext>
            </a:extLst>
          </p:cNvPr>
          <p:cNvSpPr txBox="1"/>
          <p:nvPr/>
        </p:nvSpPr>
        <p:spPr>
          <a:xfrm>
            <a:off x="1257026" y="3558610"/>
            <a:ext cx="1825364" cy="954107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b="1" dirty="0" err="1"/>
              <a:t>i</a:t>
            </a:r>
            <a:r>
              <a:rPr lang="en-US" altLang="ko-KR" sz="1400" b="1" dirty="0"/>
              <a:t> = 0</a:t>
            </a:r>
            <a:r>
              <a:rPr lang="ko-KR" altLang="en-US" sz="1400" b="1" dirty="0"/>
              <a:t>인 경우</a:t>
            </a:r>
            <a:r>
              <a:rPr lang="en-US" altLang="ko-KR" sz="1400" b="1" dirty="0"/>
              <a:t>, </a:t>
            </a:r>
            <a:r>
              <a:rPr lang="en-US" altLang="ko-KR" sz="1400" b="1" dirty="0" err="1"/>
              <a:t>T</a:t>
            </a:r>
            <a:r>
              <a:rPr lang="en-US" altLang="ko-KR" sz="1400" b="1" baseline="30000" dirty="0" err="1"/>
              <a:t>0</a:t>
            </a:r>
            <a:r>
              <a:rPr lang="en-US" altLang="ko-KR" sz="1400" b="1" dirty="0"/>
              <a:t>[x] = x</a:t>
            </a:r>
          </a:p>
          <a:p>
            <a:r>
              <a:rPr lang="en-US" altLang="ko-KR" sz="1400" dirty="0" err="1"/>
              <a:t>T</a:t>
            </a:r>
            <a:r>
              <a:rPr lang="en-US" altLang="ko-KR" sz="1400" baseline="30000" dirty="0" err="1"/>
              <a:t>0</a:t>
            </a:r>
            <a:r>
              <a:rPr lang="en-US" altLang="ko-KR" sz="1400" dirty="0"/>
              <a:t>[</a:t>
            </a:r>
            <a:r>
              <a:rPr lang="en-US" altLang="ko-KR" sz="1400" dirty="0">
                <a:latin typeface="Consolas" panose="020B0609020204030204" pitchFamily="49" charset="0"/>
              </a:rPr>
              <a:t>I</a:t>
            </a:r>
            <a:r>
              <a:rPr lang="en-US" altLang="ko-KR" sz="1400" dirty="0"/>
              <a:t>] = T[1] = 1 </a:t>
            </a:r>
          </a:p>
          <a:p>
            <a:r>
              <a:rPr lang="en-US" altLang="ko-KR" sz="1400" dirty="0"/>
              <a:t>L[1] = a</a:t>
            </a:r>
          </a:p>
          <a:p>
            <a:r>
              <a:rPr lang="en-US" altLang="ko-KR" sz="1400" dirty="0"/>
              <a:t>S[6 - 1 - 0] = S[5] = a</a:t>
            </a:r>
            <a:endParaRPr lang="ko-KR" altLang="en-US" sz="14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4A8EAED-F590-607E-7772-F6B043A42983}"/>
              </a:ext>
            </a:extLst>
          </p:cNvPr>
          <p:cNvSpPr txBox="1"/>
          <p:nvPr/>
        </p:nvSpPr>
        <p:spPr>
          <a:xfrm>
            <a:off x="3281243" y="3558609"/>
            <a:ext cx="1718776" cy="1169551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b="1" dirty="0" err="1"/>
              <a:t>T</a:t>
            </a:r>
            <a:r>
              <a:rPr lang="en-US" altLang="ko-KR" sz="1400" b="1" baseline="30000" dirty="0" err="1"/>
              <a:t>i+1</a:t>
            </a:r>
            <a:r>
              <a:rPr lang="en-US" altLang="ko-KR" sz="1400" b="1" dirty="0"/>
              <a:t>[x] = T[T</a:t>
            </a:r>
            <a:r>
              <a:rPr lang="en-US" altLang="ko-KR" sz="1400" b="1" baseline="30000" dirty="0"/>
              <a:t>i</a:t>
            </a:r>
            <a:r>
              <a:rPr lang="en-US" altLang="ko-KR" sz="1400" b="1" dirty="0"/>
              <a:t>[x]]</a:t>
            </a:r>
          </a:p>
          <a:p>
            <a:r>
              <a:rPr lang="en-US" altLang="ko-KR" sz="1400" dirty="0" err="1"/>
              <a:t>T</a:t>
            </a:r>
            <a:r>
              <a:rPr lang="en-US" altLang="ko-KR" sz="1400" baseline="30000" dirty="0" err="1"/>
              <a:t>1</a:t>
            </a:r>
            <a:r>
              <a:rPr lang="en-US" altLang="ko-KR" sz="1400" dirty="0"/>
              <a:t>[</a:t>
            </a:r>
            <a:r>
              <a:rPr lang="en-US" altLang="ko-KR" sz="1400" dirty="0">
                <a:latin typeface="Consolas" panose="020B0609020204030204" pitchFamily="49" charset="0"/>
              </a:rPr>
              <a:t>I</a:t>
            </a:r>
            <a:r>
              <a:rPr lang="en-US" altLang="ko-KR" sz="1400" dirty="0"/>
              <a:t>] = T[</a:t>
            </a:r>
            <a:r>
              <a:rPr lang="en-US" altLang="ko-KR" sz="1400" dirty="0" err="1"/>
              <a:t>T</a:t>
            </a:r>
            <a:r>
              <a:rPr lang="en-US" altLang="ko-KR" sz="1400" baseline="30000" dirty="0" err="1"/>
              <a:t>0</a:t>
            </a:r>
            <a:r>
              <a:rPr lang="en-US" altLang="ko-KR" sz="1400" dirty="0"/>
              <a:t>[</a:t>
            </a:r>
            <a:r>
              <a:rPr lang="en-US" altLang="ko-KR" sz="1400" dirty="0">
                <a:latin typeface="Consolas" panose="020B0609020204030204" pitchFamily="49" charset="0"/>
              </a:rPr>
              <a:t>I</a:t>
            </a:r>
            <a:r>
              <a:rPr lang="en-US" altLang="ko-KR" sz="1400" dirty="0"/>
              <a:t>]]</a:t>
            </a:r>
          </a:p>
          <a:p>
            <a:r>
              <a:rPr lang="en-US" altLang="ko-KR" sz="1400" dirty="0"/>
              <a:t>T[1] = 0</a:t>
            </a:r>
          </a:p>
          <a:p>
            <a:r>
              <a:rPr lang="en-US" altLang="ko-KR" sz="1400" dirty="0"/>
              <a:t>L[0] = c</a:t>
            </a:r>
          </a:p>
          <a:p>
            <a:r>
              <a:rPr lang="en-US" altLang="ko-KR" sz="1400" dirty="0"/>
              <a:t>S[6 - 1 - 1] = S[4] = c</a:t>
            </a:r>
            <a:endParaRPr lang="ko-KR" altLang="en-US" sz="14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769AF78-604B-487B-B757-85EC1FED6823}"/>
              </a:ext>
            </a:extLst>
          </p:cNvPr>
          <p:cNvSpPr txBox="1"/>
          <p:nvPr/>
        </p:nvSpPr>
        <p:spPr>
          <a:xfrm>
            <a:off x="5198872" y="3558608"/>
            <a:ext cx="1718776" cy="1169551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b="1" dirty="0" err="1"/>
              <a:t>T</a:t>
            </a:r>
            <a:r>
              <a:rPr lang="en-US" altLang="ko-KR" sz="1400" b="1" baseline="30000" dirty="0" err="1"/>
              <a:t>i+1</a:t>
            </a:r>
            <a:r>
              <a:rPr lang="en-US" altLang="ko-KR" sz="1400" b="1" dirty="0"/>
              <a:t>[x] = T[T</a:t>
            </a:r>
            <a:r>
              <a:rPr lang="en-US" altLang="ko-KR" sz="1400" b="1" baseline="30000" dirty="0"/>
              <a:t>i</a:t>
            </a:r>
            <a:r>
              <a:rPr lang="en-US" altLang="ko-KR" sz="1400" b="1" dirty="0"/>
              <a:t>[x]]</a:t>
            </a:r>
          </a:p>
          <a:p>
            <a:r>
              <a:rPr lang="en-US" altLang="ko-KR" sz="1400" dirty="0" err="1"/>
              <a:t>T</a:t>
            </a:r>
            <a:r>
              <a:rPr lang="en-US" altLang="ko-KR" sz="1400" baseline="30000" dirty="0" err="1"/>
              <a:t>2</a:t>
            </a:r>
            <a:r>
              <a:rPr lang="en-US" altLang="ko-KR" sz="1400" dirty="0"/>
              <a:t>[</a:t>
            </a:r>
            <a:r>
              <a:rPr lang="en-US" altLang="ko-KR" sz="1400" dirty="0">
                <a:latin typeface="Consolas" panose="020B0609020204030204" pitchFamily="49" charset="0"/>
              </a:rPr>
              <a:t>I</a:t>
            </a:r>
            <a:r>
              <a:rPr lang="en-US" altLang="ko-KR" sz="1400" dirty="0"/>
              <a:t>] = T[</a:t>
            </a:r>
            <a:r>
              <a:rPr lang="en-US" altLang="ko-KR" sz="1400" dirty="0" err="1"/>
              <a:t>T</a:t>
            </a:r>
            <a:r>
              <a:rPr lang="en-US" altLang="ko-KR" sz="1400" baseline="30000" dirty="0" err="1"/>
              <a:t>1</a:t>
            </a:r>
            <a:r>
              <a:rPr lang="en-US" altLang="ko-KR" sz="1400" dirty="0"/>
              <a:t>[</a:t>
            </a:r>
            <a:r>
              <a:rPr lang="en-US" altLang="ko-KR" sz="1400" dirty="0">
                <a:latin typeface="Consolas" panose="020B0609020204030204" pitchFamily="49" charset="0"/>
              </a:rPr>
              <a:t>I</a:t>
            </a:r>
            <a:r>
              <a:rPr lang="en-US" altLang="ko-KR" sz="1400" dirty="0"/>
              <a:t>]]</a:t>
            </a:r>
          </a:p>
          <a:p>
            <a:r>
              <a:rPr lang="en-US" altLang="ko-KR" sz="1400" dirty="0"/>
              <a:t>T[0] = 4</a:t>
            </a:r>
          </a:p>
          <a:p>
            <a:r>
              <a:rPr lang="en-US" altLang="ko-KR" sz="1400" dirty="0"/>
              <a:t>L[4] = a</a:t>
            </a:r>
          </a:p>
          <a:p>
            <a:r>
              <a:rPr lang="en-US" altLang="ko-KR" sz="1400" dirty="0"/>
              <a:t>S[6 - 1 - 2] = S[3] = a</a:t>
            </a:r>
            <a:endParaRPr lang="ko-KR" altLang="en-US" sz="14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CFA969F-B8BE-EEC2-165B-0D6488999AB6}"/>
              </a:ext>
            </a:extLst>
          </p:cNvPr>
          <p:cNvSpPr txBox="1"/>
          <p:nvPr/>
        </p:nvSpPr>
        <p:spPr>
          <a:xfrm>
            <a:off x="7116501" y="3558608"/>
            <a:ext cx="1718776" cy="1169551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b="1" dirty="0" err="1"/>
              <a:t>T</a:t>
            </a:r>
            <a:r>
              <a:rPr lang="en-US" altLang="ko-KR" sz="1400" b="1" baseline="30000" dirty="0" err="1"/>
              <a:t>i+1</a:t>
            </a:r>
            <a:r>
              <a:rPr lang="en-US" altLang="ko-KR" sz="1400" b="1" dirty="0"/>
              <a:t>[x] = T[T</a:t>
            </a:r>
            <a:r>
              <a:rPr lang="en-US" altLang="ko-KR" sz="1400" b="1" baseline="30000" dirty="0"/>
              <a:t>i</a:t>
            </a:r>
            <a:r>
              <a:rPr lang="en-US" altLang="ko-KR" sz="1400" b="1" dirty="0"/>
              <a:t>[x]]</a:t>
            </a:r>
          </a:p>
          <a:p>
            <a:r>
              <a:rPr lang="en-US" altLang="ko-KR" sz="1400" dirty="0" err="1"/>
              <a:t>T</a:t>
            </a:r>
            <a:r>
              <a:rPr lang="en-US" altLang="ko-KR" sz="1400" baseline="30000" dirty="0" err="1"/>
              <a:t>3</a:t>
            </a:r>
            <a:r>
              <a:rPr lang="en-US" altLang="ko-KR" sz="1400" dirty="0"/>
              <a:t>[</a:t>
            </a:r>
            <a:r>
              <a:rPr lang="en-US" altLang="ko-KR" sz="1400" dirty="0">
                <a:latin typeface="Consolas" panose="020B0609020204030204" pitchFamily="49" charset="0"/>
              </a:rPr>
              <a:t>I</a:t>
            </a:r>
            <a:r>
              <a:rPr lang="en-US" altLang="ko-KR" sz="1400" dirty="0"/>
              <a:t>] = T[</a:t>
            </a:r>
            <a:r>
              <a:rPr lang="en-US" altLang="ko-KR" sz="1400" dirty="0" err="1"/>
              <a:t>T</a:t>
            </a:r>
            <a:r>
              <a:rPr lang="en-US" altLang="ko-KR" sz="1400" baseline="30000" dirty="0" err="1"/>
              <a:t>2</a:t>
            </a:r>
            <a:r>
              <a:rPr lang="en-US" altLang="ko-KR" sz="1400" dirty="0"/>
              <a:t>[</a:t>
            </a:r>
            <a:r>
              <a:rPr lang="en-US" altLang="ko-KR" sz="1400" dirty="0">
                <a:latin typeface="Consolas" panose="020B0609020204030204" pitchFamily="49" charset="0"/>
              </a:rPr>
              <a:t>I</a:t>
            </a:r>
            <a:r>
              <a:rPr lang="en-US" altLang="ko-KR" sz="1400" dirty="0"/>
              <a:t>]]</a:t>
            </a:r>
          </a:p>
          <a:p>
            <a:r>
              <a:rPr lang="en-US" altLang="ko-KR" sz="1400" dirty="0"/>
              <a:t>T[4] = 2</a:t>
            </a:r>
          </a:p>
          <a:p>
            <a:r>
              <a:rPr lang="en-US" altLang="ko-KR" sz="1400" dirty="0"/>
              <a:t>L[2] = r</a:t>
            </a:r>
          </a:p>
          <a:p>
            <a:r>
              <a:rPr lang="en-US" altLang="ko-KR" sz="1400" dirty="0"/>
              <a:t>S[6 - 1 - 3] = S[2] = r</a:t>
            </a:r>
            <a:endParaRPr lang="ko-KR" altLang="en-US" sz="14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3C88A57-E7B7-A56E-11BC-8E1AB7F3BAB4}"/>
              </a:ext>
            </a:extLst>
          </p:cNvPr>
          <p:cNvSpPr txBox="1"/>
          <p:nvPr/>
        </p:nvSpPr>
        <p:spPr>
          <a:xfrm>
            <a:off x="1257026" y="5127311"/>
            <a:ext cx="1718776" cy="1169551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b="1" dirty="0" err="1"/>
              <a:t>T</a:t>
            </a:r>
            <a:r>
              <a:rPr lang="en-US" altLang="ko-KR" sz="1400" b="1" baseline="30000" dirty="0" err="1"/>
              <a:t>i+1</a:t>
            </a:r>
            <a:r>
              <a:rPr lang="en-US" altLang="ko-KR" sz="1400" b="1" dirty="0"/>
              <a:t>[x] = T[T</a:t>
            </a:r>
            <a:r>
              <a:rPr lang="en-US" altLang="ko-KR" sz="1400" b="1" baseline="30000" dirty="0"/>
              <a:t>i</a:t>
            </a:r>
            <a:r>
              <a:rPr lang="en-US" altLang="ko-KR" sz="1400" b="1" dirty="0"/>
              <a:t>[x]]</a:t>
            </a:r>
          </a:p>
          <a:p>
            <a:r>
              <a:rPr lang="en-US" altLang="ko-KR" sz="1400" dirty="0" err="1"/>
              <a:t>T</a:t>
            </a:r>
            <a:r>
              <a:rPr lang="en-US" altLang="ko-KR" sz="1400" baseline="30000" dirty="0" err="1"/>
              <a:t>4</a:t>
            </a:r>
            <a:r>
              <a:rPr lang="en-US" altLang="ko-KR" sz="1400" dirty="0"/>
              <a:t>[</a:t>
            </a:r>
            <a:r>
              <a:rPr lang="en-US" altLang="ko-KR" sz="1400" dirty="0">
                <a:latin typeface="Consolas" panose="020B0609020204030204" pitchFamily="49" charset="0"/>
              </a:rPr>
              <a:t>I</a:t>
            </a:r>
            <a:r>
              <a:rPr lang="en-US" altLang="ko-KR" sz="1400" dirty="0"/>
              <a:t>] = T[</a:t>
            </a:r>
            <a:r>
              <a:rPr lang="en-US" altLang="ko-KR" sz="1400" dirty="0" err="1"/>
              <a:t>T</a:t>
            </a:r>
            <a:r>
              <a:rPr lang="en-US" altLang="ko-KR" sz="1400" baseline="30000" dirty="0" err="1"/>
              <a:t>3</a:t>
            </a:r>
            <a:r>
              <a:rPr lang="en-US" altLang="ko-KR" sz="1400" dirty="0"/>
              <a:t>[</a:t>
            </a:r>
            <a:r>
              <a:rPr lang="en-US" altLang="ko-KR" sz="1400" dirty="0">
                <a:latin typeface="Consolas" panose="020B0609020204030204" pitchFamily="49" charset="0"/>
              </a:rPr>
              <a:t>I</a:t>
            </a:r>
            <a:r>
              <a:rPr lang="en-US" altLang="ko-KR" sz="1400" dirty="0"/>
              <a:t>]]</a:t>
            </a:r>
          </a:p>
          <a:p>
            <a:r>
              <a:rPr lang="en-US" altLang="ko-KR" sz="1400" dirty="0"/>
              <a:t>T[2] = 5</a:t>
            </a:r>
          </a:p>
          <a:p>
            <a:r>
              <a:rPr lang="en-US" altLang="ko-KR" sz="1400" dirty="0"/>
              <a:t>L[5] = b</a:t>
            </a:r>
          </a:p>
          <a:p>
            <a:r>
              <a:rPr lang="en-US" altLang="ko-KR" sz="1400" dirty="0"/>
              <a:t>S[6 - 1 - 4] = S[1] = b</a:t>
            </a:r>
            <a:endParaRPr lang="ko-KR" altLang="en-US" sz="14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4FFF1F1-C74A-42E1-D2EE-2FE1649792FB}"/>
              </a:ext>
            </a:extLst>
          </p:cNvPr>
          <p:cNvSpPr txBox="1"/>
          <p:nvPr/>
        </p:nvSpPr>
        <p:spPr>
          <a:xfrm>
            <a:off x="3281243" y="5127311"/>
            <a:ext cx="1718776" cy="1169551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b="1" dirty="0" err="1"/>
              <a:t>T</a:t>
            </a:r>
            <a:r>
              <a:rPr lang="en-US" altLang="ko-KR" sz="1400" b="1" baseline="30000" dirty="0" err="1"/>
              <a:t>i+1</a:t>
            </a:r>
            <a:r>
              <a:rPr lang="en-US" altLang="ko-KR" sz="1400" b="1" dirty="0"/>
              <a:t>[x] = T[T</a:t>
            </a:r>
            <a:r>
              <a:rPr lang="en-US" altLang="ko-KR" sz="1400" b="1" baseline="30000" dirty="0"/>
              <a:t>i</a:t>
            </a:r>
            <a:r>
              <a:rPr lang="en-US" altLang="ko-KR" sz="1400" b="1" dirty="0"/>
              <a:t>[x]]</a:t>
            </a:r>
          </a:p>
          <a:p>
            <a:r>
              <a:rPr lang="en-US" altLang="ko-KR" sz="1400" dirty="0" err="1"/>
              <a:t>T</a:t>
            </a:r>
            <a:r>
              <a:rPr lang="en-US" altLang="ko-KR" sz="1400" baseline="30000" dirty="0" err="1"/>
              <a:t>5</a:t>
            </a:r>
            <a:r>
              <a:rPr lang="en-US" altLang="ko-KR" sz="1400" dirty="0"/>
              <a:t>[</a:t>
            </a:r>
            <a:r>
              <a:rPr lang="en-US" altLang="ko-KR" sz="1400" dirty="0">
                <a:latin typeface="Consolas" panose="020B0609020204030204" pitchFamily="49" charset="0"/>
              </a:rPr>
              <a:t>I</a:t>
            </a:r>
            <a:r>
              <a:rPr lang="en-US" altLang="ko-KR" sz="1400" dirty="0"/>
              <a:t>] = T[</a:t>
            </a:r>
            <a:r>
              <a:rPr lang="en-US" altLang="ko-KR" sz="1400" dirty="0" err="1"/>
              <a:t>T</a:t>
            </a:r>
            <a:r>
              <a:rPr lang="en-US" altLang="ko-KR" sz="1400" baseline="30000" dirty="0" err="1"/>
              <a:t>4</a:t>
            </a:r>
            <a:r>
              <a:rPr lang="en-US" altLang="ko-KR" sz="1400" dirty="0"/>
              <a:t>[</a:t>
            </a:r>
            <a:r>
              <a:rPr lang="en-US" altLang="ko-KR" sz="1400" dirty="0">
                <a:latin typeface="Consolas" panose="020B0609020204030204" pitchFamily="49" charset="0"/>
              </a:rPr>
              <a:t>I</a:t>
            </a:r>
            <a:r>
              <a:rPr lang="en-US" altLang="ko-KR" sz="1400" dirty="0"/>
              <a:t>]]</a:t>
            </a:r>
          </a:p>
          <a:p>
            <a:r>
              <a:rPr lang="en-US" altLang="ko-KR" sz="1400" dirty="0"/>
              <a:t>T[5] = 3</a:t>
            </a:r>
          </a:p>
          <a:p>
            <a:r>
              <a:rPr lang="en-US" altLang="ko-KR" sz="1400" dirty="0"/>
              <a:t>L[3] = a</a:t>
            </a:r>
          </a:p>
          <a:p>
            <a:r>
              <a:rPr lang="en-US" altLang="ko-KR" sz="1400" dirty="0"/>
              <a:t>S[6 - 1 - 5] = S[0] = a</a:t>
            </a:r>
            <a:endParaRPr lang="ko-KR" altLang="en-US" sz="1400" dirty="0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89A428D9-D8F6-EB2E-6333-60D366D47620}"/>
              </a:ext>
            </a:extLst>
          </p:cNvPr>
          <p:cNvSpPr/>
          <p:nvPr/>
        </p:nvSpPr>
        <p:spPr>
          <a:xfrm>
            <a:off x="1259528" y="3299390"/>
            <a:ext cx="218872" cy="218872"/>
          </a:xfrm>
          <a:prstGeom prst="ellipse">
            <a:avLst/>
          </a:prstGeom>
          <a:solidFill>
            <a:srgbClr val="F9EE8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7686E397-0249-D297-AAB0-08B87FA041E3}"/>
              </a:ext>
            </a:extLst>
          </p:cNvPr>
          <p:cNvSpPr/>
          <p:nvPr/>
        </p:nvSpPr>
        <p:spPr>
          <a:xfrm>
            <a:off x="3281243" y="3300068"/>
            <a:ext cx="218872" cy="218872"/>
          </a:xfrm>
          <a:prstGeom prst="ellipse">
            <a:avLst/>
          </a:prstGeom>
          <a:solidFill>
            <a:srgbClr val="F9EE8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57C29849-E866-99CF-2082-F103C90DBABF}"/>
              </a:ext>
            </a:extLst>
          </p:cNvPr>
          <p:cNvSpPr/>
          <p:nvPr/>
        </p:nvSpPr>
        <p:spPr>
          <a:xfrm>
            <a:off x="5193522" y="3299390"/>
            <a:ext cx="218872" cy="218872"/>
          </a:xfrm>
          <a:prstGeom prst="ellipse">
            <a:avLst/>
          </a:prstGeom>
          <a:solidFill>
            <a:srgbClr val="F9EE8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05D28E0D-735D-63FF-1E39-F5B04C08F51B}"/>
              </a:ext>
            </a:extLst>
          </p:cNvPr>
          <p:cNvSpPr/>
          <p:nvPr/>
        </p:nvSpPr>
        <p:spPr>
          <a:xfrm>
            <a:off x="7110288" y="3299390"/>
            <a:ext cx="218872" cy="218872"/>
          </a:xfrm>
          <a:prstGeom prst="ellipse">
            <a:avLst/>
          </a:prstGeom>
          <a:solidFill>
            <a:srgbClr val="F9EE8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3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35BA6D25-7662-A031-FFE9-EA83F1A9AEF0}"/>
              </a:ext>
            </a:extLst>
          </p:cNvPr>
          <p:cNvSpPr/>
          <p:nvPr/>
        </p:nvSpPr>
        <p:spPr>
          <a:xfrm>
            <a:off x="1254229" y="4867506"/>
            <a:ext cx="218872" cy="218872"/>
          </a:xfrm>
          <a:prstGeom prst="ellipse">
            <a:avLst/>
          </a:prstGeom>
          <a:solidFill>
            <a:srgbClr val="F9EE8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4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A6AE1CF8-9355-7234-CBF3-164AB2BE5C54}"/>
              </a:ext>
            </a:extLst>
          </p:cNvPr>
          <p:cNvSpPr/>
          <p:nvPr/>
        </p:nvSpPr>
        <p:spPr>
          <a:xfrm>
            <a:off x="3281243" y="4867506"/>
            <a:ext cx="218872" cy="218872"/>
          </a:xfrm>
          <a:prstGeom prst="ellipse">
            <a:avLst/>
          </a:prstGeom>
          <a:solidFill>
            <a:srgbClr val="F9EE8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5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806A73C-B725-6840-1E7E-FBAB277436F6}"/>
              </a:ext>
            </a:extLst>
          </p:cNvPr>
          <p:cNvSpPr txBox="1"/>
          <p:nvPr/>
        </p:nvSpPr>
        <p:spPr>
          <a:xfrm>
            <a:off x="6733070" y="5447158"/>
            <a:ext cx="1151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S</a:t>
            </a:r>
            <a:r>
              <a:rPr lang="ko-KR" altLang="en-US" b="1" dirty="0">
                <a:solidFill>
                  <a:srgbClr val="FF0000"/>
                </a:solidFill>
              </a:rPr>
              <a:t> </a:t>
            </a:r>
            <a:r>
              <a:rPr lang="en-US" altLang="ko-KR" b="1" dirty="0">
                <a:solidFill>
                  <a:srgbClr val="FF0000"/>
                </a:solidFill>
              </a:rPr>
              <a:t>=</a:t>
            </a:r>
            <a:r>
              <a:rPr lang="ko-KR" altLang="en-US" b="1" dirty="0">
                <a:solidFill>
                  <a:srgbClr val="FF0000"/>
                </a:solidFill>
              </a:rPr>
              <a:t> </a:t>
            </a:r>
            <a:r>
              <a:rPr lang="en-US" altLang="ko-KR" b="1" dirty="0" err="1">
                <a:solidFill>
                  <a:srgbClr val="FF0000"/>
                </a:solidFill>
              </a:rPr>
              <a:t>abraca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EBEE5956-540F-55AA-D066-C171F8EDAEFF}"/>
              </a:ext>
            </a:extLst>
          </p:cNvPr>
          <p:cNvCxnSpPr>
            <a:cxnSpLocks/>
            <a:endCxn id="44" idx="1"/>
          </p:cNvCxnSpPr>
          <p:nvPr/>
        </p:nvCxnSpPr>
        <p:spPr>
          <a:xfrm>
            <a:off x="6232227" y="5631824"/>
            <a:ext cx="5008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28862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>
            <a:extLst>
              <a:ext uri="{FF2B5EF4-FFF2-40B4-BE49-F238E27FC236}">
                <a16:creationId xmlns:a16="http://schemas.microsoft.com/office/drawing/2014/main" id="{E510FF35-CAB4-3D7C-D793-9C159ABE5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Why the transformed string compresses well</a:t>
            </a:r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DC0BE16-108F-E99B-21FB-5389DE3891A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C139D12-2443-4121-BD18-EEB593859B2D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9B3DC8-8911-C0DC-95DF-5DCB373F7414}"/>
              </a:ext>
            </a:extLst>
          </p:cNvPr>
          <p:cNvSpPr txBox="1"/>
          <p:nvPr/>
        </p:nvSpPr>
        <p:spPr>
          <a:xfrm>
            <a:off x="564310" y="1130300"/>
            <a:ext cx="11068890" cy="42021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>
                <a:latin typeface="+mj-ea"/>
                <a:ea typeface="+mj-ea"/>
              </a:rPr>
              <a:t>BWT</a:t>
            </a:r>
            <a:r>
              <a:rPr lang="ko-KR" altLang="en-US" dirty="0">
                <a:latin typeface="+mj-ea"/>
                <a:ea typeface="+mj-ea"/>
              </a:rPr>
              <a:t>는 문자열을 </a:t>
            </a:r>
            <a:r>
              <a:rPr lang="en-US" altLang="ko-KR" dirty="0">
                <a:latin typeface="+mj-ea"/>
                <a:ea typeface="+mj-ea"/>
              </a:rPr>
              <a:t>sorting </a:t>
            </a:r>
            <a:r>
              <a:rPr lang="ko-KR" altLang="en-US" dirty="0">
                <a:latin typeface="+mj-ea"/>
                <a:ea typeface="+mj-ea"/>
              </a:rPr>
              <a:t>함으로써 중복 단어의 검색</a:t>
            </a:r>
            <a:r>
              <a:rPr lang="en-US" altLang="ko-KR" dirty="0">
                <a:latin typeface="+mj-ea"/>
                <a:ea typeface="+mj-ea"/>
              </a:rPr>
              <a:t>,</a:t>
            </a:r>
            <a:r>
              <a:rPr lang="ko-KR" altLang="en-US" dirty="0">
                <a:latin typeface="+mj-ea"/>
                <a:ea typeface="+mj-ea"/>
              </a:rPr>
              <a:t> </a:t>
            </a:r>
            <a:r>
              <a:rPr lang="en-US" altLang="ko-KR" dirty="0">
                <a:latin typeface="+mj-ea"/>
                <a:ea typeface="+mj-ea"/>
              </a:rPr>
              <a:t>indexing</a:t>
            </a:r>
            <a:r>
              <a:rPr lang="ko-KR" altLang="en-US" dirty="0">
                <a:latin typeface="+mj-ea"/>
                <a:ea typeface="+mj-ea"/>
              </a:rPr>
              <a:t>을 효율적으로 할 수 있게 함</a:t>
            </a:r>
            <a:endParaRPr lang="en-US" altLang="ko-KR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+mj-ea"/>
                <a:ea typeface="+mj-ea"/>
              </a:rPr>
              <a:t>다만 문자열 압축을 잘 하려면 </a:t>
            </a:r>
            <a:r>
              <a:rPr lang="en-US" altLang="ko-KR" dirty="0" err="1">
                <a:latin typeface="+mj-ea"/>
                <a:ea typeface="+mj-ea"/>
              </a:rPr>
              <a:t>BWT</a:t>
            </a:r>
            <a:r>
              <a:rPr lang="ko-KR" altLang="en-US" dirty="0">
                <a:latin typeface="+mj-ea"/>
                <a:ea typeface="+mj-ea"/>
              </a:rPr>
              <a:t> 하나의 알고리즘만 써서는 한계가 있음</a:t>
            </a:r>
            <a:endParaRPr lang="en-US" altLang="ko-KR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+mj-ea"/>
                <a:ea typeface="+mj-ea"/>
              </a:rPr>
              <a:t>그래서 다른 </a:t>
            </a:r>
            <a:r>
              <a:rPr lang="en-US" altLang="ko-KR" dirty="0">
                <a:latin typeface="+mj-ea"/>
                <a:ea typeface="+mj-ea"/>
              </a:rPr>
              <a:t>encoding </a:t>
            </a:r>
            <a:r>
              <a:rPr lang="ko-KR" altLang="en-US" dirty="0">
                <a:latin typeface="+mj-ea"/>
                <a:ea typeface="+mj-ea"/>
              </a:rPr>
              <a:t>알고리즘들과 같이 사용해야 함</a:t>
            </a:r>
            <a:endParaRPr lang="en-US" altLang="ko-KR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+mj-ea"/>
                <a:ea typeface="+mj-ea"/>
              </a:rPr>
              <a:t>같이 사용하면 데이터 압축 효율이 좋은 알고리즘이 있고</a:t>
            </a:r>
            <a:r>
              <a:rPr lang="en-US" altLang="ko-KR" dirty="0">
                <a:latin typeface="+mj-ea"/>
                <a:ea typeface="+mj-ea"/>
              </a:rPr>
              <a:t>, </a:t>
            </a:r>
            <a:r>
              <a:rPr lang="ko-KR" altLang="en-US" dirty="0">
                <a:latin typeface="+mj-ea"/>
                <a:ea typeface="+mj-ea"/>
              </a:rPr>
              <a:t>각 단계로 사용하면 좋음</a:t>
            </a:r>
            <a:endParaRPr lang="en-US" altLang="ko-KR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+mj-ea"/>
                <a:ea typeface="+mj-ea"/>
              </a:rPr>
              <a:t>모두 무손실 압축 알고리즘으로 </a:t>
            </a:r>
            <a:r>
              <a:rPr lang="en-US" altLang="ko-KR" dirty="0">
                <a:latin typeface="+mj-ea"/>
                <a:ea typeface="+mj-ea"/>
              </a:rPr>
              <a:t>decoding </a:t>
            </a:r>
            <a:r>
              <a:rPr lang="ko-KR" altLang="en-US" dirty="0">
                <a:latin typeface="+mj-ea"/>
                <a:ea typeface="+mj-ea"/>
              </a:rPr>
              <a:t>시 원본으로 변환 가능</a:t>
            </a:r>
            <a:endParaRPr lang="en-US" altLang="ko-KR" dirty="0">
              <a:latin typeface="+mj-ea"/>
              <a:ea typeface="+mj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 err="1">
                <a:latin typeface="+mj-ea"/>
                <a:ea typeface="+mj-ea"/>
              </a:rPr>
              <a:t>BWT</a:t>
            </a:r>
            <a:endParaRPr lang="en-US" altLang="ko-KR" dirty="0">
              <a:latin typeface="+mj-ea"/>
              <a:ea typeface="+mj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>
                <a:latin typeface="+mj-ea"/>
                <a:ea typeface="+mj-ea"/>
              </a:rPr>
              <a:t>Move-to-front coding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>
                <a:latin typeface="+mj-ea"/>
                <a:ea typeface="+mj-ea"/>
              </a:rPr>
              <a:t>Huffman coding </a:t>
            </a:r>
            <a:r>
              <a:rPr lang="ko-KR" altLang="en-US" dirty="0">
                <a:latin typeface="+mj-ea"/>
                <a:ea typeface="+mj-ea"/>
              </a:rPr>
              <a:t>또는</a:t>
            </a:r>
            <a:r>
              <a:rPr lang="en-US" altLang="ko-KR" dirty="0">
                <a:latin typeface="+mj-ea"/>
                <a:ea typeface="+mj-ea"/>
              </a:rPr>
              <a:t> arithmetic coding</a:t>
            </a:r>
          </a:p>
        </p:txBody>
      </p:sp>
    </p:spTree>
    <p:extLst>
      <p:ext uri="{BB962C8B-B14F-4D97-AF65-F5344CB8AC3E}">
        <p14:creationId xmlns:p14="http://schemas.microsoft.com/office/powerpoint/2010/main" val="17984426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E5F502-B1D2-C8CD-19CD-6E0BD6AF3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0250" y="3053963"/>
            <a:ext cx="8029121" cy="556335"/>
          </a:xfrm>
        </p:spPr>
        <p:txBody>
          <a:bodyPr/>
          <a:lstStyle/>
          <a:p>
            <a:r>
              <a:rPr lang="en-US" altLang="ko-KR" dirty="0"/>
              <a:t>Entropy, Information theory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047631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자유형: 도형 37">
            <a:extLst>
              <a:ext uri="{FF2B5EF4-FFF2-40B4-BE49-F238E27FC236}">
                <a16:creationId xmlns:a16="http://schemas.microsoft.com/office/drawing/2014/main" id="{F783783A-5A92-3FFF-546F-1DD41649468E}"/>
              </a:ext>
            </a:extLst>
          </p:cNvPr>
          <p:cNvSpPr/>
          <p:nvPr/>
        </p:nvSpPr>
        <p:spPr>
          <a:xfrm>
            <a:off x="5409854" y="3052628"/>
            <a:ext cx="1242646" cy="2919046"/>
          </a:xfrm>
          <a:custGeom>
            <a:avLst/>
            <a:gdLst>
              <a:gd name="connsiteX0" fmla="*/ 1242646 w 1242646"/>
              <a:gd name="connsiteY0" fmla="*/ 0 h 2919046"/>
              <a:gd name="connsiteX1" fmla="*/ 0 w 1242646"/>
              <a:gd name="connsiteY1" fmla="*/ 1254369 h 2919046"/>
              <a:gd name="connsiteX2" fmla="*/ 0 w 1242646"/>
              <a:gd name="connsiteY2" fmla="*/ 2919046 h 2919046"/>
              <a:gd name="connsiteX3" fmla="*/ 1230923 w 1242646"/>
              <a:gd name="connsiteY3" fmla="*/ 1688123 h 2919046"/>
              <a:gd name="connsiteX4" fmla="*/ 1242646 w 1242646"/>
              <a:gd name="connsiteY4" fmla="*/ 0 h 2919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2646" h="2919046">
                <a:moveTo>
                  <a:pt x="1242646" y="0"/>
                </a:moveTo>
                <a:lnTo>
                  <a:pt x="0" y="1254369"/>
                </a:lnTo>
                <a:lnTo>
                  <a:pt x="0" y="2919046"/>
                </a:lnTo>
                <a:lnTo>
                  <a:pt x="1230923" y="1688123"/>
                </a:lnTo>
                <a:cubicBezTo>
                  <a:pt x="1234831" y="1125415"/>
                  <a:pt x="1238738" y="562708"/>
                  <a:pt x="1242646" y="0"/>
                </a:cubicBezTo>
                <a:close/>
              </a:path>
            </a:pathLst>
          </a:cu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F9C18402-D749-F2B5-0A78-320ADF367E3B}"/>
              </a:ext>
            </a:extLst>
          </p:cNvPr>
          <p:cNvSpPr/>
          <p:nvPr/>
        </p:nvSpPr>
        <p:spPr>
          <a:xfrm>
            <a:off x="5786450" y="4165975"/>
            <a:ext cx="622013" cy="622013"/>
          </a:xfrm>
          <a:prstGeom prst="ellipse">
            <a:avLst/>
          </a:prstGeom>
          <a:solidFill>
            <a:schemeClr val="bg1"/>
          </a:solidFill>
          <a:ln w="25400">
            <a:solidFill>
              <a:srgbClr val="FFFF00"/>
            </a:solidFill>
          </a:ln>
          <a:scene3d>
            <a:camera prst="orthographicFront">
              <a:rot lat="0" lon="2700000" rev="0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7">
            <a:extLst>
              <a:ext uri="{FF2B5EF4-FFF2-40B4-BE49-F238E27FC236}">
                <a16:creationId xmlns:a16="http://schemas.microsoft.com/office/drawing/2014/main" id="{E510FF35-CAB4-3D7C-D793-9C159ABE5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Entropy</a:t>
            </a:r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DC0BE16-108F-E99B-21FB-5389DE3891A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C139D12-2443-4121-BD18-EEB593859B2D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9B3DC8-8911-C0DC-95DF-5DCB373F7414}"/>
              </a:ext>
            </a:extLst>
          </p:cNvPr>
          <p:cNvSpPr txBox="1"/>
          <p:nvPr/>
        </p:nvSpPr>
        <p:spPr>
          <a:xfrm>
            <a:off x="564310" y="1130300"/>
            <a:ext cx="1106889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Entropy</a:t>
            </a:r>
            <a:r>
              <a:rPr lang="ko-KR" altLang="en-US" b="1" dirty="0"/>
              <a:t>의 계산식</a:t>
            </a:r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r>
              <a:rPr lang="ko-KR" altLang="en-US" b="1" dirty="0"/>
              <a:t>번호가 부여된 상태</a:t>
            </a:r>
            <a:endParaRPr lang="en-US" altLang="ko-KR" b="1" dirty="0"/>
          </a:p>
          <a:p>
            <a:r>
              <a:rPr lang="ko-KR" altLang="en-US" dirty="0"/>
              <a:t>정보량이 많다</a:t>
            </a:r>
            <a:endParaRPr lang="en-US" altLang="ko-KR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B398569-D385-DFE8-341D-3D6424840F19}"/>
              </a:ext>
            </a:extLst>
          </p:cNvPr>
          <p:cNvCxnSpPr/>
          <p:nvPr/>
        </p:nvCxnSpPr>
        <p:spPr>
          <a:xfrm flipH="1">
            <a:off x="2528471" y="3029181"/>
            <a:ext cx="1266093" cy="12660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E72A2861-12E3-FA7D-6E0A-500FC8E64CB3}"/>
              </a:ext>
            </a:extLst>
          </p:cNvPr>
          <p:cNvCxnSpPr/>
          <p:nvPr/>
        </p:nvCxnSpPr>
        <p:spPr>
          <a:xfrm>
            <a:off x="2528471" y="4295274"/>
            <a:ext cx="0" cy="16881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DD70BD5-C7CF-D69A-77BA-4B390F023AC9}"/>
              </a:ext>
            </a:extLst>
          </p:cNvPr>
          <p:cNvCxnSpPr/>
          <p:nvPr/>
        </p:nvCxnSpPr>
        <p:spPr>
          <a:xfrm>
            <a:off x="3794564" y="3029181"/>
            <a:ext cx="57560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0C4724D5-7965-EE58-0D54-BD7A4376AD70}"/>
              </a:ext>
            </a:extLst>
          </p:cNvPr>
          <p:cNvCxnSpPr/>
          <p:nvPr/>
        </p:nvCxnSpPr>
        <p:spPr>
          <a:xfrm flipH="1">
            <a:off x="8284501" y="3029181"/>
            <a:ext cx="1266093" cy="12660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A59EB563-C205-5AB1-F479-C6E35A251D98}"/>
              </a:ext>
            </a:extLst>
          </p:cNvPr>
          <p:cNvCxnSpPr/>
          <p:nvPr/>
        </p:nvCxnSpPr>
        <p:spPr>
          <a:xfrm>
            <a:off x="2528471" y="4295274"/>
            <a:ext cx="5756030" cy="0"/>
          </a:xfrm>
          <a:prstGeom prst="line">
            <a:avLst/>
          </a:prstGeom>
          <a:ln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6E16BB2E-9CA4-6D7C-A199-008A36410B8E}"/>
              </a:ext>
            </a:extLst>
          </p:cNvPr>
          <p:cNvCxnSpPr/>
          <p:nvPr/>
        </p:nvCxnSpPr>
        <p:spPr>
          <a:xfrm>
            <a:off x="8284501" y="4295274"/>
            <a:ext cx="0" cy="16881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392AF383-4433-6783-36F6-D220F02C2A0D}"/>
              </a:ext>
            </a:extLst>
          </p:cNvPr>
          <p:cNvCxnSpPr/>
          <p:nvPr/>
        </p:nvCxnSpPr>
        <p:spPr>
          <a:xfrm flipH="1">
            <a:off x="8272777" y="4717304"/>
            <a:ext cx="1266093" cy="12660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ED8298F3-17E7-517C-5237-79EE96B01EBC}"/>
              </a:ext>
            </a:extLst>
          </p:cNvPr>
          <p:cNvCxnSpPr/>
          <p:nvPr/>
        </p:nvCxnSpPr>
        <p:spPr>
          <a:xfrm>
            <a:off x="9538870" y="3029181"/>
            <a:ext cx="0" cy="16881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40176111-EFA5-4249-351F-77400DFD06C8}"/>
              </a:ext>
            </a:extLst>
          </p:cNvPr>
          <p:cNvCxnSpPr/>
          <p:nvPr/>
        </p:nvCxnSpPr>
        <p:spPr>
          <a:xfrm>
            <a:off x="2528471" y="5983397"/>
            <a:ext cx="57560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02337D41-4480-5FF3-91DD-D768CBBEA998}"/>
              </a:ext>
            </a:extLst>
          </p:cNvPr>
          <p:cNvCxnSpPr/>
          <p:nvPr/>
        </p:nvCxnSpPr>
        <p:spPr>
          <a:xfrm flipH="1">
            <a:off x="5400623" y="3041250"/>
            <a:ext cx="1266093" cy="126609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29C6881E-4838-98C0-340C-AE010CD84F02}"/>
              </a:ext>
            </a:extLst>
          </p:cNvPr>
          <p:cNvCxnSpPr/>
          <p:nvPr/>
        </p:nvCxnSpPr>
        <p:spPr>
          <a:xfrm>
            <a:off x="5400623" y="4307343"/>
            <a:ext cx="0" cy="168812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2DBCE7B9-22D0-BD24-F0E8-9D5842038DD2}"/>
              </a:ext>
            </a:extLst>
          </p:cNvPr>
          <p:cNvCxnSpPr/>
          <p:nvPr/>
        </p:nvCxnSpPr>
        <p:spPr>
          <a:xfrm flipH="1">
            <a:off x="5400622" y="4741441"/>
            <a:ext cx="1266093" cy="126609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83D34FE6-112C-4785-5EB1-310EE62B1267}"/>
              </a:ext>
            </a:extLst>
          </p:cNvPr>
          <p:cNvCxnSpPr/>
          <p:nvPr/>
        </p:nvCxnSpPr>
        <p:spPr>
          <a:xfrm>
            <a:off x="6666715" y="3053318"/>
            <a:ext cx="0" cy="168812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타원 26">
            <a:extLst>
              <a:ext uri="{FF2B5EF4-FFF2-40B4-BE49-F238E27FC236}">
                <a16:creationId xmlns:a16="http://schemas.microsoft.com/office/drawing/2014/main" id="{C70023C1-F8D0-F83D-4FC0-BE078AAB8DA8}"/>
              </a:ext>
            </a:extLst>
          </p:cNvPr>
          <p:cNvSpPr/>
          <p:nvPr/>
        </p:nvSpPr>
        <p:spPr>
          <a:xfrm>
            <a:off x="6924968" y="3662227"/>
            <a:ext cx="527539" cy="527539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FF35251F-23A6-EF89-2FA4-8003E9869BFF}"/>
              </a:ext>
            </a:extLst>
          </p:cNvPr>
          <p:cNvSpPr/>
          <p:nvPr/>
        </p:nvSpPr>
        <p:spPr>
          <a:xfrm>
            <a:off x="7862469" y="3309783"/>
            <a:ext cx="527539" cy="527539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4CAAA15A-5F11-937F-BD94-C9F4A2E0EED1}"/>
              </a:ext>
            </a:extLst>
          </p:cNvPr>
          <p:cNvSpPr/>
          <p:nvPr/>
        </p:nvSpPr>
        <p:spPr>
          <a:xfrm>
            <a:off x="6748776" y="4875566"/>
            <a:ext cx="527539" cy="527539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2EAC6098-EA50-7161-D1B4-0BF96C2FF04A}"/>
              </a:ext>
            </a:extLst>
          </p:cNvPr>
          <p:cNvSpPr/>
          <p:nvPr/>
        </p:nvSpPr>
        <p:spPr>
          <a:xfrm>
            <a:off x="7545600" y="4370550"/>
            <a:ext cx="527539" cy="527539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0D48BE00-8801-92CC-E740-E969ECDEF558}"/>
              </a:ext>
            </a:extLst>
          </p:cNvPr>
          <p:cNvSpPr/>
          <p:nvPr/>
        </p:nvSpPr>
        <p:spPr>
          <a:xfrm>
            <a:off x="8390008" y="4518010"/>
            <a:ext cx="527539" cy="527539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BABAF708-5BBF-2CCD-3E8A-52183E194A52}"/>
              </a:ext>
            </a:extLst>
          </p:cNvPr>
          <p:cNvSpPr/>
          <p:nvPr/>
        </p:nvSpPr>
        <p:spPr>
          <a:xfrm>
            <a:off x="3595435" y="3274990"/>
            <a:ext cx="527539" cy="52753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FEE663EB-95CC-2B21-995B-2B02E14B0AF7}"/>
              </a:ext>
            </a:extLst>
          </p:cNvPr>
          <p:cNvSpPr/>
          <p:nvPr/>
        </p:nvSpPr>
        <p:spPr>
          <a:xfrm>
            <a:off x="4428123" y="3632576"/>
            <a:ext cx="527539" cy="52753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8E0FA429-55D2-2CE3-E804-86A603B8EDC1}"/>
              </a:ext>
            </a:extLst>
          </p:cNvPr>
          <p:cNvSpPr/>
          <p:nvPr/>
        </p:nvSpPr>
        <p:spPr>
          <a:xfrm>
            <a:off x="3067898" y="4858788"/>
            <a:ext cx="527539" cy="52753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57D7B0C1-977A-CD1A-BDC0-155BCFCB046C}"/>
              </a:ext>
            </a:extLst>
          </p:cNvPr>
          <p:cNvSpPr/>
          <p:nvPr/>
        </p:nvSpPr>
        <p:spPr>
          <a:xfrm>
            <a:off x="3947130" y="5033828"/>
            <a:ext cx="527539" cy="52753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0FB847E8-0F26-46CD-C3ED-CE4F5D2E56ED}"/>
              </a:ext>
            </a:extLst>
          </p:cNvPr>
          <p:cNvSpPr/>
          <p:nvPr/>
        </p:nvSpPr>
        <p:spPr>
          <a:xfrm>
            <a:off x="4709130" y="4501232"/>
            <a:ext cx="527539" cy="52753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75DC9B0C-60DD-B0B4-E742-E02C7C8D09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800" y="1467692"/>
            <a:ext cx="1757764" cy="560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5583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자유형: 도형 37">
            <a:extLst>
              <a:ext uri="{FF2B5EF4-FFF2-40B4-BE49-F238E27FC236}">
                <a16:creationId xmlns:a16="http://schemas.microsoft.com/office/drawing/2014/main" id="{F783783A-5A92-3FFF-546F-1DD41649468E}"/>
              </a:ext>
            </a:extLst>
          </p:cNvPr>
          <p:cNvSpPr/>
          <p:nvPr/>
        </p:nvSpPr>
        <p:spPr>
          <a:xfrm>
            <a:off x="5424854" y="3031405"/>
            <a:ext cx="1242646" cy="2919046"/>
          </a:xfrm>
          <a:custGeom>
            <a:avLst/>
            <a:gdLst>
              <a:gd name="connsiteX0" fmla="*/ 1242646 w 1242646"/>
              <a:gd name="connsiteY0" fmla="*/ 0 h 2919046"/>
              <a:gd name="connsiteX1" fmla="*/ 0 w 1242646"/>
              <a:gd name="connsiteY1" fmla="*/ 1254369 h 2919046"/>
              <a:gd name="connsiteX2" fmla="*/ 0 w 1242646"/>
              <a:gd name="connsiteY2" fmla="*/ 2919046 h 2919046"/>
              <a:gd name="connsiteX3" fmla="*/ 1230923 w 1242646"/>
              <a:gd name="connsiteY3" fmla="*/ 1688123 h 2919046"/>
              <a:gd name="connsiteX4" fmla="*/ 1242646 w 1242646"/>
              <a:gd name="connsiteY4" fmla="*/ 0 h 2919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2646" h="2919046">
                <a:moveTo>
                  <a:pt x="1242646" y="0"/>
                </a:moveTo>
                <a:lnTo>
                  <a:pt x="0" y="1254369"/>
                </a:lnTo>
                <a:lnTo>
                  <a:pt x="0" y="2919046"/>
                </a:lnTo>
                <a:lnTo>
                  <a:pt x="1230923" y="1688123"/>
                </a:lnTo>
                <a:cubicBezTo>
                  <a:pt x="1234831" y="1125415"/>
                  <a:pt x="1238738" y="562708"/>
                  <a:pt x="1242646" y="0"/>
                </a:cubicBezTo>
                <a:close/>
              </a:path>
            </a:pathLst>
          </a:cu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F9C18402-D749-F2B5-0A78-320ADF367E3B}"/>
              </a:ext>
            </a:extLst>
          </p:cNvPr>
          <p:cNvSpPr/>
          <p:nvPr/>
        </p:nvSpPr>
        <p:spPr>
          <a:xfrm>
            <a:off x="5801450" y="4144752"/>
            <a:ext cx="622013" cy="622013"/>
          </a:xfrm>
          <a:prstGeom prst="ellipse">
            <a:avLst/>
          </a:prstGeom>
          <a:solidFill>
            <a:schemeClr val="bg1"/>
          </a:solidFill>
          <a:ln w="25400">
            <a:solidFill>
              <a:srgbClr val="FFFF00"/>
            </a:solidFill>
          </a:ln>
          <a:scene3d>
            <a:camera prst="orthographicFront">
              <a:rot lat="0" lon="2700000" rev="0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7">
            <a:extLst>
              <a:ext uri="{FF2B5EF4-FFF2-40B4-BE49-F238E27FC236}">
                <a16:creationId xmlns:a16="http://schemas.microsoft.com/office/drawing/2014/main" id="{E510FF35-CAB4-3D7C-D793-9C159ABE5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Entropy</a:t>
            </a:r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DC0BE16-108F-E99B-21FB-5389DE3891A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C139D12-2443-4121-BD18-EEB593859B2D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9B3DC8-8911-C0DC-95DF-5DCB373F7414}"/>
              </a:ext>
            </a:extLst>
          </p:cNvPr>
          <p:cNvSpPr txBox="1"/>
          <p:nvPr/>
        </p:nvSpPr>
        <p:spPr>
          <a:xfrm>
            <a:off x="564310" y="1130300"/>
            <a:ext cx="1106889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Entropy</a:t>
            </a:r>
            <a:r>
              <a:rPr lang="ko-KR" altLang="en-US" b="1" dirty="0"/>
              <a:t>의 계산식</a:t>
            </a:r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r>
              <a:rPr lang="ko-KR" altLang="en-US" b="1" dirty="0"/>
              <a:t>번호가 부여되지 않은 상태</a:t>
            </a:r>
            <a:endParaRPr lang="en-US" altLang="ko-KR" b="1" dirty="0"/>
          </a:p>
          <a:p>
            <a:r>
              <a:rPr lang="ko-KR" altLang="en-US" dirty="0"/>
              <a:t>번호가 부여된 상태보다 상대적으로 정보량이 적다</a:t>
            </a:r>
            <a:r>
              <a:rPr lang="en-US" altLang="ko-KR" dirty="0"/>
              <a:t>.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B398569-D385-DFE8-341D-3D6424840F19}"/>
              </a:ext>
            </a:extLst>
          </p:cNvPr>
          <p:cNvCxnSpPr/>
          <p:nvPr/>
        </p:nvCxnSpPr>
        <p:spPr>
          <a:xfrm flipH="1">
            <a:off x="2543471" y="3007958"/>
            <a:ext cx="1266093" cy="12660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E72A2861-12E3-FA7D-6E0A-500FC8E64CB3}"/>
              </a:ext>
            </a:extLst>
          </p:cNvPr>
          <p:cNvCxnSpPr/>
          <p:nvPr/>
        </p:nvCxnSpPr>
        <p:spPr>
          <a:xfrm>
            <a:off x="2543471" y="4274051"/>
            <a:ext cx="0" cy="16881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DD70BD5-C7CF-D69A-77BA-4B390F023AC9}"/>
              </a:ext>
            </a:extLst>
          </p:cNvPr>
          <p:cNvCxnSpPr/>
          <p:nvPr/>
        </p:nvCxnSpPr>
        <p:spPr>
          <a:xfrm>
            <a:off x="3809564" y="3007958"/>
            <a:ext cx="57560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0C4724D5-7965-EE58-0D54-BD7A4376AD70}"/>
              </a:ext>
            </a:extLst>
          </p:cNvPr>
          <p:cNvCxnSpPr/>
          <p:nvPr/>
        </p:nvCxnSpPr>
        <p:spPr>
          <a:xfrm flipH="1">
            <a:off x="8299501" y="3007958"/>
            <a:ext cx="1266093" cy="12660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A59EB563-C205-5AB1-F479-C6E35A251D98}"/>
              </a:ext>
            </a:extLst>
          </p:cNvPr>
          <p:cNvCxnSpPr/>
          <p:nvPr/>
        </p:nvCxnSpPr>
        <p:spPr>
          <a:xfrm>
            <a:off x="2543471" y="4274051"/>
            <a:ext cx="57560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6E16BB2E-9CA4-6D7C-A199-008A36410B8E}"/>
              </a:ext>
            </a:extLst>
          </p:cNvPr>
          <p:cNvCxnSpPr/>
          <p:nvPr/>
        </p:nvCxnSpPr>
        <p:spPr>
          <a:xfrm>
            <a:off x="8299501" y="4274051"/>
            <a:ext cx="0" cy="16881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392AF383-4433-6783-36F6-D220F02C2A0D}"/>
              </a:ext>
            </a:extLst>
          </p:cNvPr>
          <p:cNvCxnSpPr/>
          <p:nvPr/>
        </p:nvCxnSpPr>
        <p:spPr>
          <a:xfrm flipH="1">
            <a:off x="8287777" y="4696081"/>
            <a:ext cx="1266093" cy="12660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ED8298F3-17E7-517C-5237-79EE96B01EBC}"/>
              </a:ext>
            </a:extLst>
          </p:cNvPr>
          <p:cNvCxnSpPr/>
          <p:nvPr/>
        </p:nvCxnSpPr>
        <p:spPr>
          <a:xfrm>
            <a:off x="9553870" y="3007958"/>
            <a:ext cx="0" cy="16881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40176111-EFA5-4249-351F-77400DFD06C8}"/>
              </a:ext>
            </a:extLst>
          </p:cNvPr>
          <p:cNvCxnSpPr/>
          <p:nvPr/>
        </p:nvCxnSpPr>
        <p:spPr>
          <a:xfrm>
            <a:off x="2543471" y="5962174"/>
            <a:ext cx="57560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02337D41-4480-5FF3-91DD-D768CBBEA998}"/>
              </a:ext>
            </a:extLst>
          </p:cNvPr>
          <p:cNvCxnSpPr/>
          <p:nvPr/>
        </p:nvCxnSpPr>
        <p:spPr>
          <a:xfrm flipH="1">
            <a:off x="5415623" y="3020027"/>
            <a:ext cx="1266093" cy="126609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29C6881E-4838-98C0-340C-AE010CD84F02}"/>
              </a:ext>
            </a:extLst>
          </p:cNvPr>
          <p:cNvCxnSpPr/>
          <p:nvPr/>
        </p:nvCxnSpPr>
        <p:spPr>
          <a:xfrm>
            <a:off x="5415623" y="4286120"/>
            <a:ext cx="0" cy="168812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2DBCE7B9-22D0-BD24-F0E8-9D5842038DD2}"/>
              </a:ext>
            </a:extLst>
          </p:cNvPr>
          <p:cNvCxnSpPr/>
          <p:nvPr/>
        </p:nvCxnSpPr>
        <p:spPr>
          <a:xfrm flipH="1">
            <a:off x="5415622" y="4720218"/>
            <a:ext cx="1266093" cy="126609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83D34FE6-112C-4785-5EB1-310EE62B1267}"/>
              </a:ext>
            </a:extLst>
          </p:cNvPr>
          <p:cNvCxnSpPr/>
          <p:nvPr/>
        </p:nvCxnSpPr>
        <p:spPr>
          <a:xfrm>
            <a:off x="6681715" y="3032095"/>
            <a:ext cx="0" cy="168812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타원 26">
            <a:extLst>
              <a:ext uri="{FF2B5EF4-FFF2-40B4-BE49-F238E27FC236}">
                <a16:creationId xmlns:a16="http://schemas.microsoft.com/office/drawing/2014/main" id="{C70023C1-F8D0-F83D-4FC0-BE078AAB8DA8}"/>
              </a:ext>
            </a:extLst>
          </p:cNvPr>
          <p:cNvSpPr/>
          <p:nvPr/>
        </p:nvSpPr>
        <p:spPr>
          <a:xfrm>
            <a:off x="6939968" y="3641004"/>
            <a:ext cx="527539" cy="527539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FF35251F-23A6-EF89-2FA4-8003E9869BFF}"/>
              </a:ext>
            </a:extLst>
          </p:cNvPr>
          <p:cNvSpPr/>
          <p:nvPr/>
        </p:nvSpPr>
        <p:spPr>
          <a:xfrm>
            <a:off x="7877469" y="3288560"/>
            <a:ext cx="527539" cy="527539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4CAAA15A-5F11-937F-BD94-C9F4A2E0EED1}"/>
              </a:ext>
            </a:extLst>
          </p:cNvPr>
          <p:cNvSpPr/>
          <p:nvPr/>
        </p:nvSpPr>
        <p:spPr>
          <a:xfrm>
            <a:off x="6763776" y="4854343"/>
            <a:ext cx="527539" cy="527539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2EAC6098-EA50-7161-D1B4-0BF96C2FF04A}"/>
              </a:ext>
            </a:extLst>
          </p:cNvPr>
          <p:cNvSpPr/>
          <p:nvPr/>
        </p:nvSpPr>
        <p:spPr>
          <a:xfrm>
            <a:off x="7560600" y="4349327"/>
            <a:ext cx="527539" cy="527539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0D48BE00-8801-92CC-E740-E969ECDEF558}"/>
              </a:ext>
            </a:extLst>
          </p:cNvPr>
          <p:cNvSpPr/>
          <p:nvPr/>
        </p:nvSpPr>
        <p:spPr>
          <a:xfrm>
            <a:off x="8405008" y="4496787"/>
            <a:ext cx="527539" cy="527539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BABAF708-5BBF-2CCD-3E8A-52183E194A52}"/>
              </a:ext>
            </a:extLst>
          </p:cNvPr>
          <p:cNvSpPr/>
          <p:nvPr/>
        </p:nvSpPr>
        <p:spPr>
          <a:xfrm>
            <a:off x="3610435" y="3253767"/>
            <a:ext cx="527539" cy="52753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FEE663EB-95CC-2B21-995B-2B02E14B0AF7}"/>
              </a:ext>
            </a:extLst>
          </p:cNvPr>
          <p:cNvSpPr/>
          <p:nvPr/>
        </p:nvSpPr>
        <p:spPr>
          <a:xfrm>
            <a:off x="4443123" y="3611353"/>
            <a:ext cx="527539" cy="52753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8E0FA429-55D2-2CE3-E804-86A603B8EDC1}"/>
              </a:ext>
            </a:extLst>
          </p:cNvPr>
          <p:cNvSpPr/>
          <p:nvPr/>
        </p:nvSpPr>
        <p:spPr>
          <a:xfrm>
            <a:off x="3082898" y="4837565"/>
            <a:ext cx="527539" cy="52753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57D7B0C1-977A-CD1A-BDC0-155BCFCB046C}"/>
              </a:ext>
            </a:extLst>
          </p:cNvPr>
          <p:cNvSpPr/>
          <p:nvPr/>
        </p:nvSpPr>
        <p:spPr>
          <a:xfrm>
            <a:off x="3962130" y="5012605"/>
            <a:ext cx="527539" cy="52753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0FB847E8-0F26-46CD-C3ED-CE4F5D2E56ED}"/>
              </a:ext>
            </a:extLst>
          </p:cNvPr>
          <p:cNvSpPr/>
          <p:nvPr/>
        </p:nvSpPr>
        <p:spPr>
          <a:xfrm>
            <a:off x="4724130" y="4480009"/>
            <a:ext cx="527539" cy="52753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75DC9B0C-60DD-B0B4-E742-E02C7C8D09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800" y="1467692"/>
            <a:ext cx="1757764" cy="560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71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88FE1A-2214-585E-7C1F-C04E4E972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/>
              <a:t>목차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89A738-FCD3-1A89-AB92-A23295F2CB6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07579" y="1933740"/>
            <a:ext cx="4888421" cy="4301597"/>
          </a:xfrm>
        </p:spPr>
        <p:txBody>
          <a:bodyPr/>
          <a:lstStyle/>
          <a:p>
            <a:r>
              <a:rPr lang="en-US" altLang="ko-KR" dirty="0"/>
              <a:t>1. </a:t>
            </a:r>
            <a:r>
              <a:rPr lang="en-US" altLang="ko-KR" dirty="0" err="1"/>
              <a:t>BWT</a:t>
            </a:r>
            <a:r>
              <a:rPr lang="en-US" altLang="ko-KR" dirty="0"/>
              <a:t> (Burrows–Wheeler transform) algorithm</a:t>
            </a:r>
          </a:p>
          <a:p>
            <a:r>
              <a:rPr lang="en-US" altLang="ko-KR" dirty="0"/>
              <a:t>2. Entropy, Information theory</a:t>
            </a:r>
          </a:p>
          <a:p>
            <a:r>
              <a:rPr lang="en-US" altLang="ko-KR" dirty="0"/>
              <a:t>3. Related algorithm with </a:t>
            </a:r>
            <a:r>
              <a:rPr lang="en-US" altLang="ko-KR" dirty="0" err="1"/>
              <a:t>BWT</a:t>
            </a:r>
            <a:endParaRPr lang="en-US" altLang="ko-KR" dirty="0"/>
          </a:p>
          <a:p>
            <a:r>
              <a:rPr lang="en-US" altLang="ko-KR" dirty="0"/>
              <a:t>  </a:t>
            </a:r>
            <a:r>
              <a:rPr lang="en-US" altLang="ko-KR"/>
              <a:t>1) Move-to-front Coding </a:t>
            </a:r>
            <a:endParaRPr lang="en-US" altLang="ko-KR" dirty="0"/>
          </a:p>
          <a:p>
            <a:r>
              <a:rPr lang="en-US" altLang="ko-KR" dirty="0"/>
              <a:t>  2</a:t>
            </a:r>
            <a:r>
              <a:rPr lang="en-US" altLang="ko-KR"/>
              <a:t>) Huffman coding</a:t>
            </a:r>
            <a:endParaRPr lang="en-US" altLang="ko-KR" dirty="0"/>
          </a:p>
          <a:p>
            <a:r>
              <a:rPr lang="en-US" altLang="ko-KR" dirty="0"/>
              <a:t>  3) Suffix </a:t>
            </a:r>
            <a:r>
              <a:rPr lang="en-US" altLang="ko-KR" dirty="0" err="1"/>
              <a:t>trie</a:t>
            </a:r>
            <a:r>
              <a:rPr lang="en-US" altLang="ko-KR" dirty="0"/>
              <a:t> / Prefix </a:t>
            </a:r>
            <a:r>
              <a:rPr lang="en-US" altLang="ko-KR" dirty="0" err="1"/>
              <a:t>trie</a:t>
            </a:r>
            <a:endParaRPr lang="en-US" altLang="ko-KR" dirty="0"/>
          </a:p>
          <a:p>
            <a:r>
              <a:rPr lang="en-US" altLang="ko-KR" dirty="0"/>
              <a:t>  4) radix sort</a:t>
            </a:r>
          </a:p>
          <a:p>
            <a:r>
              <a:rPr lang="en-US" altLang="ko-KR" dirty="0"/>
              <a:t>4</a:t>
            </a:r>
            <a:r>
              <a:rPr lang="en-US" altLang="ko-KR"/>
              <a:t>. </a:t>
            </a:r>
            <a:r>
              <a:rPr lang="af-ZA" altLang="ko-KR"/>
              <a:t>An efficient implementation</a:t>
            </a:r>
            <a:endParaRPr lang="en-US" altLang="ko-KR" dirty="0"/>
          </a:p>
          <a:p>
            <a:r>
              <a:rPr lang="en-US" altLang="ko-KR" dirty="0"/>
              <a:t>5. BWA (Burrows-Wheeler Aligner)</a:t>
            </a:r>
          </a:p>
        </p:txBody>
      </p:sp>
    </p:spTree>
    <p:extLst>
      <p:ext uri="{BB962C8B-B14F-4D97-AF65-F5344CB8AC3E}">
        <p14:creationId xmlns:p14="http://schemas.microsoft.com/office/powerpoint/2010/main" val="29868288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>
            <a:extLst>
              <a:ext uri="{FF2B5EF4-FFF2-40B4-BE49-F238E27FC236}">
                <a16:creationId xmlns:a16="http://schemas.microsoft.com/office/drawing/2014/main" id="{E510FF35-CAB4-3D7C-D793-9C159ABE5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Information theory</a:t>
            </a:r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DC0BE16-108F-E99B-21FB-5389DE3891A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C139D12-2443-4121-BD18-EEB593859B2D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9B3DC8-8911-C0DC-95DF-5DCB373F7414}"/>
              </a:ext>
            </a:extLst>
          </p:cNvPr>
          <p:cNvSpPr txBox="1"/>
          <p:nvPr/>
        </p:nvSpPr>
        <p:spPr>
          <a:xfrm>
            <a:off x="564310" y="1130300"/>
            <a:ext cx="11068890" cy="4609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+mj-ea"/>
                <a:ea typeface="+mj-ea"/>
              </a:rPr>
              <a:t>컴퓨터 등 매체에 데이터를 저장할 때 데이터를 </a:t>
            </a:r>
            <a:r>
              <a:rPr lang="ko-KR" altLang="en-US" dirty="0" err="1">
                <a:latin typeface="+mj-ea"/>
                <a:ea typeface="+mj-ea"/>
              </a:rPr>
              <a:t>정량화하는</a:t>
            </a:r>
            <a:r>
              <a:rPr lang="ko-KR" altLang="en-US" dirty="0">
                <a:latin typeface="+mj-ea"/>
                <a:ea typeface="+mj-ea"/>
              </a:rPr>
              <a:t> 응용 수학의 한 분야</a:t>
            </a:r>
            <a:endParaRPr lang="en-US" altLang="ko-KR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+mj-ea"/>
                <a:ea typeface="+mj-ea"/>
              </a:rPr>
              <a:t>데이터의 단위는 </a:t>
            </a:r>
            <a:r>
              <a:rPr lang="ko-KR" altLang="en-US" b="1" dirty="0">
                <a:latin typeface="+mj-ea"/>
                <a:ea typeface="+mj-ea"/>
              </a:rPr>
              <a:t>정보 엔트로피</a:t>
            </a:r>
            <a:r>
              <a:rPr lang="ko-KR" altLang="en-US" dirty="0">
                <a:latin typeface="+mj-ea"/>
                <a:ea typeface="+mj-ea"/>
              </a:rPr>
              <a:t>라고 한다</a:t>
            </a:r>
            <a:r>
              <a:rPr lang="en-US" altLang="ko-KR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+mj-ea"/>
                <a:ea typeface="+mj-ea"/>
              </a:rPr>
              <a:t>정보 엔트로피는 열역학에서의 엔트로피와 크게 다르지 않다</a:t>
            </a:r>
            <a:r>
              <a:rPr lang="en-US" altLang="ko-KR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+mj-ea"/>
                <a:ea typeface="+mj-ea"/>
              </a:rPr>
              <a:t>정보 엔트로피를 잘 다루기 위해 데이터를 정해진 개수의 심볼로 나타내는 방법을 </a:t>
            </a:r>
            <a:r>
              <a:rPr lang="ko-KR" altLang="en-US" b="1" dirty="0">
                <a:latin typeface="+mj-ea"/>
                <a:ea typeface="+mj-ea"/>
              </a:rPr>
              <a:t>엔트로피 부호화</a:t>
            </a:r>
            <a:r>
              <a:rPr lang="ko-KR" altLang="en-US" dirty="0">
                <a:latin typeface="+mj-ea"/>
                <a:ea typeface="+mj-ea"/>
              </a:rPr>
              <a:t>라고 한다</a:t>
            </a:r>
            <a:r>
              <a:rPr lang="en-US" altLang="ko-KR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+mj-ea"/>
                <a:ea typeface="+mj-ea"/>
              </a:rPr>
              <a:t>Entropy</a:t>
            </a:r>
            <a:r>
              <a:rPr lang="ko-KR" altLang="en-US" dirty="0">
                <a:latin typeface="+mj-ea"/>
                <a:ea typeface="+mj-ea"/>
              </a:rPr>
              <a:t>를 설명한 것과 같은 개념으로</a:t>
            </a:r>
            <a:r>
              <a:rPr lang="en-US" altLang="ko-KR" dirty="0">
                <a:latin typeface="+mj-ea"/>
                <a:ea typeface="+mj-ea"/>
              </a:rPr>
              <a:t> </a:t>
            </a:r>
            <a:r>
              <a:rPr lang="ko-KR" altLang="en-US" dirty="0">
                <a:latin typeface="+mj-ea"/>
                <a:ea typeface="+mj-ea"/>
              </a:rPr>
              <a:t>데이터 정렬</a:t>
            </a:r>
            <a:r>
              <a:rPr lang="en-US" altLang="ko-KR" dirty="0">
                <a:latin typeface="+mj-ea"/>
                <a:ea typeface="+mj-ea"/>
              </a:rPr>
              <a:t>, </a:t>
            </a:r>
            <a:r>
              <a:rPr lang="ko-KR" altLang="en-US" dirty="0">
                <a:latin typeface="+mj-ea"/>
                <a:ea typeface="+mj-ea"/>
              </a:rPr>
              <a:t>엔트로피 부호화 등을 통해 전체 계의 엔트로피를 낮추는 작업이 </a:t>
            </a:r>
            <a:r>
              <a:rPr lang="ko-KR" altLang="en-US" b="1" dirty="0">
                <a:latin typeface="+mj-ea"/>
                <a:ea typeface="+mj-ea"/>
              </a:rPr>
              <a:t>데이터 압축</a:t>
            </a:r>
            <a:r>
              <a:rPr lang="ko-KR" altLang="en-US" dirty="0">
                <a:latin typeface="+mj-ea"/>
                <a:ea typeface="+mj-ea"/>
              </a:rPr>
              <a:t>이다</a:t>
            </a:r>
            <a:r>
              <a:rPr lang="en-US" altLang="ko-KR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+mj-ea"/>
                <a:ea typeface="+mj-ea"/>
              </a:rPr>
              <a:t>같은 데이터인데 정보 엔트로피를 감소시킨다 </a:t>
            </a:r>
            <a:r>
              <a:rPr lang="en-US" altLang="ko-KR" dirty="0">
                <a:latin typeface="+mj-ea"/>
                <a:ea typeface="+mj-ea"/>
              </a:rPr>
              <a:t>-&gt; </a:t>
            </a:r>
            <a:r>
              <a:rPr lang="ko-KR" altLang="en-US" dirty="0">
                <a:latin typeface="+mj-ea"/>
                <a:ea typeface="+mj-ea"/>
              </a:rPr>
              <a:t>좀 더 잘 찾을 수 있게 </a:t>
            </a:r>
            <a:r>
              <a:rPr lang="ko-KR" altLang="en-US" dirty="0" err="1">
                <a:latin typeface="+mj-ea"/>
                <a:ea typeface="+mj-ea"/>
              </a:rPr>
              <a:t>된다와</a:t>
            </a:r>
            <a:r>
              <a:rPr lang="ko-KR" altLang="en-US" dirty="0">
                <a:latin typeface="+mj-ea"/>
                <a:ea typeface="+mj-ea"/>
              </a:rPr>
              <a:t> 같은 의미가 된다</a:t>
            </a:r>
            <a:r>
              <a:rPr lang="en-US" altLang="ko-KR" dirty="0">
                <a:latin typeface="+mj-ea"/>
                <a:ea typeface="+mj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116224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E5F502-B1D2-C8CD-19CD-6E0BD6AF3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0250" y="3053963"/>
            <a:ext cx="8029121" cy="556335"/>
          </a:xfrm>
        </p:spPr>
        <p:txBody>
          <a:bodyPr/>
          <a:lstStyle/>
          <a:p>
            <a:r>
              <a:rPr lang="en-US" altLang="ko-KR" dirty="0"/>
              <a:t>Related algorithm with </a:t>
            </a:r>
            <a:r>
              <a:rPr lang="en-US" altLang="ko-KR" dirty="0" err="1"/>
              <a:t>BWT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8593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>
            <a:extLst>
              <a:ext uri="{FF2B5EF4-FFF2-40B4-BE49-F238E27FC236}">
                <a16:creationId xmlns:a16="http://schemas.microsoft.com/office/drawing/2014/main" id="{E510FF35-CAB4-3D7C-D793-9C159ABE5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Move-to-front coding</a:t>
            </a:r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DC0BE16-108F-E99B-21FB-5389DE3891A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C139D12-2443-4121-BD18-EEB593859B2D}" type="slidenum">
              <a:rPr lang="ko-KR" altLang="en-US" smtClean="0"/>
              <a:pPr/>
              <a:t>22</a:t>
            </a:fld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9B3DC8-8911-C0DC-95DF-5DCB373F7414}"/>
              </a:ext>
            </a:extLst>
          </p:cNvPr>
          <p:cNvSpPr txBox="1"/>
          <p:nvPr/>
        </p:nvSpPr>
        <p:spPr>
          <a:xfrm>
            <a:off x="564310" y="1130300"/>
            <a:ext cx="7157484" cy="5024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+mj-ea"/>
                <a:ea typeface="+mj-ea"/>
              </a:rPr>
              <a:t>input </a:t>
            </a:r>
            <a:r>
              <a:rPr lang="ko-KR" altLang="en-US" dirty="0">
                <a:latin typeface="+mj-ea"/>
                <a:ea typeface="+mj-ea"/>
              </a:rPr>
              <a:t>문자열 </a:t>
            </a:r>
            <a:r>
              <a:rPr lang="en-US" altLang="ko-KR" dirty="0">
                <a:latin typeface="+mj-ea"/>
                <a:ea typeface="+mj-ea"/>
              </a:rPr>
              <a:t>S</a:t>
            </a:r>
            <a:r>
              <a:rPr lang="ko-KR" altLang="en-US" dirty="0">
                <a:latin typeface="+mj-ea"/>
                <a:ea typeface="+mj-ea"/>
              </a:rPr>
              <a:t>에서 </a:t>
            </a:r>
            <a:r>
              <a:rPr lang="en-US" altLang="ko-KR" dirty="0">
                <a:latin typeface="+mj-ea"/>
                <a:ea typeface="+mj-ea"/>
              </a:rPr>
              <a:t>S[0]</a:t>
            </a:r>
            <a:r>
              <a:rPr lang="ko-KR" altLang="en-US" dirty="0">
                <a:latin typeface="+mj-ea"/>
                <a:ea typeface="+mj-ea"/>
              </a:rPr>
              <a:t>부터 시작하여 </a:t>
            </a:r>
            <a:r>
              <a:rPr lang="en-US" altLang="ko-KR" dirty="0">
                <a:latin typeface="+mj-ea"/>
                <a:ea typeface="+mj-ea"/>
              </a:rPr>
              <a:t>S[N - 1]</a:t>
            </a:r>
            <a:r>
              <a:rPr lang="ko-KR" altLang="en-US" dirty="0">
                <a:latin typeface="+mj-ea"/>
                <a:ea typeface="+mj-ea"/>
              </a:rPr>
              <a:t>까지</a:t>
            </a:r>
            <a:r>
              <a:rPr lang="en-US" altLang="ko-KR" dirty="0">
                <a:latin typeface="+mj-ea"/>
                <a:ea typeface="+mj-ea"/>
              </a:rPr>
              <a:t>,</a:t>
            </a:r>
            <a:r>
              <a:rPr lang="ko-KR" altLang="en-US" dirty="0">
                <a:latin typeface="+mj-ea"/>
                <a:ea typeface="+mj-ea"/>
              </a:rPr>
              <a:t> 정해진 문자열 배열에서</a:t>
            </a:r>
            <a:r>
              <a:rPr lang="en-US" altLang="ko-KR" dirty="0">
                <a:latin typeface="+mj-ea"/>
                <a:ea typeface="+mj-ea"/>
              </a:rPr>
              <a:t> </a:t>
            </a:r>
            <a:r>
              <a:rPr lang="ko-KR" altLang="en-US" dirty="0">
                <a:latin typeface="+mj-ea"/>
                <a:ea typeface="+mj-ea"/>
              </a:rPr>
              <a:t>해당 되는 문자의 </a:t>
            </a:r>
            <a:r>
              <a:rPr lang="en-US" altLang="ko-KR" dirty="0">
                <a:latin typeface="+mj-ea"/>
                <a:ea typeface="+mj-ea"/>
              </a:rPr>
              <a:t>index </a:t>
            </a:r>
            <a:r>
              <a:rPr lang="ko-KR" altLang="en-US" dirty="0">
                <a:latin typeface="+mj-ea"/>
                <a:ea typeface="+mj-ea"/>
              </a:rPr>
              <a:t>번호를 적고</a:t>
            </a:r>
            <a:r>
              <a:rPr lang="en-US" altLang="ko-KR" dirty="0">
                <a:latin typeface="+mj-ea"/>
                <a:ea typeface="+mj-ea"/>
              </a:rPr>
              <a:t>, </a:t>
            </a:r>
            <a:r>
              <a:rPr lang="ko-KR" altLang="en-US" dirty="0">
                <a:latin typeface="+mj-ea"/>
                <a:ea typeface="+mj-ea"/>
              </a:rPr>
              <a:t>그 문자를 맨 앞으로 가져오는 것을 반복한다</a:t>
            </a:r>
            <a:r>
              <a:rPr lang="en-US" altLang="ko-KR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b="1" dirty="0">
                <a:latin typeface="+mj-ea"/>
                <a:ea typeface="+mj-ea"/>
              </a:rPr>
              <a:t>이렇게 하면 반복 발생하는 문자의 번호를 </a:t>
            </a:r>
            <a:r>
              <a:rPr lang="en-US" altLang="ko-KR" b="1" dirty="0">
                <a:latin typeface="+mj-ea"/>
                <a:ea typeface="+mj-ea"/>
              </a:rPr>
              <a:t>0, 1, 2 </a:t>
            </a:r>
            <a:r>
              <a:rPr lang="ko-KR" altLang="en-US" b="1" dirty="0">
                <a:latin typeface="+mj-ea"/>
                <a:ea typeface="+mj-ea"/>
              </a:rPr>
              <a:t>등의 낮은 숫자를 반복해서 적을 수 있게 된다</a:t>
            </a:r>
            <a:r>
              <a:rPr lang="en-US" altLang="ko-KR" b="1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+mj-ea"/>
                <a:ea typeface="+mj-ea"/>
              </a:rPr>
              <a:t>* </a:t>
            </a:r>
            <a:r>
              <a:rPr lang="ko-KR" altLang="en-US" dirty="0">
                <a:latin typeface="+mj-ea"/>
                <a:ea typeface="+mj-ea"/>
              </a:rPr>
              <a:t>정해진 문자열 배열은 보통 아스키코드나 확장된 아스키 코드를 사용함</a:t>
            </a:r>
            <a:endParaRPr lang="en-US" altLang="ko-KR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latin typeface="+mj-ea"/>
                <a:ea typeface="+mj-ea"/>
              </a:rPr>
              <a:t>Input</a:t>
            </a:r>
          </a:p>
          <a:p>
            <a:pPr>
              <a:lnSpc>
                <a:spcPct val="150000"/>
              </a:lnSpc>
            </a:pPr>
            <a:r>
              <a:rPr lang="en-US" altLang="ko-KR" dirty="0" err="1">
                <a:latin typeface="+mj-ea"/>
                <a:ea typeface="+mj-ea"/>
              </a:rPr>
              <a:t>bananaaa</a:t>
            </a:r>
            <a:endParaRPr lang="en-US" altLang="ko-KR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latin typeface="+mj-ea"/>
                <a:ea typeface="+mj-ea"/>
              </a:rPr>
              <a:t>output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+mj-ea"/>
                <a:ea typeface="+mj-ea"/>
              </a:rPr>
              <a:t>1,1,13,1,1,1,0,0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5BE131F-37EC-1D84-9EF6-7A36521A91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1794" y="1130300"/>
            <a:ext cx="4267200" cy="329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8526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>
            <a:extLst>
              <a:ext uri="{FF2B5EF4-FFF2-40B4-BE49-F238E27FC236}">
                <a16:creationId xmlns:a16="http://schemas.microsoft.com/office/drawing/2014/main" id="{E510FF35-CAB4-3D7C-D793-9C159ABE5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Huffman coding</a:t>
            </a:r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DC0BE16-108F-E99B-21FB-5389DE3891A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C139D12-2443-4121-BD18-EEB593859B2D}" type="slidenum">
              <a:rPr lang="ko-KR" altLang="en-US" smtClean="0"/>
              <a:pPr/>
              <a:t>23</a:t>
            </a:fld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9B3DC8-8911-C0DC-95DF-5DCB373F7414}"/>
              </a:ext>
            </a:extLst>
          </p:cNvPr>
          <p:cNvSpPr txBox="1"/>
          <p:nvPr/>
        </p:nvSpPr>
        <p:spPr>
          <a:xfrm>
            <a:off x="564310" y="1130300"/>
            <a:ext cx="11117150" cy="3778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>
                <a:latin typeface="+mj-ea"/>
                <a:ea typeface="+mj-ea"/>
              </a:rPr>
              <a:t>텍스트 압축을 위해 널리 사용되는 방법</a:t>
            </a:r>
            <a:endParaRPr lang="en-US" altLang="ko-KR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ko-KR" altLang="en-US">
                <a:latin typeface="+mj-ea"/>
                <a:ea typeface="+mj-ea"/>
              </a:rPr>
              <a:t>원본 데이터에서 자주 출현하는 문자는 적은 비트의 코드로 변환하여 표현하고 출현 빈도가 낮은 문자는 많은 비트의 코드로 변환하여 표현함으로써 전체 데이터를 표현하는데 필요한 비트 수를 줄이는 방식이다</a:t>
            </a:r>
            <a:r>
              <a:rPr lang="en-US" altLang="ko-KR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b="1">
                <a:latin typeface="+mj-ea"/>
                <a:ea typeface="+mj-ea"/>
              </a:rPr>
              <a:t>Input string</a:t>
            </a:r>
          </a:p>
          <a:p>
            <a:pPr>
              <a:lnSpc>
                <a:spcPct val="150000"/>
              </a:lnSpc>
            </a:pPr>
            <a:r>
              <a:rPr lang="en-US" altLang="ko-KR">
                <a:latin typeface="+mj-ea"/>
                <a:ea typeface="+mj-ea"/>
              </a:rPr>
              <a:t>AAAAAAABBCCCDEEEEFFFFFFG</a:t>
            </a:r>
          </a:p>
          <a:p>
            <a:pPr>
              <a:lnSpc>
                <a:spcPct val="150000"/>
              </a:lnSpc>
            </a:pPr>
            <a:endParaRPr lang="en-US" altLang="ko-KR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ko-KR" altLang="en-US">
                <a:latin typeface="+mj-ea"/>
                <a:ea typeface="+mj-ea"/>
              </a:rPr>
              <a:t>위 </a:t>
            </a:r>
            <a:r>
              <a:rPr lang="en-US" altLang="ko-KR">
                <a:latin typeface="+mj-ea"/>
                <a:ea typeface="+mj-ea"/>
              </a:rPr>
              <a:t>input string</a:t>
            </a:r>
            <a:r>
              <a:rPr lang="ko-KR" altLang="en-US">
                <a:latin typeface="+mj-ea"/>
                <a:ea typeface="+mj-ea"/>
              </a:rPr>
              <a:t>에서 각 문자의 개수는 다음과 같다</a:t>
            </a:r>
            <a:r>
              <a:rPr lang="en-US" altLang="ko-KR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>
                <a:latin typeface="+mj-ea"/>
                <a:ea typeface="+mj-ea"/>
              </a:rPr>
              <a:t>A(7</a:t>
            </a:r>
            <a:r>
              <a:rPr lang="ko-KR" altLang="en-US">
                <a:latin typeface="+mj-ea"/>
                <a:ea typeface="+mj-ea"/>
              </a:rPr>
              <a:t>개</a:t>
            </a:r>
            <a:r>
              <a:rPr lang="en-US" altLang="ko-KR">
                <a:latin typeface="+mj-ea"/>
                <a:ea typeface="+mj-ea"/>
              </a:rPr>
              <a:t>)  F(6</a:t>
            </a:r>
            <a:r>
              <a:rPr lang="ko-KR" altLang="en-US">
                <a:latin typeface="+mj-ea"/>
                <a:ea typeface="+mj-ea"/>
              </a:rPr>
              <a:t>개</a:t>
            </a:r>
            <a:r>
              <a:rPr lang="en-US" altLang="ko-KR">
                <a:latin typeface="+mj-ea"/>
                <a:ea typeface="+mj-ea"/>
              </a:rPr>
              <a:t>)  E(4</a:t>
            </a:r>
            <a:r>
              <a:rPr lang="ko-KR" altLang="en-US">
                <a:latin typeface="+mj-ea"/>
                <a:ea typeface="+mj-ea"/>
              </a:rPr>
              <a:t>개</a:t>
            </a:r>
            <a:r>
              <a:rPr lang="en-US" altLang="ko-KR">
                <a:latin typeface="+mj-ea"/>
                <a:ea typeface="+mj-ea"/>
              </a:rPr>
              <a:t>)  C(3</a:t>
            </a:r>
            <a:r>
              <a:rPr lang="ko-KR" altLang="en-US">
                <a:latin typeface="+mj-ea"/>
                <a:ea typeface="+mj-ea"/>
              </a:rPr>
              <a:t>개</a:t>
            </a:r>
            <a:r>
              <a:rPr lang="en-US" altLang="ko-KR">
                <a:latin typeface="+mj-ea"/>
                <a:ea typeface="+mj-ea"/>
              </a:rPr>
              <a:t>)  B(2</a:t>
            </a:r>
            <a:r>
              <a:rPr lang="ko-KR" altLang="en-US">
                <a:latin typeface="+mj-ea"/>
                <a:ea typeface="+mj-ea"/>
              </a:rPr>
              <a:t>개</a:t>
            </a:r>
            <a:r>
              <a:rPr lang="en-US" altLang="ko-KR">
                <a:latin typeface="+mj-ea"/>
                <a:ea typeface="+mj-ea"/>
              </a:rPr>
              <a:t>)  D(1</a:t>
            </a:r>
            <a:r>
              <a:rPr lang="ko-KR" altLang="en-US">
                <a:latin typeface="+mj-ea"/>
                <a:ea typeface="+mj-ea"/>
              </a:rPr>
              <a:t>개</a:t>
            </a:r>
            <a:r>
              <a:rPr lang="en-US" altLang="ko-KR">
                <a:latin typeface="+mj-ea"/>
                <a:ea typeface="+mj-ea"/>
              </a:rPr>
              <a:t>)  G(1</a:t>
            </a:r>
            <a:r>
              <a:rPr lang="ko-KR" altLang="en-US">
                <a:latin typeface="+mj-ea"/>
                <a:ea typeface="+mj-ea"/>
              </a:rPr>
              <a:t>개</a:t>
            </a:r>
            <a:r>
              <a:rPr lang="en-US" altLang="ko-KR">
                <a:latin typeface="+mj-ea"/>
                <a:ea typeface="+mj-ea"/>
              </a:rPr>
              <a:t>)</a:t>
            </a:r>
            <a:endParaRPr lang="en-US" altLang="ko-KR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267535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>
            <a:extLst>
              <a:ext uri="{FF2B5EF4-FFF2-40B4-BE49-F238E27FC236}">
                <a16:creationId xmlns:a16="http://schemas.microsoft.com/office/drawing/2014/main" id="{E510FF35-CAB4-3D7C-D793-9C159ABE5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Huffman coding</a:t>
            </a:r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DC0BE16-108F-E99B-21FB-5389DE3891A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C139D12-2443-4121-BD18-EEB593859B2D}" type="slidenum">
              <a:rPr lang="ko-KR" altLang="en-US" smtClean="0"/>
              <a:pPr/>
              <a:t>24</a:t>
            </a:fld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9B3DC8-8911-C0DC-95DF-5DCB373F7414}"/>
              </a:ext>
            </a:extLst>
          </p:cNvPr>
          <p:cNvSpPr txBox="1"/>
          <p:nvPr/>
        </p:nvSpPr>
        <p:spPr>
          <a:xfrm>
            <a:off x="564310" y="1130300"/>
            <a:ext cx="11117150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>
                <a:latin typeface="+mj-ea"/>
                <a:ea typeface="+mj-ea"/>
              </a:rPr>
              <a:t>출현 빈도가 가장 작은 것 </a:t>
            </a:r>
            <a:r>
              <a:rPr lang="en-US" altLang="ko-KR">
                <a:latin typeface="+mj-ea"/>
                <a:ea typeface="+mj-ea"/>
              </a:rPr>
              <a:t>2</a:t>
            </a:r>
            <a:r>
              <a:rPr lang="ko-KR" altLang="en-US">
                <a:latin typeface="+mj-ea"/>
                <a:ea typeface="+mj-ea"/>
              </a:rPr>
              <a:t>개를 묶고</a:t>
            </a:r>
            <a:r>
              <a:rPr lang="en-US" altLang="ko-KR">
                <a:latin typeface="+mj-ea"/>
                <a:ea typeface="+mj-ea"/>
              </a:rPr>
              <a:t>,</a:t>
            </a:r>
            <a:r>
              <a:rPr lang="ko-KR" altLang="en-US">
                <a:latin typeface="+mj-ea"/>
                <a:ea typeface="+mj-ea"/>
              </a:rPr>
              <a:t> 큰 것으로 이동하며 묶는 방식으로 이진트리를 그린다</a:t>
            </a:r>
            <a:r>
              <a:rPr lang="en-US" altLang="ko-KR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>
                <a:latin typeface="+mj-ea"/>
                <a:ea typeface="+mj-ea"/>
              </a:rPr>
              <a:t>여기서 </a:t>
            </a:r>
            <a:r>
              <a:rPr lang="en-US" altLang="ko-KR">
                <a:latin typeface="+mj-ea"/>
                <a:ea typeface="+mj-ea"/>
              </a:rPr>
              <a:t>node</a:t>
            </a:r>
            <a:r>
              <a:rPr lang="ko-KR" altLang="en-US">
                <a:latin typeface="+mj-ea"/>
                <a:ea typeface="+mj-ea"/>
              </a:rPr>
              <a:t>에는 빈도수의 합을 적는다</a:t>
            </a:r>
            <a:r>
              <a:rPr lang="en-US" altLang="ko-KR">
                <a:latin typeface="+mj-ea"/>
                <a:ea typeface="+mj-ea"/>
              </a:rPr>
              <a:t>.</a:t>
            </a:r>
            <a:endParaRPr lang="en-US" altLang="ko-KR" dirty="0">
              <a:latin typeface="+mj-ea"/>
              <a:ea typeface="+mj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613BF69-C3EE-1827-66FE-D9FB900AFA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310" y="2253486"/>
            <a:ext cx="2257296" cy="76383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97A7BC1-BA99-F957-CA69-E402762A76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1628" y="2223947"/>
            <a:ext cx="1738574" cy="119135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4B39E3EB-E6C2-C395-3BE8-08FA1C9019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29741" y="2253486"/>
            <a:ext cx="1242653" cy="1328157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AE4F3E8E-7E42-6ABD-C002-BAF7A368D78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46512" y="2253486"/>
            <a:ext cx="3819163" cy="1846879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E952D268-6A51-49FB-E37E-45E38FA5553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2540" y="3974281"/>
            <a:ext cx="2257296" cy="2270307"/>
          </a:xfrm>
          <a:prstGeom prst="rect">
            <a:avLst/>
          </a:prstGeom>
        </p:spPr>
      </p:pic>
      <p:sp>
        <p:nvSpPr>
          <p:cNvPr id="17" name="타원 16">
            <a:extLst>
              <a:ext uri="{FF2B5EF4-FFF2-40B4-BE49-F238E27FC236}">
                <a16:creationId xmlns:a16="http://schemas.microsoft.com/office/drawing/2014/main" id="{1DDAF559-41C8-5613-C54F-324C77C277C4}"/>
              </a:ext>
            </a:extLst>
          </p:cNvPr>
          <p:cNvSpPr/>
          <p:nvPr/>
        </p:nvSpPr>
        <p:spPr>
          <a:xfrm>
            <a:off x="2279651" y="2318072"/>
            <a:ext cx="225425" cy="225425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68449FCD-E53C-8610-7BBA-C00AC24A0467}"/>
              </a:ext>
            </a:extLst>
          </p:cNvPr>
          <p:cNvCxnSpPr>
            <a:cxnSpLocks/>
          </p:cNvCxnSpPr>
          <p:nvPr/>
        </p:nvCxnSpPr>
        <p:spPr>
          <a:xfrm flipH="1" flipV="1">
            <a:off x="1881188" y="1933575"/>
            <a:ext cx="398463" cy="384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0CE6B24-93C3-64A3-BCA1-F14B8DF87D80}"/>
              </a:ext>
            </a:extLst>
          </p:cNvPr>
          <p:cNvSpPr txBox="1"/>
          <p:nvPr/>
        </p:nvSpPr>
        <p:spPr>
          <a:xfrm>
            <a:off x="3421628" y="4556840"/>
            <a:ext cx="813537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>
                <a:latin typeface="+mj-ea"/>
                <a:ea typeface="+mj-ea"/>
              </a:rPr>
              <a:t>Input string</a:t>
            </a:r>
          </a:p>
          <a:p>
            <a:r>
              <a:rPr lang="ko-KR" altLang="en-US">
                <a:latin typeface="+mj-ea"/>
                <a:ea typeface="+mj-ea"/>
              </a:rPr>
              <a:t>AAAAAAABBCCCDEEEEFFFFFFG</a:t>
            </a:r>
            <a:endParaRPr lang="en-US" altLang="ko-KR">
              <a:latin typeface="+mj-ea"/>
              <a:ea typeface="+mj-ea"/>
            </a:endParaRPr>
          </a:p>
          <a:p>
            <a:endParaRPr lang="en-US" altLang="ko-KR">
              <a:latin typeface="+mj-ea"/>
              <a:ea typeface="+mj-ea"/>
            </a:endParaRPr>
          </a:p>
          <a:p>
            <a:r>
              <a:rPr lang="en-US" altLang="ko-KR" b="1">
                <a:latin typeface="+mj-ea"/>
                <a:ea typeface="+mj-ea"/>
              </a:rPr>
              <a:t>output</a:t>
            </a:r>
          </a:p>
          <a:p>
            <a:r>
              <a:rPr lang="ko-KR" altLang="en-US">
                <a:latin typeface="+mj-ea"/>
                <a:ea typeface="+mj-ea"/>
              </a:rPr>
              <a:t>0000000000000001000100011011011010101111111110101010101001011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CA77E3A1-836E-5378-D431-71C83F5F73B5}"/>
              </a:ext>
            </a:extLst>
          </p:cNvPr>
          <p:cNvCxnSpPr>
            <a:cxnSpLocks/>
          </p:cNvCxnSpPr>
          <p:nvPr/>
        </p:nvCxnSpPr>
        <p:spPr>
          <a:xfrm flipV="1">
            <a:off x="7572054" y="5241907"/>
            <a:ext cx="468860" cy="419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9C0D82F-D10E-F478-9449-0298DEFBCCD2}"/>
              </a:ext>
            </a:extLst>
          </p:cNvPr>
          <p:cNvSpPr txBox="1"/>
          <p:nvPr/>
        </p:nvSpPr>
        <p:spPr>
          <a:xfrm>
            <a:off x="7938490" y="4926172"/>
            <a:ext cx="12403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/>
              <a:t>접두 부호</a:t>
            </a:r>
          </a:p>
        </p:txBody>
      </p:sp>
    </p:spTree>
    <p:extLst>
      <p:ext uri="{BB962C8B-B14F-4D97-AF65-F5344CB8AC3E}">
        <p14:creationId xmlns:p14="http://schemas.microsoft.com/office/powerpoint/2010/main" val="15008431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>
            <a:extLst>
              <a:ext uri="{FF2B5EF4-FFF2-40B4-BE49-F238E27FC236}">
                <a16:creationId xmlns:a16="http://schemas.microsoft.com/office/drawing/2014/main" id="{E510FF35-CAB4-3D7C-D793-9C159ABE5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Suffix trie / prefix trie</a:t>
            </a:r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DC0BE16-108F-E99B-21FB-5389DE3891A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C139D12-2443-4121-BD18-EEB593859B2D}" type="slidenum">
              <a:rPr lang="ko-KR" altLang="en-US" smtClean="0"/>
              <a:pPr/>
              <a:t>25</a:t>
            </a:fld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9B3DC8-8911-C0DC-95DF-5DCB373F7414}"/>
              </a:ext>
            </a:extLst>
          </p:cNvPr>
          <p:cNvSpPr txBox="1"/>
          <p:nvPr/>
        </p:nvSpPr>
        <p:spPr>
          <a:xfrm>
            <a:off x="564310" y="1130300"/>
            <a:ext cx="11117150" cy="1285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>
                <a:latin typeface="+mj-ea"/>
                <a:ea typeface="+mj-ea"/>
              </a:rPr>
              <a:t>Trie : edge</a:t>
            </a:r>
            <a:r>
              <a:rPr lang="ko-KR" altLang="en-US">
                <a:latin typeface="+mj-ea"/>
                <a:ea typeface="+mj-ea"/>
              </a:rPr>
              <a:t>가 </a:t>
            </a:r>
            <a:r>
              <a:rPr lang="en-US" altLang="ko-KR">
                <a:latin typeface="+mj-ea"/>
                <a:ea typeface="+mj-ea"/>
              </a:rPr>
              <a:t>input string</a:t>
            </a:r>
            <a:r>
              <a:rPr lang="ko-KR" altLang="en-US">
                <a:latin typeface="+mj-ea"/>
                <a:ea typeface="+mj-ea"/>
              </a:rPr>
              <a:t>에서 </a:t>
            </a:r>
            <a:r>
              <a:rPr lang="en-US" altLang="ko-KR">
                <a:latin typeface="+mj-ea"/>
                <a:ea typeface="+mj-ea"/>
              </a:rPr>
              <a:t>1</a:t>
            </a:r>
            <a:r>
              <a:rPr lang="ko-KR" altLang="en-US">
                <a:latin typeface="+mj-ea"/>
                <a:ea typeface="+mj-ea"/>
              </a:rPr>
              <a:t>개 문자로 표현된 </a:t>
            </a:r>
            <a:r>
              <a:rPr lang="en-US" altLang="ko-KR">
                <a:latin typeface="+mj-ea"/>
                <a:ea typeface="+mj-ea"/>
              </a:rPr>
              <a:t>tree</a:t>
            </a:r>
            <a:r>
              <a:rPr lang="ko-KR" altLang="en-US">
                <a:latin typeface="+mj-ea"/>
                <a:ea typeface="+mj-ea"/>
              </a:rPr>
              <a:t>를 압축하여 가지를 압축한 그래프를 </a:t>
            </a:r>
            <a:r>
              <a:rPr lang="en-US" altLang="ko-KR">
                <a:latin typeface="+mj-ea"/>
                <a:ea typeface="+mj-ea"/>
              </a:rPr>
              <a:t>trie</a:t>
            </a:r>
            <a:r>
              <a:rPr lang="ko-KR" altLang="en-US">
                <a:latin typeface="+mj-ea"/>
                <a:ea typeface="+mj-ea"/>
              </a:rPr>
              <a:t>라고 함</a:t>
            </a:r>
            <a:endParaRPr lang="en-US" altLang="ko-KR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>
                <a:latin typeface="+mj-ea"/>
                <a:ea typeface="+mj-ea"/>
              </a:rPr>
              <a:t>suffix tree(</a:t>
            </a:r>
            <a:r>
              <a:rPr lang="ko-KR" altLang="en-US">
                <a:latin typeface="+mj-ea"/>
                <a:ea typeface="+mj-ea"/>
              </a:rPr>
              <a:t>또는 </a:t>
            </a:r>
            <a:r>
              <a:rPr lang="en-US" altLang="ko-KR">
                <a:latin typeface="+mj-ea"/>
                <a:ea typeface="+mj-ea"/>
              </a:rPr>
              <a:t>prefix tree)</a:t>
            </a:r>
            <a:r>
              <a:rPr lang="ko-KR" altLang="en-US">
                <a:latin typeface="+mj-ea"/>
                <a:ea typeface="+mj-ea"/>
              </a:rPr>
              <a:t>를 그릴 때에는 맨 마지막에 문자열의 끝을 나타내는 </a:t>
            </a:r>
            <a:r>
              <a:rPr lang="en-US" altLang="ko-KR">
                <a:latin typeface="+mj-ea"/>
                <a:ea typeface="+mj-ea"/>
              </a:rPr>
              <a:t>'$'</a:t>
            </a:r>
            <a:r>
              <a:rPr lang="ko-KR" altLang="en-US">
                <a:latin typeface="+mj-ea"/>
                <a:ea typeface="+mj-ea"/>
              </a:rPr>
              <a:t>를 넣음</a:t>
            </a:r>
            <a:endParaRPr lang="en-US" altLang="ko-KR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>
                <a:latin typeface="+mj-ea"/>
                <a:ea typeface="+mj-ea"/>
              </a:rPr>
              <a:t>suffix tree</a:t>
            </a:r>
            <a:r>
              <a:rPr lang="ko-KR" altLang="en-US">
                <a:latin typeface="+mj-ea"/>
                <a:ea typeface="+mj-ea"/>
              </a:rPr>
              <a:t>에서 찾아진 가장 긴 문자열이 </a:t>
            </a:r>
            <a:r>
              <a:rPr lang="en-US" altLang="ko-KR">
                <a:latin typeface="+mj-ea"/>
                <a:ea typeface="+mj-ea"/>
              </a:rPr>
              <a:t>input string</a:t>
            </a:r>
            <a:r>
              <a:rPr lang="ko-KR" altLang="en-US">
                <a:latin typeface="+mj-ea"/>
                <a:ea typeface="+mj-ea"/>
              </a:rPr>
              <a:t>이 된다</a:t>
            </a:r>
            <a:r>
              <a:rPr lang="en-US" altLang="ko-KR">
                <a:latin typeface="+mj-ea"/>
                <a:ea typeface="+mj-ea"/>
              </a:rPr>
              <a:t>.</a:t>
            </a:r>
            <a:endParaRPr lang="en-US" altLang="ko-KR" dirty="0">
              <a:latin typeface="+mj-ea"/>
              <a:ea typeface="+mj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FB219D1-D2CE-9E4C-A006-229180B38AF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0032"/>
          <a:stretch/>
        </p:blipFill>
        <p:spPr>
          <a:xfrm>
            <a:off x="1036064" y="3104161"/>
            <a:ext cx="1910335" cy="311624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7853574-4F26-11FB-DD6B-2E10CE98F7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9125" y="3720991"/>
            <a:ext cx="4633272" cy="2499416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1C3DBB40-EC20-AAA6-8D25-7EEB0EF53F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72723" y="3196631"/>
            <a:ext cx="2553591" cy="302377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4ACAC95-E68F-F71A-5C95-342353A385BB}"/>
              </a:ext>
            </a:extLst>
          </p:cNvPr>
          <p:cNvSpPr txBox="1"/>
          <p:nvPr/>
        </p:nvSpPr>
        <p:spPr>
          <a:xfrm>
            <a:off x="1253779" y="2763794"/>
            <a:ext cx="1331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>
                <a:latin typeface="+mj-ea"/>
                <a:ea typeface="+mj-ea"/>
              </a:rPr>
              <a:t>Suffix tree</a:t>
            </a:r>
            <a:endParaRPr lang="ko-KR" altLang="en-US" b="1">
              <a:latin typeface="+mj-ea"/>
              <a:ea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068BD96-DA09-F786-3E69-E8525754361E}"/>
              </a:ext>
            </a:extLst>
          </p:cNvPr>
          <p:cNvSpPr txBox="1"/>
          <p:nvPr/>
        </p:nvSpPr>
        <p:spPr>
          <a:xfrm>
            <a:off x="4077731" y="2761940"/>
            <a:ext cx="1270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>
                <a:latin typeface="+mj-ea"/>
                <a:ea typeface="+mj-ea"/>
              </a:rPr>
              <a:t>Suffix trie</a:t>
            </a:r>
            <a:endParaRPr lang="ko-KR" altLang="en-US" b="1">
              <a:latin typeface="+mj-ea"/>
              <a:ea typeface="+mj-ea"/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8D9DE13A-41A2-E8B9-EDAD-87FD6FE684A3}"/>
              </a:ext>
            </a:extLst>
          </p:cNvPr>
          <p:cNvCxnSpPr/>
          <p:nvPr/>
        </p:nvCxnSpPr>
        <p:spPr>
          <a:xfrm flipV="1">
            <a:off x="7143750" y="3516084"/>
            <a:ext cx="409575" cy="695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21E3396-B91F-F278-52DE-B17503ABD266}"/>
              </a:ext>
            </a:extLst>
          </p:cNvPr>
          <p:cNvSpPr txBox="1"/>
          <p:nvPr/>
        </p:nvSpPr>
        <p:spPr>
          <a:xfrm>
            <a:off x="6479733" y="3235512"/>
            <a:ext cx="24929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(</a:t>
            </a:r>
            <a:r>
              <a:rPr lang="ko-KR" altLang="en-US" sz="1200"/>
              <a:t>찾은 문자 개수</a:t>
            </a:r>
            <a:r>
              <a:rPr lang="en-US" altLang="ko-KR" sz="1200"/>
              <a:t>, </a:t>
            </a:r>
            <a:r>
              <a:rPr lang="ko-KR" altLang="en-US" sz="1200"/>
              <a:t>찾아진 문자 개수</a:t>
            </a:r>
            <a:r>
              <a:rPr lang="en-US" altLang="ko-KR" sz="1200"/>
              <a:t>)</a:t>
            </a:r>
            <a:endParaRPr lang="ko-KR" altLang="en-US" sz="1200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025A7EC3-2A2F-A593-4B36-29E7DB02D5B2}"/>
              </a:ext>
            </a:extLst>
          </p:cNvPr>
          <p:cNvCxnSpPr/>
          <p:nvPr/>
        </p:nvCxnSpPr>
        <p:spPr>
          <a:xfrm flipV="1">
            <a:off x="8048625" y="3863746"/>
            <a:ext cx="228600" cy="490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04AA1D8A-C0E8-DDC5-A3C5-3809D266ACAD}"/>
              </a:ext>
            </a:extLst>
          </p:cNvPr>
          <p:cNvSpPr txBox="1"/>
          <p:nvPr/>
        </p:nvSpPr>
        <p:spPr>
          <a:xfrm>
            <a:off x="7726228" y="3586747"/>
            <a:ext cx="1178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남은 문자 개수</a:t>
            </a: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5B4763C1-1BBB-475E-68FC-80296E688C39}"/>
              </a:ext>
            </a:extLst>
          </p:cNvPr>
          <p:cNvCxnSpPr/>
          <p:nvPr/>
        </p:nvCxnSpPr>
        <p:spPr>
          <a:xfrm>
            <a:off x="6479733" y="5973534"/>
            <a:ext cx="492567" cy="2468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9A466379-E919-69BE-3BFE-7B20D9C6B2CE}"/>
              </a:ext>
            </a:extLst>
          </p:cNvPr>
          <p:cNvSpPr txBox="1"/>
          <p:nvPr/>
        </p:nvSpPr>
        <p:spPr>
          <a:xfrm>
            <a:off x="6947499" y="6086163"/>
            <a:ext cx="2025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원본 문자열의 가지는 남은 문자 개수가 </a:t>
            </a:r>
            <a:r>
              <a:rPr lang="en-US" altLang="ko-KR" sz="1200"/>
              <a:t>0</a:t>
            </a:r>
            <a:r>
              <a:rPr lang="ko-KR" altLang="en-US" sz="1200"/>
              <a:t>이다</a:t>
            </a:r>
            <a:r>
              <a:rPr lang="en-US" altLang="ko-KR" sz="1200"/>
              <a:t>.</a:t>
            </a:r>
            <a:endParaRPr lang="ko-KR" altLang="en-US" sz="120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B2371A5-ED17-781A-1476-5037F3B12FCC}"/>
              </a:ext>
            </a:extLst>
          </p:cNvPr>
          <p:cNvSpPr txBox="1"/>
          <p:nvPr/>
        </p:nvSpPr>
        <p:spPr>
          <a:xfrm>
            <a:off x="6216396" y="2761940"/>
            <a:ext cx="2618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>
                <a:latin typeface="+mj-ea"/>
                <a:ea typeface="+mj-ea"/>
              </a:rPr>
              <a:t>Suffix trie - </a:t>
            </a:r>
            <a:r>
              <a:rPr lang="ko-KR" altLang="en-US" b="1">
                <a:latin typeface="+mj-ea"/>
                <a:ea typeface="+mj-ea"/>
              </a:rPr>
              <a:t>번호 부여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EFD05B2-26F1-5760-0033-11C9AF7CF69E}"/>
              </a:ext>
            </a:extLst>
          </p:cNvPr>
          <p:cNvSpPr txBox="1"/>
          <p:nvPr/>
        </p:nvSpPr>
        <p:spPr>
          <a:xfrm>
            <a:off x="9540210" y="2761940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>
                <a:latin typeface="+mj-ea"/>
                <a:ea typeface="+mj-ea"/>
              </a:rPr>
              <a:t>문자열 검색</a:t>
            </a: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1AB67820-7900-E4E5-7A25-22EFBF9AF568}"/>
              </a:ext>
            </a:extLst>
          </p:cNvPr>
          <p:cNvCxnSpPr/>
          <p:nvPr/>
        </p:nvCxnSpPr>
        <p:spPr>
          <a:xfrm>
            <a:off x="3338286" y="2761940"/>
            <a:ext cx="0" cy="355505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E2657A86-6FEF-00AC-4C93-DF982B6AB5A4}"/>
              </a:ext>
            </a:extLst>
          </p:cNvPr>
          <p:cNvCxnSpPr/>
          <p:nvPr/>
        </p:nvCxnSpPr>
        <p:spPr>
          <a:xfrm>
            <a:off x="5929086" y="2669073"/>
            <a:ext cx="0" cy="355505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19EE6FC9-224C-792B-D264-8928E6523866}"/>
              </a:ext>
            </a:extLst>
          </p:cNvPr>
          <p:cNvCxnSpPr/>
          <p:nvPr/>
        </p:nvCxnSpPr>
        <p:spPr>
          <a:xfrm>
            <a:off x="9045295" y="2669072"/>
            <a:ext cx="0" cy="355505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04308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>
            <a:extLst>
              <a:ext uri="{FF2B5EF4-FFF2-40B4-BE49-F238E27FC236}">
                <a16:creationId xmlns:a16="http://schemas.microsoft.com/office/drawing/2014/main" id="{E510FF35-CAB4-3D7C-D793-9C159ABE5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Suffix trie / prefix trie</a:t>
            </a:r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DC0BE16-108F-E99B-21FB-5389DE3891A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C139D12-2443-4121-BD18-EEB593859B2D}" type="slidenum">
              <a:rPr lang="ko-KR" altLang="en-US" smtClean="0"/>
              <a:pPr/>
              <a:t>26</a:t>
            </a:fld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9B3DC8-8911-C0DC-95DF-5DCB373F7414}"/>
              </a:ext>
            </a:extLst>
          </p:cNvPr>
          <p:cNvSpPr txBox="1"/>
          <p:nvPr/>
        </p:nvSpPr>
        <p:spPr>
          <a:xfrm>
            <a:off x="564310" y="1130300"/>
            <a:ext cx="11117150" cy="25317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>
                <a:latin typeface="+mj-ea"/>
                <a:ea typeface="+mj-ea"/>
              </a:rPr>
              <a:t>활용</a:t>
            </a:r>
            <a:endParaRPr lang="en-US" altLang="ko-KR" b="1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>
                <a:latin typeface="+mj-ea"/>
                <a:ea typeface="+mj-ea"/>
              </a:rPr>
              <a:t>suffix trie / prefix trie</a:t>
            </a:r>
            <a:r>
              <a:rPr lang="ko-KR" altLang="en-US">
                <a:latin typeface="+mj-ea"/>
                <a:ea typeface="+mj-ea"/>
              </a:rPr>
              <a:t>는 문자열 패턴 검색에 주로 활용됨</a:t>
            </a:r>
            <a:endParaRPr lang="en-US" altLang="ko-KR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ko-KR" altLang="en-US" b="1">
                <a:latin typeface="+mj-ea"/>
                <a:ea typeface="+mj-ea"/>
              </a:rPr>
              <a:t>시간복잡도</a:t>
            </a:r>
            <a:endParaRPr lang="en-US" altLang="ko-KR" b="1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>
                <a:latin typeface="+mj-ea"/>
                <a:ea typeface="+mj-ea"/>
              </a:rPr>
              <a:t>trie </a:t>
            </a:r>
            <a:r>
              <a:rPr lang="ko-KR" altLang="en-US">
                <a:latin typeface="+mj-ea"/>
                <a:ea typeface="+mj-ea"/>
              </a:rPr>
              <a:t>구축은 </a:t>
            </a:r>
            <a:r>
              <a:rPr lang="en-US" altLang="ko-KR">
                <a:latin typeface="+mj-ea"/>
                <a:ea typeface="+mj-ea"/>
              </a:rPr>
              <a:t>O(n)</a:t>
            </a:r>
            <a:r>
              <a:rPr lang="ko-KR" altLang="en-US">
                <a:latin typeface="+mj-ea"/>
                <a:ea typeface="+mj-ea"/>
              </a:rPr>
              <a:t>이지만 긴 문자열의 경우 </a:t>
            </a:r>
            <a:r>
              <a:rPr lang="en-US" altLang="ko-KR">
                <a:latin typeface="+mj-ea"/>
                <a:ea typeface="+mj-ea"/>
              </a:rPr>
              <a:t>O(n * Log(n))</a:t>
            </a:r>
          </a:p>
          <a:p>
            <a:pPr>
              <a:lnSpc>
                <a:spcPct val="150000"/>
              </a:lnSpc>
            </a:pPr>
            <a:r>
              <a:rPr lang="ko-KR" altLang="en-US">
                <a:latin typeface="+mj-ea"/>
                <a:ea typeface="+mj-ea"/>
              </a:rPr>
              <a:t>패턴 매칭</a:t>
            </a:r>
            <a:r>
              <a:rPr lang="en-US" altLang="ko-KR">
                <a:latin typeface="+mj-ea"/>
                <a:ea typeface="+mj-ea"/>
              </a:rPr>
              <a:t>(</a:t>
            </a:r>
            <a:r>
              <a:rPr lang="ko-KR" altLang="en-US">
                <a:latin typeface="+mj-ea"/>
                <a:ea typeface="+mj-ea"/>
              </a:rPr>
              <a:t>문자열 검색</a:t>
            </a:r>
            <a:r>
              <a:rPr lang="en-US" altLang="ko-KR">
                <a:latin typeface="+mj-ea"/>
                <a:ea typeface="+mj-ea"/>
              </a:rPr>
              <a:t>)</a:t>
            </a:r>
            <a:r>
              <a:rPr lang="ko-KR" altLang="en-US">
                <a:latin typeface="+mj-ea"/>
                <a:ea typeface="+mj-ea"/>
              </a:rPr>
              <a:t>은 </a:t>
            </a:r>
            <a:r>
              <a:rPr lang="en-US" altLang="ko-KR">
                <a:latin typeface="+mj-ea"/>
                <a:ea typeface="+mj-ea"/>
              </a:rPr>
              <a:t>O(n * (</a:t>
            </a:r>
            <a:r>
              <a:rPr lang="ko-KR" altLang="en-US">
                <a:latin typeface="+mj-ea"/>
                <a:ea typeface="+mj-ea"/>
              </a:rPr>
              <a:t>검색 문자열 길이</a:t>
            </a:r>
            <a:r>
              <a:rPr lang="en-US" altLang="ko-KR">
                <a:latin typeface="+mj-ea"/>
                <a:ea typeface="+mj-ea"/>
              </a:rPr>
              <a:t>))</a:t>
            </a:r>
            <a:endParaRPr lang="en-US" altLang="ko-KR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983291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>
            <a:extLst>
              <a:ext uri="{FF2B5EF4-FFF2-40B4-BE49-F238E27FC236}">
                <a16:creationId xmlns:a16="http://schemas.microsoft.com/office/drawing/2014/main" id="{E510FF35-CAB4-3D7C-D793-9C159ABE5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radix sort</a:t>
            </a:r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DC0BE16-108F-E99B-21FB-5389DE3891A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C139D12-2443-4121-BD18-EEB593859B2D}" type="slidenum">
              <a:rPr lang="ko-KR" altLang="en-US" smtClean="0"/>
              <a:pPr/>
              <a:t>27</a:t>
            </a:fld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9B3DC8-8911-C0DC-95DF-5DCB373F7414}"/>
              </a:ext>
            </a:extLst>
          </p:cNvPr>
          <p:cNvSpPr txBox="1"/>
          <p:nvPr/>
        </p:nvSpPr>
        <p:spPr>
          <a:xfrm>
            <a:off x="564310" y="1130300"/>
            <a:ext cx="11117150" cy="29472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>
                <a:latin typeface="+mj-ea"/>
                <a:ea typeface="+mj-ea"/>
              </a:rPr>
              <a:t>기수 정렬</a:t>
            </a:r>
            <a:r>
              <a:rPr lang="en-US" altLang="ko-KR">
                <a:latin typeface="+mj-ea"/>
                <a:ea typeface="+mj-ea"/>
              </a:rPr>
              <a:t>(radix sort)</a:t>
            </a:r>
            <a:r>
              <a:rPr lang="ko-KR" altLang="en-US">
                <a:latin typeface="+mj-ea"/>
                <a:ea typeface="+mj-ea"/>
              </a:rPr>
              <a:t>은 신기하게도 비교를 하지 않고 정렬을 하는 방법</a:t>
            </a:r>
            <a:endParaRPr lang="en-US" altLang="ko-KR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ko-KR" altLang="en-US">
                <a:latin typeface="+mj-ea"/>
                <a:ea typeface="+mj-ea"/>
              </a:rPr>
              <a:t>한 배열에서 </a:t>
            </a:r>
            <a:r>
              <a:rPr lang="en-US" altLang="ko-KR">
                <a:latin typeface="+mj-ea"/>
                <a:ea typeface="+mj-ea"/>
              </a:rPr>
              <a:t>1</a:t>
            </a:r>
            <a:r>
              <a:rPr lang="ko-KR" altLang="en-US">
                <a:latin typeface="+mj-ea"/>
                <a:ea typeface="+mj-ea"/>
              </a:rPr>
              <a:t>의 자리수부터 가장 큰 수의 자리수까지 순서대로 올라가며 정렬</a:t>
            </a:r>
            <a:endParaRPr lang="en-US" altLang="ko-KR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ko-KR" altLang="en-US">
                <a:latin typeface="+mj-ea"/>
                <a:ea typeface="+mj-ea"/>
              </a:rPr>
              <a:t>버블</a:t>
            </a:r>
            <a:r>
              <a:rPr lang="en-US" altLang="ko-KR">
                <a:latin typeface="+mj-ea"/>
                <a:ea typeface="+mj-ea"/>
              </a:rPr>
              <a:t>, </a:t>
            </a:r>
            <a:r>
              <a:rPr lang="ko-KR" altLang="en-US">
                <a:latin typeface="+mj-ea"/>
                <a:ea typeface="+mj-ea"/>
              </a:rPr>
              <a:t>선택</a:t>
            </a:r>
            <a:r>
              <a:rPr lang="en-US" altLang="ko-KR">
                <a:latin typeface="+mj-ea"/>
                <a:ea typeface="+mj-ea"/>
              </a:rPr>
              <a:t>, </a:t>
            </a:r>
            <a:r>
              <a:rPr lang="ko-KR" altLang="en-US">
                <a:latin typeface="+mj-ea"/>
                <a:ea typeface="+mj-ea"/>
              </a:rPr>
              <a:t>퀵</a:t>
            </a:r>
            <a:r>
              <a:rPr lang="en-US" altLang="ko-KR">
                <a:latin typeface="+mj-ea"/>
                <a:ea typeface="+mj-ea"/>
              </a:rPr>
              <a:t>, </a:t>
            </a:r>
            <a:r>
              <a:rPr lang="ko-KR" altLang="en-US">
                <a:latin typeface="+mj-ea"/>
                <a:ea typeface="+mj-ea"/>
              </a:rPr>
              <a:t>힙</a:t>
            </a:r>
            <a:r>
              <a:rPr lang="en-US" altLang="ko-KR">
                <a:latin typeface="+mj-ea"/>
                <a:ea typeface="+mj-ea"/>
              </a:rPr>
              <a:t>, </a:t>
            </a:r>
            <a:r>
              <a:rPr lang="ko-KR" altLang="en-US">
                <a:latin typeface="+mj-ea"/>
                <a:ea typeface="+mj-ea"/>
              </a:rPr>
              <a:t>병합</a:t>
            </a:r>
            <a:r>
              <a:rPr lang="en-US" altLang="ko-KR">
                <a:latin typeface="+mj-ea"/>
                <a:ea typeface="+mj-ea"/>
              </a:rPr>
              <a:t>, </a:t>
            </a:r>
            <a:r>
              <a:rPr lang="ko-KR" altLang="en-US">
                <a:latin typeface="+mj-ea"/>
                <a:ea typeface="+mj-ea"/>
              </a:rPr>
              <a:t>삽입</a:t>
            </a:r>
            <a:r>
              <a:rPr lang="en-US" altLang="ko-KR">
                <a:latin typeface="+mj-ea"/>
                <a:ea typeface="+mj-ea"/>
              </a:rPr>
              <a:t>, </a:t>
            </a:r>
            <a:r>
              <a:rPr lang="ko-KR" altLang="en-US">
                <a:latin typeface="+mj-ea"/>
                <a:ea typeface="+mj-ea"/>
              </a:rPr>
              <a:t>셸 정렬은 최선의 경우라도 </a:t>
            </a:r>
            <a:r>
              <a:rPr lang="en-US" altLang="ko-KR">
                <a:latin typeface="+mj-ea"/>
                <a:ea typeface="+mj-ea"/>
              </a:rPr>
              <a:t>NlogN </a:t>
            </a:r>
            <a:r>
              <a:rPr lang="ko-KR" altLang="en-US">
                <a:latin typeface="+mj-ea"/>
                <a:ea typeface="+mj-ea"/>
              </a:rPr>
              <a:t>의 시간복잡도를 가짐</a:t>
            </a:r>
            <a:endParaRPr lang="en-US" altLang="ko-KR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ko-KR" altLang="en-US">
                <a:latin typeface="+mj-ea"/>
                <a:ea typeface="+mj-ea"/>
              </a:rPr>
              <a:t>하지만 기수정렬은 </a:t>
            </a:r>
            <a:r>
              <a:rPr lang="en-US" altLang="ko-KR" b="1">
                <a:latin typeface="+mj-ea"/>
                <a:ea typeface="+mj-ea"/>
              </a:rPr>
              <a:t>O(N)</a:t>
            </a:r>
            <a:r>
              <a:rPr lang="ko-KR" altLang="en-US">
                <a:latin typeface="+mj-ea"/>
                <a:ea typeface="+mj-ea"/>
              </a:rPr>
              <a:t>이라는 비교도 안 되게 매우 빠른 시간복잡도를 가짐</a:t>
            </a:r>
            <a:endParaRPr lang="en-US" altLang="ko-KR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ko-KR" altLang="en-US">
                <a:latin typeface="+mj-ea"/>
                <a:ea typeface="+mj-ea"/>
              </a:rPr>
              <a:t>기수 정렬은 매우 빠르지만 </a:t>
            </a:r>
            <a:r>
              <a:rPr lang="ko-KR" altLang="en-US" b="1">
                <a:latin typeface="+mj-ea"/>
                <a:ea typeface="+mj-ea"/>
              </a:rPr>
              <a:t>버킷</a:t>
            </a:r>
            <a:r>
              <a:rPr lang="ko-KR" altLang="en-US">
                <a:latin typeface="+mj-ea"/>
                <a:ea typeface="+mj-ea"/>
              </a:rPr>
              <a:t>이라는 추가적인 메모리 할당이 필요</a:t>
            </a:r>
            <a:endParaRPr lang="en-US" altLang="ko-KR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005986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>
            <a:extLst>
              <a:ext uri="{FF2B5EF4-FFF2-40B4-BE49-F238E27FC236}">
                <a16:creationId xmlns:a16="http://schemas.microsoft.com/office/drawing/2014/main" id="{E510FF35-CAB4-3D7C-D793-9C159ABE5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radix sort</a:t>
            </a:r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DC0BE16-108F-E99B-21FB-5389DE3891A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C139D12-2443-4121-BD18-EEB593859B2D}" type="slidenum">
              <a:rPr lang="ko-KR" altLang="en-US" smtClean="0"/>
              <a:pPr/>
              <a:t>28</a:t>
            </a:fld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9B3DC8-8911-C0DC-95DF-5DCB373F7414}"/>
              </a:ext>
            </a:extLst>
          </p:cNvPr>
          <p:cNvSpPr txBox="1"/>
          <p:nvPr/>
        </p:nvSpPr>
        <p:spPr>
          <a:xfrm>
            <a:off x="564310" y="1130300"/>
            <a:ext cx="11117150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>
                <a:latin typeface="+mj-ea"/>
                <a:ea typeface="+mj-ea"/>
              </a:rPr>
              <a:t>정렬 방법</a:t>
            </a:r>
            <a:endParaRPr lang="en-US" altLang="ko-KR" b="1">
              <a:latin typeface="+mj-ea"/>
              <a:ea typeface="+mj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B019D66-EBEA-1C10-5B3C-2529332C2A0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74"/>
          <a:stretch/>
        </p:blipFill>
        <p:spPr>
          <a:xfrm>
            <a:off x="600140" y="1720257"/>
            <a:ext cx="4876826" cy="35315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E5E7E04-4CB3-E1FA-E9FA-F738A92789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310" y="2757109"/>
            <a:ext cx="4919797" cy="919246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A70180F1-83ED-C0D1-92CC-D64982C336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0979" y="3811051"/>
            <a:ext cx="4891971" cy="367817"/>
          </a:xfrm>
          <a:prstGeom prst="rect">
            <a:avLst/>
          </a:prstGeom>
        </p:spPr>
      </p:pic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82E725E0-93C0-F857-D796-806F71CACAFC}"/>
              </a:ext>
            </a:extLst>
          </p:cNvPr>
          <p:cNvCxnSpPr>
            <a:cxnSpLocks/>
          </p:cNvCxnSpPr>
          <p:nvPr/>
        </p:nvCxnSpPr>
        <p:spPr>
          <a:xfrm>
            <a:off x="3006305" y="2212844"/>
            <a:ext cx="0" cy="4280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1CEDFE4-20F5-18C1-D5DB-F5292315592D}"/>
              </a:ext>
            </a:extLst>
          </p:cNvPr>
          <p:cNvSpPr txBox="1"/>
          <p:nvPr/>
        </p:nvSpPr>
        <p:spPr>
          <a:xfrm>
            <a:off x="3019231" y="2267553"/>
            <a:ext cx="15842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1</a:t>
            </a:r>
            <a:r>
              <a:rPr lang="ko-KR" altLang="en-US" sz="1400"/>
              <a:t>의 자리 정렬</a:t>
            </a: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561E75AD-96A8-7FC9-2264-25133EEDA73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8600" y="4822770"/>
            <a:ext cx="4891218" cy="904484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F7696474-0111-0C80-133D-36E466503D5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4311" y="5864304"/>
            <a:ext cx="4883989" cy="330994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C3BE189D-D971-09E8-8B12-FE034D69904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12561" y="1391709"/>
            <a:ext cx="4891218" cy="1586142"/>
          </a:xfrm>
          <a:prstGeom prst="rect">
            <a:avLst/>
          </a:prstGeom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1BE1B728-9EE2-C71B-682B-87C0F327835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12561" y="3545595"/>
            <a:ext cx="4897580" cy="2245648"/>
          </a:xfrm>
          <a:prstGeom prst="rect">
            <a:avLst/>
          </a:prstGeom>
        </p:spPr>
      </p:pic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1F06CB58-9E0C-586F-C440-D263E7C270A0}"/>
              </a:ext>
            </a:extLst>
          </p:cNvPr>
          <p:cNvCxnSpPr/>
          <p:nvPr/>
        </p:nvCxnSpPr>
        <p:spPr>
          <a:xfrm>
            <a:off x="8966807" y="3004384"/>
            <a:ext cx="0" cy="452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005C3EA5-8409-7B74-8585-96EF108C0750}"/>
              </a:ext>
            </a:extLst>
          </p:cNvPr>
          <p:cNvSpPr txBox="1"/>
          <p:nvPr/>
        </p:nvSpPr>
        <p:spPr>
          <a:xfrm>
            <a:off x="8993499" y="3076526"/>
            <a:ext cx="15279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1000</a:t>
            </a:r>
            <a:r>
              <a:rPr lang="ko-KR" altLang="en-US" sz="1400"/>
              <a:t>의 자리 정렬</a:t>
            </a:r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69864A7F-5934-81F5-AA4A-2CA42FC899B3}"/>
              </a:ext>
            </a:extLst>
          </p:cNvPr>
          <p:cNvCxnSpPr/>
          <p:nvPr/>
        </p:nvCxnSpPr>
        <p:spPr>
          <a:xfrm flipH="1" flipV="1">
            <a:off x="6096000" y="1106718"/>
            <a:ext cx="416561" cy="324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0C5836BE-31FF-C58E-334A-179A5BD39BB9}"/>
              </a:ext>
            </a:extLst>
          </p:cNvPr>
          <p:cNvSpPr txBox="1"/>
          <p:nvPr/>
        </p:nvSpPr>
        <p:spPr>
          <a:xfrm>
            <a:off x="5629946" y="887197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버킷</a:t>
            </a:r>
          </a:p>
        </p:txBody>
      </p:sp>
      <p:pic>
        <p:nvPicPr>
          <p:cNvPr id="55" name="그림 54">
            <a:extLst>
              <a:ext uri="{FF2B5EF4-FFF2-40B4-BE49-F238E27FC236}">
                <a16:creationId xmlns:a16="http://schemas.microsoft.com/office/drawing/2014/main" id="{2849FB1E-C1E3-EE47-2DB3-5E0EA5FCE09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494992" y="6099165"/>
            <a:ext cx="4908787" cy="325280"/>
          </a:xfrm>
          <a:prstGeom prst="rect">
            <a:avLst/>
          </a:prstGeom>
        </p:spPr>
      </p:pic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EF6C276A-6641-9BF3-0B0F-3D7F2B0626C3}"/>
              </a:ext>
            </a:extLst>
          </p:cNvPr>
          <p:cNvCxnSpPr>
            <a:cxnSpLocks/>
          </p:cNvCxnSpPr>
          <p:nvPr/>
        </p:nvCxnSpPr>
        <p:spPr>
          <a:xfrm>
            <a:off x="3006305" y="4286439"/>
            <a:ext cx="0" cy="4280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1DC49198-95CC-92CA-1B7B-031EDDD05872}"/>
              </a:ext>
            </a:extLst>
          </p:cNvPr>
          <p:cNvSpPr txBox="1"/>
          <p:nvPr/>
        </p:nvSpPr>
        <p:spPr>
          <a:xfrm>
            <a:off x="3019231" y="4341148"/>
            <a:ext cx="15842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10</a:t>
            </a:r>
            <a:r>
              <a:rPr lang="ko-KR" altLang="en-US" sz="1400"/>
              <a:t>의 자리 정렬</a:t>
            </a:r>
          </a:p>
        </p:txBody>
      </p: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9705F385-2D4A-1716-5071-86FDC4DC228F}"/>
              </a:ext>
            </a:extLst>
          </p:cNvPr>
          <p:cNvCxnSpPr>
            <a:cxnSpLocks/>
          </p:cNvCxnSpPr>
          <p:nvPr/>
        </p:nvCxnSpPr>
        <p:spPr>
          <a:xfrm>
            <a:off x="8951062" y="921614"/>
            <a:ext cx="0" cy="4280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9F7B409E-3639-FEE6-1AE2-6CC346C6AA3A}"/>
              </a:ext>
            </a:extLst>
          </p:cNvPr>
          <p:cNvSpPr txBox="1"/>
          <p:nvPr/>
        </p:nvSpPr>
        <p:spPr>
          <a:xfrm>
            <a:off x="8963988" y="976323"/>
            <a:ext cx="15842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100</a:t>
            </a:r>
            <a:r>
              <a:rPr lang="ko-KR" altLang="en-US" sz="1400"/>
              <a:t>의 자리 정렬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930F818-44B1-91CE-F242-7B838D954DC9}"/>
              </a:ext>
            </a:extLst>
          </p:cNvPr>
          <p:cNvSpPr txBox="1"/>
          <p:nvPr/>
        </p:nvSpPr>
        <p:spPr>
          <a:xfrm>
            <a:off x="8602174" y="5814476"/>
            <a:ext cx="6944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>
                <a:solidFill>
                  <a:srgbClr val="FF0000"/>
                </a:solidFill>
              </a:rPr>
              <a:t>output</a:t>
            </a:r>
            <a:endParaRPr lang="ko-KR" altLang="en-US" sz="1400" b="1">
              <a:solidFill>
                <a:srgbClr val="FF0000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40751E0-9F02-47C8-0BE4-F6090FA2CD70}"/>
              </a:ext>
            </a:extLst>
          </p:cNvPr>
          <p:cNvSpPr txBox="1"/>
          <p:nvPr/>
        </p:nvSpPr>
        <p:spPr>
          <a:xfrm>
            <a:off x="2722748" y="1440714"/>
            <a:ext cx="6316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>
                <a:solidFill>
                  <a:srgbClr val="FF0000"/>
                </a:solidFill>
              </a:rPr>
              <a:t>Input</a:t>
            </a:r>
            <a:endParaRPr lang="ko-KR" altLang="en-US" sz="14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47861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E5F502-B1D2-C8CD-19CD-6E0BD6AF3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0250" y="3053963"/>
            <a:ext cx="8029121" cy="556335"/>
          </a:xfrm>
        </p:spPr>
        <p:txBody>
          <a:bodyPr/>
          <a:lstStyle/>
          <a:p>
            <a:r>
              <a:rPr lang="af-ZA" altLang="ko-KR"/>
              <a:t>An efficient implementation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52348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E5F502-B1D2-C8CD-19CD-6E0BD6AF3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0250" y="3053963"/>
            <a:ext cx="8029121" cy="556335"/>
          </a:xfrm>
        </p:spPr>
        <p:txBody>
          <a:bodyPr/>
          <a:lstStyle/>
          <a:p>
            <a:r>
              <a:rPr lang="en-US" altLang="ko-KR"/>
              <a:t>BWT (Burrows–Wheeler transform) algorithm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6765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>
            <a:extLst>
              <a:ext uri="{FF2B5EF4-FFF2-40B4-BE49-F238E27FC236}">
                <a16:creationId xmlns:a16="http://schemas.microsoft.com/office/drawing/2014/main" id="{E510FF35-CAB4-3D7C-D793-9C159ABE5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310" y="419844"/>
            <a:ext cx="9191784" cy="403587"/>
          </a:xfrm>
        </p:spPr>
        <p:txBody>
          <a:bodyPr/>
          <a:lstStyle/>
          <a:p>
            <a:r>
              <a:rPr lang="en-US" altLang="ko-KR" dirty="0"/>
              <a:t>An efficient implementation</a:t>
            </a:r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DC0BE16-108F-E99B-21FB-5389DE3891A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C139D12-2443-4121-BD18-EEB593859B2D}" type="slidenum">
              <a:rPr lang="ko-KR" altLang="en-US" smtClean="0"/>
              <a:pPr/>
              <a:t>30</a:t>
            </a:fld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9B3DC8-8911-C0DC-95DF-5DCB373F7414}"/>
              </a:ext>
            </a:extLst>
          </p:cNvPr>
          <p:cNvSpPr txBox="1"/>
          <p:nvPr/>
        </p:nvSpPr>
        <p:spPr>
          <a:xfrm>
            <a:off x="561555" y="1092200"/>
            <a:ext cx="1106889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앞서 소개한 </a:t>
            </a:r>
            <a:r>
              <a:rPr lang="en-US" altLang="ko-KR"/>
              <a:t>decoding </a:t>
            </a:r>
            <a:r>
              <a:rPr lang="ko-KR" altLang="en-US"/>
              <a:t>수식은 </a:t>
            </a:r>
            <a:r>
              <a:rPr lang="en-US" altLang="ko-KR"/>
              <a:t>S(</a:t>
            </a:r>
            <a:r>
              <a:rPr lang="ko-KR" altLang="en-US"/>
              <a:t>원본 문자열</a:t>
            </a:r>
            <a:r>
              <a:rPr lang="en-US" altLang="ko-KR"/>
              <a:t>), L(</a:t>
            </a:r>
            <a:r>
              <a:rPr lang="ko-KR" altLang="en-US"/>
              <a:t>마지막 컬럼</a:t>
            </a:r>
            <a:r>
              <a:rPr lang="en-US" altLang="ko-KR"/>
              <a:t>), T(M</a:t>
            </a:r>
            <a:r>
              <a:rPr lang="ko-KR" altLang="en-US"/>
              <a:t>에서 </a:t>
            </a:r>
            <a:r>
              <a:rPr lang="en-US" altLang="ko-KR"/>
              <a:t>M`</a:t>
            </a:r>
            <a:r>
              <a:rPr lang="ko-KR" altLang="en-US"/>
              <a:t>와 같은 인덱스 배열</a:t>
            </a:r>
            <a:r>
              <a:rPr lang="en-US" altLang="ko-KR"/>
              <a:t>), </a:t>
            </a:r>
            <a:r>
              <a:rPr lang="en-US" altLang="ko-KR">
                <a:latin typeface="Consolas" panose="020B0609020204030204" pitchFamily="49" charset="0"/>
              </a:rPr>
              <a:t>I(</a:t>
            </a:r>
            <a:r>
              <a:rPr lang="ko-KR" altLang="en-US">
                <a:latin typeface="Consolas" panose="020B0609020204030204" pitchFamily="49" charset="0"/>
              </a:rPr>
              <a:t>원본 문자열 인덱스</a:t>
            </a:r>
            <a:r>
              <a:rPr lang="en-US" altLang="ko-KR">
                <a:latin typeface="Consolas" panose="020B0609020204030204" pitchFamily="49" charset="0"/>
              </a:rPr>
              <a:t>)</a:t>
            </a:r>
            <a:r>
              <a:rPr lang="ko-KR" altLang="en-US">
                <a:latin typeface="Consolas" panose="020B0609020204030204" pitchFamily="49" charset="0"/>
              </a:rPr>
              <a:t>가 필요하다</a:t>
            </a:r>
            <a:r>
              <a:rPr lang="en-US" altLang="ko-KR">
                <a:latin typeface="Consolas" panose="020B0609020204030204" pitchFamily="49" charset="0"/>
              </a:rPr>
              <a:t>.</a:t>
            </a:r>
          </a:p>
          <a:p>
            <a:endParaRPr lang="en-US" altLang="ko-KR">
              <a:latin typeface="Consolas" panose="020B0609020204030204" pitchFamily="49" charset="0"/>
            </a:endParaRPr>
          </a:p>
          <a:p>
            <a:endParaRPr lang="en-US" altLang="ko-KR">
              <a:latin typeface="Consolas" panose="020B0609020204030204" pitchFamily="49" charset="0"/>
            </a:endParaRPr>
          </a:p>
          <a:p>
            <a:endParaRPr lang="en-US" altLang="ko-KR">
              <a:latin typeface="Consolas" panose="020B0609020204030204" pitchFamily="49" charset="0"/>
            </a:endParaRPr>
          </a:p>
          <a:p>
            <a:endParaRPr lang="en-US" altLang="ko-KR">
              <a:latin typeface="Consolas" panose="020B0609020204030204" pitchFamily="49" charset="0"/>
            </a:endParaRPr>
          </a:p>
          <a:p>
            <a:endParaRPr lang="en-US" altLang="ko-KR">
              <a:latin typeface="Consolas" panose="020B0609020204030204" pitchFamily="49" charset="0"/>
            </a:endParaRPr>
          </a:p>
          <a:p>
            <a:endParaRPr lang="en-US" altLang="ko-KR">
              <a:latin typeface="Consolas" panose="020B0609020204030204" pitchFamily="49" charset="0"/>
            </a:endParaRPr>
          </a:p>
          <a:p>
            <a:endParaRPr lang="en-US" altLang="ko-KR" dirty="0">
              <a:latin typeface="Consolas" panose="020B0609020204030204" pitchFamily="49" charset="0"/>
            </a:endParaRPr>
          </a:p>
          <a:p>
            <a:r>
              <a:rPr lang="ko-KR" altLang="en-US">
                <a:latin typeface="+mj-ea"/>
                <a:ea typeface="+mj-ea"/>
              </a:rPr>
              <a:t>개선된 방법을 사용하면</a:t>
            </a:r>
            <a:r>
              <a:rPr lang="en-US" altLang="ko-KR">
                <a:latin typeface="+mj-ea"/>
                <a:ea typeface="+mj-ea"/>
              </a:rPr>
              <a:t> </a:t>
            </a:r>
            <a:r>
              <a:rPr lang="en-US" altLang="ko-KR">
                <a:solidFill>
                  <a:srgbClr val="FF0000"/>
                </a:solidFill>
                <a:latin typeface="+mj-ea"/>
                <a:ea typeface="+mj-ea"/>
              </a:rPr>
              <a:t>L</a:t>
            </a:r>
            <a:r>
              <a:rPr lang="ko-KR" altLang="en-US">
                <a:solidFill>
                  <a:srgbClr val="FF0000"/>
                </a:solidFill>
                <a:latin typeface="+mj-ea"/>
                <a:ea typeface="+mj-ea"/>
              </a:rPr>
              <a:t>만 있으면 </a:t>
            </a:r>
            <a:r>
              <a:rPr lang="en-US" altLang="ko-KR">
                <a:solidFill>
                  <a:srgbClr val="FF0000"/>
                </a:solidFill>
                <a:latin typeface="+mj-ea"/>
                <a:ea typeface="+mj-ea"/>
              </a:rPr>
              <a:t>decoding</a:t>
            </a:r>
            <a:r>
              <a:rPr lang="ko-KR" altLang="en-US">
                <a:solidFill>
                  <a:srgbClr val="FF0000"/>
                </a:solidFill>
                <a:latin typeface="+mj-ea"/>
                <a:ea typeface="+mj-ea"/>
              </a:rPr>
              <a:t>이 가능해진다</a:t>
            </a:r>
            <a:r>
              <a:rPr lang="en-US" altLang="ko-KR">
                <a:latin typeface="+mj-ea"/>
                <a:ea typeface="+mj-ea"/>
              </a:rPr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B312F8D-4868-F9DE-1577-1CB87259268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8215"/>
          <a:stretch/>
        </p:blipFill>
        <p:spPr>
          <a:xfrm>
            <a:off x="2903998" y="2032701"/>
            <a:ext cx="6384004" cy="87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6771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>
            <a:extLst>
              <a:ext uri="{FF2B5EF4-FFF2-40B4-BE49-F238E27FC236}">
                <a16:creationId xmlns:a16="http://schemas.microsoft.com/office/drawing/2014/main" id="{E510FF35-CAB4-3D7C-D793-9C159ABE5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310" y="419844"/>
            <a:ext cx="9191784" cy="403587"/>
          </a:xfrm>
        </p:spPr>
        <p:txBody>
          <a:bodyPr/>
          <a:lstStyle/>
          <a:p>
            <a:r>
              <a:rPr lang="en-US" altLang="ko-KR" dirty="0"/>
              <a:t>An efficient implementation</a:t>
            </a:r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DC0BE16-108F-E99B-21FB-5389DE3891A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C139D12-2443-4121-BD18-EEB593859B2D}" type="slidenum">
              <a:rPr lang="ko-KR" altLang="en-US" smtClean="0"/>
              <a:pPr/>
              <a:t>31</a:t>
            </a:fld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9B3DC8-8911-C0DC-95DF-5DCB373F7414}"/>
              </a:ext>
            </a:extLst>
          </p:cNvPr>
          <p:cNvSpPr txBox="1"/>
          <p:nvPr/>
        </p:nvSpPr>
        <p:spPr>
          <a:xfrm>
            <a:off x="561555" y="1092200"/>
            <a:ext cx="1119864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+mj-ea"/>
                <a:ea typeface="+mj-ea"/>
              </a:rPr>
              <a:t>오른쪽 테이블은 기존 </a:t>
            </a:r>
            <a:r>
              <a:rPr lang="en-US" altLang="ko-KR">
                <a:latin typeface="+mj-ea"/>
                <a:ea typeface="+mj-ea"/>
              </a:rPr>
              <a:t>BWT </a:t>
            </a:r>
            <a:r>
              <a:rPr lang="ko-KR" altLang="en-US">
                <a:latin typeface="+mj-ea"/>
                <a:ea typeface="+mj-ea"/>
              </a:rPr>
              <a:t>방법과 크게 다를 것이 없다</a:t>
            </a:r>
            <a:r>
              <a:rPr lang="en-US" altLang="ko-KR">
                <a:latin typeface="+mj-ea"/>
                <a:ea typeface="+mj-ea"/>
              </a:rPr>
              <a:t>.</a:t>
            </a:r>
          </a:p>
          <a:p>
            <a:endParaRPr lang="en-US" altLang="ko-KR">
              <a:latin typeface="+mj-ea"/>
              <a:ea typeface="+mj-ea"/>
            </a:endParaRPr>
          </a:p>
          <a:p>
            <a:r>
              <a:rPr lang="en-US" altLang="ko-KR">
                <a:latin typeface="+mj-ea"/>
                <a:ea typeface="+mj-ea"/>
              </a:rPr>
              <a:t>input</a:t>
            </a:r>
            <a:r>
              <a:rPr lang="ko-KR" altLang="en-US">
                <a:latin typeface="+mj-ea"/>
                <a:ea typeface="+mj-ea"/>
              </a:rPr>
              <a:t> </a:t>
            </a:r>
            <a:r>
              <a:rPr lang="en-US" altLang="ko-KR">
                <a:latin typeface="+mj-ea"/>
                <a:ea typeface="+mj-ea"/>
              </a:rPr>
              <a:t>string</a:t>
            </a:r>
            <a:r>
              <a:rPr lang="ko-KR" altLang="en-US">
                <a:latin typeface="+mj-ea"/>
                <a:ea typeface="+mj-ea"/>
              </a:rPr>
              <a:t>의 첫 문자는 시작 문자를 나타내는 </a:t>
            </a:r>
            <a:r>
              <a:rPr lang="en-US" altLang="ko-KR">
                <a:latin typeface="+mj-ea"/>
                <a:ea typeface="+mj-ea"/>
              </a:rPr>
              <a:t>'^', </a:t>
            </a:r>
            <a:r>
              <a:rPr lang="ko-KR" altLang="en-US">
                <a:latin typeface="+mj-ea"/>
                <a:ea typeface="+mj-ea"/>
              </a:rPr>
              <a:t>끝 문자를 나타내는 </a:t>
            </a:r>
            <a:r>
              <a:rPr lang="en-US" altLang="ko-KR">
                <a:latin typeface="+mj-ea"/>
                <a:ea typeface="+mj-ea"/>
              </a:rPr>
              <a:t>'$'</a:t>
            </a:r>
            <a:r>
              <a:rPr lang="ko-KR" altLang="en-US">
                <a:latin typeface="+mj-ea"/>
                <a:ea typeface="+mj-ea"/>
              </a:rPr>
              <a:t>가 추가되었다</a:t>
            </a:r>
            <a:r>
              <a:rPr lang="en-US" altLang="ko-KR">
                <a:latin typeface="+mj-ea"/>
                <a:ea typeface="+mj-ea"/>
              </a:rPr>
              <a:t>.</a:t>
            </a:r>
          </a:p>
          <a:p>
            <a:r>
              <a:rPr lang="en-US" altLang="ko-KR">
                <a:latin typeface="+mj-ea"/>
                <a:ea typeface="+mj-ea"/>
              </a:rPr>
              <a:t>* '^'</a:t>
            </a:r>
            <a:r>
              <a:rPr lang="ko-KR" altLang="en-US">
                <a:latin typeface="+mj-ea"/>
                <a:ea typeface="+mj-ea"/>
              </a:rPr>
              <a:t>은 없어도 된다</a:t>
            </a:r>
            <a:r>
              <a:rPr lang="en-US" altLang="ko-KR">
                <a:latin typeface="+mj-ea"/>
                <a:ea typeface="+mj-ea"/>
              </a:rPr>
              <a:t>. </a:t>
            </a:r>
            <a:r>
              <a:rPr lang="ko-KR" altLang="en-US">
                <a:latin typeface="+mj-ea"/>
                <a:ea typeface="+mj-ea"/>
              </a:rPr>
              <a:t>아래 예시에서는 구분의 용도로 넣은 것으로 추측된다</a:t>
            </a:r>
            <a:r>
              <a:rPr lang="en-US" altLang="ko-KR">
                <a:latin typeface="+mj-ea"/>
                <a:ea typeface="+mj-ea"/>
              </a:rPr>
              <a:t>.</a:t>
            </a:r>
          </a:p>
          <a:p>
            <a:endParaRPr lang="en-US" altLang="ko-KR">
              <a:latin typeface="+mj-ea"/>
              <a:ea typeface="+mj-ea"/>
            </a:endParaRPr>
          </a:p>
          <a:p>
            <a:r>
              <a:rPr lang="ko-KR" altLang="en-US">
                <a:latin typeface="+mj-ea"/>
                <a:ea typeface="+mj-ea"/>
              </a:rPr>
              <a:t>여기서</a:t>
            </a:r>
            <a:r>
              <a:rPr lang="ko-KR" altLang="en-US" b="1">
                <a:latin typeface="+mj-ea"/>
                <a:ea typeface="+mj-ea"/>
              </a:rPr>
              <a:t> </a:t>
            </a:r>
            <a:r>
              <a:rPr lang="en-US" altLang="ko-KR" b="1">
                <a:latin typeface="+mj-ea"/>
                <a:ea typeface="+mj-ea"/>
              </a:rPr>
              <a:t>BWT output</a:t>
            </a:r>
            <a:r>
              <a:rPr lang="ko-KR" altLang="en-US" b="1">
                <a:latin typeface="+mj-ea"/>
                <a:ea typeface="+mj-ea"/>
              </a:rPr>
              <a:t>은 </a:t>
            </a:r>
            <a:r>
              <a:rPr lang="en-US" altLang="ko-KR" b="1">
                <a:latin typeface="+mj-ea"/>
                <a:ea typeface="+mj-ea"/>
              </a:rPr>
              <a:t>A$NNB^AA</a:t>
            </a:r>
            <a:r>
              <a:rPr lang="ko-KR" altLang="en-US" b="1">
                <a:latin typeface="+mj-ea"/>
                <a:ea typeface="+mj-ea"/>
              </a:rPr>
              <a:t>이다</a:t>
            </a:r>
            <a:r>
              <a:rPr lang="en-US" altLang="ko-KR" b="1">
                <a:latin typeface="+mj-ea"/>
                <a:ea typeface="+mj-ea"/>
              </a:rPr>
              <a:t>.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9609C87-4561-63C5-F826-1A341DFA32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9596" y="3049108"/>
            <a:ext cx="5430008" cy="3238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0426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>
            <a:extLst>
              <a:ext uri="{FF2B5EF4-FFF2-40B4-BE49-F238E27FC236}">
                <a16:creationId xmlns:a16="http://schemas.microsoft.com/office/drawing/2014/main" id="{E510FF35-CAB4-3D7C-D793-9C159ABE5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310" y="419844"/>
            <a:ext cx="9191784" cy="403587"/>
          </a:xfrm>
        </p:spPr>
        <p:txBody>
          <a:bodyPr/>
          <a:lstStyle/>
          <a:p>
            <a:r>
              <a:rPr lang="en-US" altLang="ko-KR" dirty="0"/>
              <a:t>An efficient implementation</a:t>
            </a:r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DC0BE16-108F-E99B-21FB-5389DE3891A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C139D12-2443-4121-BD18-EEB593859B2D}" type="slidenum">
              <a:rPr lang="ko-KR" altLang="en-US" smtClean="0"/>
              <a:pPr/>
              <a:t>32</a:t>
            </a:fld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9B3DC8-8911-C0DC-95DF-5DCB373F7414}"/>
              </a:ext>
            </a:extLst>
          </p:cNvPr>
          <p:cNvSpPr txBox="1"/>
          <p:nvPr/>
        </p:nvSpPr>
        <p:spPr>
          <a:xfrm>
            <a:off x="561555" y="1092200"/>
            <a:ext cx="4852410" cy="35012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>
                <a:latin typeface="+mj-ea"/>
                <a:ea typeface="+mj-ea"/>
              </a:rPr>
              <a:t>BWT output</a:t>
            </a:r>
            <a:r>
              <a:rPr lang="ko-KR" altLang="en-US" b="1">
                <a:latin typeface="+mj-ea"/>
                <a:ea typeface="+mj-ea"/>
              </a:rPr>
              <a:t>에서 원본 문자열 </a:t>
            </a:r>
            <a:r>
              <a:rPr lang="en-US" altLang="ko-KR" b="1">
                <a:latin typeface="+mj-ea"/>
                <a:ea typeface="+mj-ea"/>
              </a:rPr>
              <a:t>S</a:t>
            </a:r>
            <a:r>
              <a:rPr lang="ko-KR" altLang="en-US" b="1">
                <a:latin typeface="+mj-ea"/>
                <a:ea typeface="+mj-ea"/>
              </a:rPr>
              <a:t>를 찾는 방법</a:t>
            </a:r>
            <a:endParaRPr lang="en-US" altLang="ko-KR" b="1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ko-KR" altLang="en-US">
                <a:latin typeface="+mj-ea"/>
                <a:ea typeface="+mj-ea"/>
              </a:rPr>
              <a:t>오른쪽의 과정을 간단하게 정리하자면</a:t>
            </a:r>
            <a:endParaRPr lang="en-US" altLang="ko-KR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>
                <a:latin typeface="+mj-ea"/>
                <a:ea typeface="+mj-ea"/>
              </a:rPr>
              <a:t>1. </a:t>
            </a:r>
            <a:r>
              <a:rPr lang="en-US" altLang="ko-KR" u="sng">
                <a:latin typeface="+mj-ea"/>
                <a:ea typeface="+mj-ea"/>
              </a:rPr>
              <a:t>radix sort </a:t>
            </a:r>
            <a:r>
              <a:rPr lang="ko-KR" altLang="en-US" u="sng">
                <a:latin typeface="+mj-ea"/>
                <a:ea typeface="+mj-ea"/>
              </a:rPr>
              <a:t>알고리즘을 사용한다</a:t>
            </a:r>
            <a:r>
              <a:rPr lang="en-US" altLang="ko-KR" u="sng">
                <a:latin typeface="+mj-ea"/>
                <a:ea typeface="+mj-ea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>
                <a:latin typeface="+mj-ea"/>
                <a:ea typeface="+mj-ea"/>
              </a:rPr>
              <a:t>1</a:t>
            </a:r>
            <a:r>
              <a:rPr lang="ko-KR" altLang="en-US" sz="1400">
                <a:latin typeface="+mj-ea"/>
                <a:ea typeface="+mj-ea"/>
              </a:rPr>
              <a:t>번째 문자 </a:t>
            </a:r>
            <a:r>
              <a:rPr lang="en-US" altLang="ko-KR" sz="1400">
                <a:latin typeface="+mj-ea"/>
                <a:ea typeface="+mj-ea"/>
              </a:rPr>
              <a:t>column add  -&gt; 1</a:t>
            </a:r>
            <a:r>
              <a:rPr lang="ko-KR" altLang="en-US" sz="1400">
                <a:latin typeface="+mj-ea"/>
                <a:ea typeface="+mj-ea"/>
              </a:rPr>
              <a:t>번째 문자 </a:t>
            </a:r>
            <a:r>
              <a:rPr lang="en-US" altLang="ko-KR" sz="1400">
                <a:latin typeface="+mj-ea"/>
                <a:ea typeface="+mj-ea"/>
              </a:rPr>
              <a:t>column</a:t>
            </a:r>
            <a:r>
              <a:rPr lang="ko-KR" altLang="en-US" sz="1400">
                <a:latin typeface="+mj-ea"/>
                <a:ea typeface="+mj-ea"/>
              </a:rPr>
              <a:t> </a:t>
            </a:r>
            <a:r>
              <a:rPr lang="en-US" altLang="ko-KR" sz="1400">
                <a:latin typeface="+mj-ea"/>
                <a:ea typeface="+mj-ea"/>
              </a:rPr>
              <a:t>sorting</a:t>
            </a:r>
          </a:p>
          <a:p>
            <a:pPr>
              <a:lnSpc>
                <a:spcPct val="150000"/>
              </a:lnSpc>
            </a:pPr>
            <a:r>
              <a:rPr lang="en-US" altLang="ko-KR" sz="1400">
                <a:latin typeface="+mj-ea"/>
                <a:ea typeface="+mj-ea"/>
              </a:rPr>
              <a:t>...</a:t>
            </a:r>
          </a:p>
          <a:p>
            <a:pPr>
              <a:lnSpc>
                <a:spcPct val="150000"/>
              </a:lnSpc>
            </a:pPr>
            <a:r>
              <a:rPr lang="en-US" altLang="ko-KR" sz="1400">
                <a:latin typeface="+mj-ea"/>
                <a:ea typeface="+mj-ea"/>
              </a:rPr>
              <a:t>n</a:t>
            </a:r>
            <a:r>
              <a:rPr lang="ko-KR" altLang="en-US" sz="1400">
                <a:latin typeface="+mj-ea"/>
                <a:ea typeface="+mj-ea"/>
              </a:rPr>
              <a:t>번째 문자 </a:t>
            </a:r>
            <a:r>
              <a:rPr lang="en-US" altLang="ko-KR" sz="1400">
                <a:latin typeface="+mj-ea"/>
                <a:ea typeface="+mj-ea"/>
              </a:rPr>
              <a:t>column sorting -&gt; n</a:t>
            </a:r>
            <a:r>
              <a:rPr lang="ko-KR" altLang="en-US" sz="1400">
                <a:latin typeface="+mj-ea"/>
                <a:ea typeface="+mj-ea"/>
              </a:rPr>
              <a:t>번째 문자 </a:t>
            </a:r>
            <a:r>
              <a:rPr lang="en-US" altLang="ko-KR" sz="1400">
                <a:latin typeface="+mj-ea"/>
                <a:ea typeface="+mj-ea"/>
              </a:rPr>
              <a:t>column</a:t>
            </a:r>
            <a:r>
              <a:rPr lang="ko-KR" altLang="en-US" sz="1400">
                <a:latin typeface="+mj-ea"/>
                <a:ea typeface="+mj-ea"/>
              </a:rPr>
              <a:t> </a:t>
            </a:r>
            <a:r>
              <a:rPr lang="en-US" altLang="ko-KR" sz="1400">
                <a:latin typeface="+mj-ea"/>
                <a:ea typeface="+mj-ea"/>
              </a:rPr>
              <a:t>sorting</a:t>
            </a:r>
            <a:endParaRPr lang="en-US" altLang="ko-KR" sz="1400" b="1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>
                <a:latin typeface="+mj-ea"/>
                <a:ea typeface="+mj-ea"/>
              </a:rPr>
              <a:t>2. </a:t>
            </a:r>
            <a:r>
              <a:rPr lang="ko-KR" altLang="en-US" u="sng">
                <a:latin typeface="+mj-ea"/>
                <a:ea typeface="+mj-ea"/>
              </a:rPr>
              <a:t>맨 끝에 </a:t>
            </a:r>
            <a:r>
              <a:rPr lang="en-US" altLang="ko-KR" u="sng">
                <a:latin typeface="+mj-ea"/>
                <a:ea typeface="+mj-ea"/>
              </a:rPr>
              <a:t>$</a:t>
            </a:r>
            <a:r>
              <a:rPr lang="ko-KR" altLang="en-US" u="sng">
                <a:latin typeface="+mj-ea"/>
                <a:ea typeface="+mj-ea"/>
              </a:rPr>
              <a:t>가 있는 것이 원본 문자열이다</a:t>
            </a:r>
            <a:r>
              <a:rPr lang="en-US" altLang="ko-KR" u="sng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>
              <a:latin typeface="+mj-ea"/>
              <a:ea typeface="+mj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85AD994-4647-08E6-480A-698916F8F7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3965" y="1136472"/>
            <a:ext cx="3212981" cy="522292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8C51AEF-5FBF-C6E7-5B3C-017FD15EE0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26946" y="1136472"/>
            <a:ext cx="3362048" cy="5220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69812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E5F502-B1D2-C8CD-19CD-6E0BD6AF3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0250" y="3053963"/>
            <a:ext cx="8029121" cy="556335"/>
          </a:xfrm>
        </p:spPr>
        <p:txBody>
          <a:bodyPr/>
          <a:lstStyle/>
          <a:p>
            <a:r>
              <a:rPr lang="en-US" altLang="ko-KR"/>
              <a:t>BWA (Burrows-Wheeler Aligner)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22697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>
            <a:extLst>
              <a:ext uri="{FF2B5EF4-FFF2-40B4-BE49-F238E27FC236}">
                <a16:creationId xmlns:a16="http://schemas.microsoft.com/office/drawing/2014/main" id="{E510FF35-CAB4-3D7C-D793-9C159ABE5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Prefix trie of string ‘GOOGOL’</a:t>
            </a:r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DC0BE16-108F-E99B-21FB-5389DE3891A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C139D12-2443-4121-BD18-EEB593859B2D}" type="slidenum">
              <a:rPr lang="ko-KR" altLang="en-US" smtClean="0"/>
              <a:pPr/>
              <a:t>34</a:t>
            </a:fld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9B3DC8-8911-C0DC-95DF-5DCB373F7414}"/>
              </a:ext>
            </a:extLst>
          </p:cNvPr>
          <p:cNvSpPr txBox="1"/>
          <p:nvPr/>
        </p:nvSpPr>
        <p:spPr>
          <a:xfrm>
            <a:off x="564310" y="1130300"/>
            <a:ext cx="11068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prefix trie</a:t>
            </a:r>
            <a:r>
              <a:rPr lang="ko-KR" altLang="en-US"/>
              <a:t>를 이용하면 문자열 패턴 검색에 유용하게 사용할 수 있다</a:t>
            </a:r>
            <a:r>
              <a:rPr lang="en-US" altLang="ko-KR"/>
              <a:t>. BWA</a:t>
            </a:r>
            <a:r>
              <a:rPr lang="ko-KR" altLang="en-US"/>
              <a:t>는 </a:t>
            </a:r>
            <a:r>
              <a:rPr lang="en-US" altLang="ko-KR"/>
              <a:t>prefix trie</a:t>
            </a:r>
            <a:r>
              <a:rPr lang="ko-KR" altLang="en-US"/>
              <a:t>를 이용한다</a:t>
            </a:r>
            <a:r>
              <a:rPr lang="en-US" altLang="ko-KR"/>
              <a:t>.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8632F83-0C1A-B854-97D6-19084DD5FA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5863" y="1836279"/>
            <a:ext cx="4175386" cy="4423513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F2B44C17-2426-5FA6-5CA8-F7A61ED85E1F}"/>
              </a:ext>
            </a:extLst>
          </p:cNvPr>
          <p:cNvCxnSpPr/>
          <p:nvPr/>
        </p:nvCxnSpPr>
        <p:spPr>
          <a:xfrm flipV="1">
            <a:off x="3665863" y="2038260"/>
            <a:ext cx="0" cy="4019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D24446B-A136-0E9B-2CC0-EBD1040FF71F}"/>
              </a:ext>
            </a:extLst>
          </p:cNvPr>
          <p:cNvSpPr txBox="1"/>
          <p:nvPr/>
        </p:nvSpPr>
        <p:spPr>
          <a:xfrm>
            <a:off x="1032511" y="2097391"/>
            <a:ext cx="263334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query(</a:t>
            </a:r>
            <a:r>
              <a:rPr lang="ko-KR" altLang="en-US" sz="1400"/>
              <a:t>검색 문자열</a:t>
            </a:r>
            <a:r>
              <a:rPr lang="en-US" altLang="ko-KR" sz="1400"/>
              <a:t>)</a:t>
            </a:r>
            <a:r>
              <a:rPr lang="ko-KR" altLang="en-US" sz="1400"/>
              <a:t>를 찾는 방향</a:t>
            </a:r>
            <a:endParaRPr lang="en-US" altLang="ko-KR" sz="1400"/>
          </a:p>
          <a:p>
            <a:r>
              <a:rPr lang="en-US" altLang="ko-KR" sz="1400"/>
              <a:t>* </a:t>
            </a:r>
            <a:r>
              <a:rPr lang="ko-KR" altLang="en-US" sz="1400"/>
              <a:t>시간복잡도는 </a:t>
            </a:r>
            <a:r>
              <a:rPr lang="en-US" altLang="ko-KR" sz="1400"/>
              <a:t>O(|query|)</a:t>
            </a:r>
            <a:r>
              <a:rPr lang="ko-KR" altLang="en-US" sz="1400"/>
              <a:t>이다</a:t>
            </a:r>
            <a:r>
              <a:rPr lang="en-US" altLang="ko-KR" sz="1400"/>
              <a:t>(|query|</a:t>
            </a:r>
            <a:r>
              <a:rPr lang="ko-KR" altLang="en-US" sz="1400"/>
              <a:t>는 해당 문자열의 길이</a:t>
            </a:r>
            <a:r>
              <a:rPr lang="en-US" altLang="ko-KR" sz="1400"/>
              <a:t>). </a:t>
            </a:r>
            <a:endParaRPr lang="ko-KR" altLang="en-US" sz="140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30F703FB-C1B3-6ACA-1091-8C9B2FF92E4D}"/>
              </a:ext>
            </a:extLst>
          </p:cNvPr>
          <p:cNvSpPr/>
          <p:nvPr/>
        </p:nvSpPr>
        <p:spPr>
          <a:xfrm>
            <a:off x="4248151" y="2486687"/>
            <a:ext cx="266697" cy="26669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D6D68A0A-61B1-F42C-17C2-0C64F8B98351}"/>
              </a:ext>
            </a:extLst>
          </p:cNvPr>
          <p:cNvCxnSpPr>
            <a:cxnSpLocks/>
          </p:cNvCxnSpPr>
          <p:nvPr/>
        </p:nvCxnSpPr>
        <p:spPr>
          <a:xfrm flipV="1">
            <a:off x="4363408" y="1908101"/>
            <a:ext cx="0" cy="604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7314057-FC3C-5A97-6274-646D2231B23C}"/>
              </a:ext>
            </a:extLst>
          </p:cNvPr>
          <p:cNvSpPr txBox="1"/>
          <p:nvPr/>
        </p:nvSpPr>
        <p:spPr>
          <a:xfrm>
            <a:off x="3967425" y="1602357"/>
            <a:ext cx="13019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문자열의 시작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6B240886-CA18-2B10-04EF-D933B47AC1C2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7627568" y="2381410"/>
            <a:ext cx="612158" cy="39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B511E30-A56D-0D64-17DA-807507EC6A92}"/>
              </a:ext>
            </a:extLst>
          </p:cNvPr>
          <p:cNvSpPr txBox="1"/>
          <p:nvPr/>
        </p:nvSpPr>
        <p:spPr>
          <a:xfrm>
            <a:off x="8239726" y="2159622"/>
            <a:ext cx="3632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위로 찾는 방향에서 찾은 </a:t>
            </a:r>
            <a:r>
              <a:rPr lang="en-US" altLang="ko-KR" sz="1400"/>
              <a:t>substring</a:t>
            </a:r>
            <a:r>
              <a:rPr lang="ko-KR" altLang="en-US" sz="1400"/>
              <a:t>의 </a:t>
            </a:r>
            <a:r>
              <a:rPr lang="en-US" altLang="ko-KR" sz="1400"/>
              <a:t>SA (Suffix array) </a:t>
            </a:r>
            <a:r>
              <a:rPr lang="ko-KR" altLang="en-US" sz="1400"/>
              <a:t>시작과 끝</a:t>
            </a:r>
            <a:r>
              <a:rPr lang="en-US" altLang="ko-KR" sz="1400"/>
              <a:t>(</a:t>
            </a:r>
            <a:r>
              <a:rPr lang="af-ZA" altLang="ko-KR" sz="1400" b="1"/>
              <a:t>Ṟ, Ṝ</a:t>
            </a:r>
            <a:r>
              <a:rPr lang="en-US" altLang="ko-KR" sz="1400"/>
              <a:t>)</a:t>
            </a:r>
            <a:endParaRPr lang="ko-KR" altLang="en-US" sz="1400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20B3FB8E-5209-C4BA-D017-0FD2C8743636}"/>
              </a:ext>
            </a:extLst>
          </p:cNvPr>
          <p:cNvCxnSpPr>
            <a:cxnSpLocks/>
          </p:cNvCxnSpPr>
          <p:nvPr/>
        </p:nvCxnSpPr>
        <p:spPr>
          <a:xfrm>
            <a:off x="7627568" y="3579844"/>
            <a:ext cx="525832" cy="1349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A44B5E6-C8FF-B910-3426-D1AF44F677E2}"/>
              </a:ext>
            </a:extLst>
          </p:cNvPr>
          <p:cNvSpPr txBox="1"/>
          <p:nvPr/>
        </p:nvSpPr>
        <p:spPr>
          <a:xfrm>
            <a:off x="8112841" y="3562825"/>
            <a:ext cx="3632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mismatch 1</a:t>
            </a:r>
            <a:r>
              <a:rPr lang="ko-KR" altLang="en-US" sz="1400"/>
              <a:t>개가 있는 </a:t>
            </a:r>
            <a:r>
              <a:rPr lang="en-US" altLang="ko-KR" sz="1400"/>
              <a:t>'LOL'</a:t>
            </a:r>
            <a:r>
              <a:rPr lang="ko-KR" altLang="en-US" sz="1400"/>
              <a:t>이란 문자열에 대해 찾은 </a:t>
            </a:r>
            <a:r>
              <a:rPr lang="en-US" altLang="ko-KR" sz="1400"/>
              <a:t>node</a:t>
            </a:r>
          </a:p>
          <a:p>
            <a:r>
              <a:rPr lang="en-US" altLang="ko-KR" sz="1400"/>
              <a:t>dash line</a:t>
            </a:r>
            <a:r>
              <a:rPr lang="ko-KR" altLang="en-US" sz="1400"/>
              <a:t>이 탐색 경로이며 </a:t>
            </a:r>
            <a:r>
              <a:rPr lang="en-US" altLang="ko-KR" sz="1400"/>
              <a:t>brute-force search </a:t>
            </a:r>
            <a:r>
              <a:rPr lang="ko-KR" altLang="en-US" sz="1400"/>
              <a:t>방법을 사용함</a:t>
            </a: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1E0FF89C-7339-CD98-149D-59DE7D5D5378}"/>
              </a:ext>
            </a:extLst>
          </p:cNvPr>
          <p:cNvCxnSpPr>
            <a:cxnSpLocks/>
          </p:cNvCxnSpPr>
          <p:nvPr/>
        </p:nvCxnSpPr>
        <p:spPr>
          <a:xfrm flipV="1">
            <a:off x="6043820" y="1756245"/>
            <a:ext cx="434759" cy="213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ECBE1833-9533-E6CC-1F43-13F7A72A2117}"/>
              </a:ext>
            </a:extLst>
          </p:cNvPr>
          <p:cNvSpPr txBox="1"/>
          <p:nvPr/>
        </p:nvSpPr>
        <p:spPr>
          <a:xfrm>
            <a:off x="6478136" y="1494635"/>
            <a:ext cx="43994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첫 시작은 모든 </a:t>
            </a:r>
            <a:r>
              <a:rPr lang="en-US" altLang="ko-KR" sz="1400"/>
              <a:t>SA (Suffix array) </a:t>
            </a:r>
            <a:r>
              <a:rPr lang="ko-KR" altLang="en-US" sz="1400"/>
              <a:t>범위 나타냄</a:t>
            </a:r>
            <a:r>
              <a:rPr lang="en-US" altLang="ko-KR" sz="1400"/>
              <a:t>(0, n - 1)</a:t>
            </a:r>
          </a:p>
          <a:p>
            <a:r>
              <a:rPr lang="en-US" altLang="ko-KR" sz="1400"/>
              <a:t>* SA interval</a:t>
            </a:r>
            <a:r>
              <a:rPr lang="ko-KR" altLang="en-US" sz="1400"/>
              <a:t>이라고 한다</a:t>
            </a:r>
            <a:r>
              <a:rPr lang="en-US" altLang="ko-KR" sz="1400"/>
              <a:t>.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165123074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>
            <a:extLst>
              <a:ext uri="{FF2B5EF4-FFF2-40B4-BE49-F238E27FC236}">
                <a16:creationId xmlns:a16="http://schemas.microsoft.com/office/drawing/2014/main" id="{E510FF35-CAB4-3D7C-D793-9C159ABE5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Constructing suffix array and BWT string for X = googol$</a:t>
            </a:r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DC0BE16-108F-E99B-21FB-5389DE3891A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C139D12-2443-4121-BD18-EEB593859B2D}" type="slidenum">
              <a:rPr lang="ko-KR" altLang="en-US" smtClean="0"/>
              <a:pPr/>
              <a:t>35</a:t>
            </a:fld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E986701-B4F1-30D3-78BE-038D9252AC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3040" y="1422137"/>
            <a:ext cx="4505954" cy="3439005"/>
          </a:xfrm>
          <a:prstGeom prst="rect">
            <a:avLst/>
          </a:prstGeom>
          <a:ln>
            <a:solidFill>
              <a:srgbClr val="00B050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92D8958-2E58-CC18-3979-1C4B6EB9A73B}"/>
              </a:ext>
            </a:extLst>
          </p:cNvPr>
          <p:cNvSpPr txBox="1"/>
          <p:nvPr/>
        </p:nvSpPr>
        <p:spPr>
          <a:xfrm>
            <a:off x="564309" y="908050"/>
            <a:ext cx="6733113" cy="5440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>
                <a:latin typeface="+mj-ea"/>
                <a:ea typeface="+mj-ea"/>
              </a:rPr>
              <a:t>BWT</a:t>
            </a:r>
            <a:r>
              <a:rPr lang="ko-KR" altLang="en-US">
                <a:latin typeface="+mj-ea"/>
                <a:ea typeface="+mj-ea"/>
              </a:rPr>
              <a:t> 변환 방법은 앞서 소개한 방법과 같음</a:t>
            </a:r>
            <a:endParaRPr lang="en-US" altLang="ko-KR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ko-KR" altLang="en-US">
                <a:latin typeface="+mj-ea"/>
                <a:ea typeface="+mj-ea"/>
              </a:rPr>
              <a:t>여기서 </a:t>
            </a:r>
            <a:r>
              <a:rPr lang="en-US" altLang="ko-KR" b="1">
                <a:latin typeface="+mj-ea"/>
                <a:ea typeface="+mj-ea"/>
              </a:rPr>
              <a:t>S(i)</a:t>
            </a:r>
            <a:r>
              <a:rPr lang="en-US" altLang="ko-KR">
                <a:latin typeface="+mj-ea"/>
                <a:ea typeface="+mj-ea"/>
              </a:rPr>
              <a:t> </a:t>
            </a:r>
            <a:r>
              <a:rPr lang="ko-KR" altLang="en-US">
                <a:latin typeface="+mj-ea"/>
                <a:ea typeface="+mj-ea"/>
              </a:rPr>
              <a:t>배열을 </a:t>
            </a:r>
            <a:r>
              <a:rPr lang="en-US" altLang="ko-KR">
                <a:latin typeface="+mj-ea"/>
                <a:ea typeface="+mj-ea"/>
              </a:rPr>
              <a:t>suffix array</a:t>
            </a:r>
            <a:r>
              <a:rPr lang="ko-KR" altLang="en-US">
                <a:latin typeface="+mj-ea"/>
                <a:ea typeface="+mj-ea"/>
              </a:rPr>
              <a:t>라고 한다</a:t>
            </a:r>
            <a:r>
              <a:rPr lang="en-US" altLang="ko-KR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b="1">
                <a:latin typeface="+mj-ea"/>
                <a:ea typeface="+mj-ea"/>
              </a:rPr>
              <a:t>B[i]</a:t>
            </a:r>
            <a:r>
              <a:rPr lang="ko-KR" altLang="en-US">
                <a:latin typeface="+mj-ea"/>
                <a:ea typeface="+mj-ea"/>
              </a:rPr>
              <a:t>은 </a:t>
            </a:r>
            <a:r>
              <a:rPr lang="en-US" altLang="ko-KR">
                <a:latin typeface="+mj-ea"/>
                <a:ea typeface="+mj-ea"/>
              </a:rPr>
              <a:t>BWT output</a:t>
            </a:r>
            <a:r>
              <a:rPr lang="ko-KR" altLang="en-US">
                <a:latin typeface="+mj-ea"/>
                <a:ea typeface="+mj-ea"/>
              </a:rPr>
              <a:t>이다</a:t>
            </a:r>
            <a:r>
              <a:rPr lang="en-US" altLang="ko-KR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b="1">
                <a:latin typeface="+mj-ea"/>
                <a:ea typeface="+mj-ea"/>
              </a:rPr>
              <a:t>SA interval(suffix array interval)</a:t>
            </a:r>
          </a:p>
          <a:p>
            <a:pPr>
              <a:lnSpc>
                <a:spcPct val="150000"/>
              </a:lnSpc>
            </a:pPr>
            <a:r>
              <a:rPr lang="ko-KR" altLang="en-US">
                <a:latin typeface="+mj-ea"/>
                <a:ea typeface="+mj-ea"/>
              </a:rPr>
              <a:t>원본 문자열 </a:t>
            </a:r>
            <a:r>
              <a:rPr lang="en-US" altLang="ko-KR">
                <a:latin typeface="+mj-ea"/>
                <a:ea typeface="+mj-ea"/>
              </a:rPr>
              <a:t>X</a:t>
            </a:r>
            <a:r>
              <a:rPr lang="ko-KR" altLang="en-US">
                <a:latin typeface="+mj-ea"/>
                <a:ea typeface="+mj-ea"/>
              </a:rPr>
              <a:t>의 </a:t>
            </a:r>
            <a:r>
              <a:rPr lang="en-US" altLang="ko-KR">
                <a:latin typeface="+mj-ea"/>
                <a:ea typeface="+mj-ea"/>
              </a:rPr>
              <a:t>substring</a:t>
            </a:r>
            <a:r>
              <a:rPr lang="ko-KR" altLang="en-US">
                <a:latin typeface="+mj-ea"/>
                <a:ea typeface="+mj-ea"/>
              </a:rPr>
              <a:t> </a:t>
            </a:r>
            <a:r>
              <a:rPr lang="en-US" altLang="ko-KR">
                <a:latin typeface="+mj-ea"/>
                <a:ea typeface="+mj-ea"/>
              </a:rPr>
              <a:t>W</a:t>
            </a:r>
            <a:r>
              <a:rPr lang="ko-KR" altLang="en-US">
                <a:latin typeface="+mj-ea"/>
                <a:ea typeface="+mj-ea"/>
              </a:rPr>
              <a:t>이 </a:t>
            </a:r>
            <a:r>
              <a:rPr lang="en-US" altLang="ko-KR">
                <a:latin typeface="+mj-ea"/>
                <a:ea typeface="+mj-ea"/>
              </a:rPr>
              <a:t>suffix array</a:t>
            </a:r>
            <a:r>
              <a:rPr lang="ko-KR" altLang="en-US">
                <a:latin typeface="+mj-ea"/>
                <a:ea typeface="+mj-ea"/>
              </a:rPr>
              <a:t>에서 찾으려고 할 때</a:t>
            </a:r>
            <a:r>
              <a:rPr lang="en-US" altLang="ko-KR">
                <a:latin typeface="+mj-ea"/>
                <a:ea typeface="+mj-ea"/>
              </a:rPr>
              <a:t>,</a:t>
            </a:r>
            <a:r>
              <a:rPr lang="ko-KR" altLang="en-US">
                <a:latin typeface="+mj-ea"/>
                <a:ea typeface="+mj-ea"/>
              </a:rPr>
              <a:t> 최소 </a:t>
            </a:r>
            <a:r>
              <a:rPr lang="en-US" altLang="ko-KR">
                <a:latin typeface="+mj-ea"/>
                <a:ea typeface="+mj-ea"/>
              </a:rPr>
              <a:t>index(</a:t>
            </a:r>
            <a:r>
              <a:rPr lang="af-ZA" altLang="ko-KR" sz="1800" b="1"/>
              <a:t>Ṟ</a:t>
            </a:r>
            <a:r>
              <a:rPr lang="af-ZA" altLang="ko-KR" sz="1800"/>
              <a:t>)</a:t>
            </a:r>
            <a:r>
              <a:rPr lang="ko-KR" altLang="en-US">
                <a:latin typeface="+mj-ea"/>
                <a:ea typeface="+mj-ea"/>
              </a:rPr>
              <a:t>와 최대 </a:t>
            </a:r>
            <a:r>
              <a:rPr lang="en-US" altLang="ko-KR">
                <a:latin typeface="+mj-ea"/>
                <a:ea typeface="+mj-ea"/>
              </a:rPr>
              <a:t>index(</a:t>
            </a:r>
            <a:r>
              <a:rPr lang="af-ZA" altLang="ko-KR" sz="1800" b="1"/>
              <a:t>Ṝ</a:t>
            </a:r>
            <a:r>
              <a:rPr lang="af-ZA" altLang="ko-KR" sz="1800"/>
              <a:t>)</a:t>
            </a:r>
            <a:r>
              <a:rPr lang="ko-KR" altLang="en-US">
                <a:latin typeface="+mj-ea"/>
                <a:ea typeface="+mj-ea"/>
              </a:rPr>
              <a:t>를 나타낸다</a:t>
            </a:r>
            <a:r>
              <a:rPr lang="en-US" altLang="ko-KR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>
                <a:latin typeface="+mj-ea"/>
                <a:ea typeface="+mj-ea"/>
              </a:rPr>
              <a:t>SA interval</a:t>
            </a:r>
            <a:r>
              <a:rPr lang="ko-KR" altLang="en-US">
                <a:latin typeface="+mj-ea"/>
                <a:ea typeface="+mj-ea"/>
              </a:rPr>
              <a:t>에서 </a:t>
            </a:r>
            <a:r>
              <a:rPr lang="af-ZA" altLang="ko-KR" sz="1800" b="1"/>
              <a:t>Ṟ, Ṝ</a:t>
            </a:r>
            <a:r>
              <a:rPr lang="ko-KR" altLang="en-US" sz="1800"/>
              <a:t>로 표현할 수 있는 것은 </a:t>
            </a:r>
            <a:r>
              <a:rPr lang="en-US" altLang="ko-KR" sz="1800"/>
              <a:t>BWT</a:t>
            </a:r>
            <a:r>
              <a:rPr lang="ko-KR" altLang="en-US"/>
              <a:t>가 다음과 같은 특징이 있기 때문이다</a:t>
            </a:r>
            <a:r>
              <a:rPr lang="en-US" altLang="ko-KR"/>
              <a:t>.</a:t>
            </a:r>
            <a:endParaRPr lang="en-US" altLang="ko-KR" sz="1800"/>
          </a:p>
          <a:p>
            <a:pPr>
              <a:lnSpc>
                <a:spcPct val="150000"/>
              </a:lnSpc>
            </a:pPr>
            <a:r>
              <a:rPr lang="en-US" altLang="ko-KR">
                <a:latin typeface="+mj-ea"/>
                <a:ea typeface="+mj-ea"/>
              </a:rPr>
              <a:t>1. BWT matrix</a:t>
            </a:r>
            <a:r>
              <a:rPr lang="ko-KR" altLang="en-US">
                <a:latin typeface="+mj-ea"/>
                <a:ea typeface="+mj-ea"/>
              </a:rPr>
              <a:t>는 문자열 순으로 정렬된 상태이다</a:t>
            </a:r>
            <a:r>
              <a:rPr lang="en-US" altLang="ko-KR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>
                <a:latin typeface="+mj-ea"/>
                <a:ea typeface="+mj-ea"/>
              </a:rPr>
              <a:t>2. </a:t>
            </a:r>
            <a:r>
              <a:rPr lang="ko-KR" altLang="en-US">
                <a:latin typeface="+mj-ea"/>
                <a:ea typeface="+mj-ea"/>
              </a:rPr>
              <a:t>끝 문자를 표현하는 </a:t>
            </a:r>
            <a:r>
              <a:rPr lang="en-US" altLang="ko-KR">
                <a:latin typeface="+mj-ea"/>
                <a:ea typeface="+mj-ea"/>
              </a:rPr>
              <a:t>'$'</a:t>
            </a:r>
            <a:r>
              <a:rPr lang="ko-KR" altLang="en-US">
                <a:latin typeface="+mj-ea"/>
                <a:ea typeface="+mj-ea"/>
              </a:rPr>
              <a:t>가 들어가 있어 </a:t>
            </a:r>
            <a:r>
              <a:rPr lang="en-US" altLang="ko-KR">
                <a:latin typeface="+mj-ea"/>
                <a:ea typeface="+mj-ea"/>
              </a:rPr>
              <a:t>prefix</a:t>
            </a:r>
            <a:r>
              <a:rPr lang="ko-KR" altLang="en-US">
                <a:latin typeface="+mj-ea"/>
                <a:ea typeface="+mj-ea"/>
              </a:rPr>
              <a:t>로 문자열 검색을 할 때 </a:t>
            </a:r>
            <a:r>
              <a:rPr lang="en-US" altLang="ko-KR">
                <a:latin typeface="+mj-ea"/>
                <a:ea typeface="+mj-ea"/>
              </a:rPr>
              <a:t>BWT matrix </a:t>
            </a:r>
            <a:r>
              <a:rPr lang="ko-KR" altLang="en-US">
                <a:latin typeface="+mj-ea"/>
                <a:ea typeface="+mj-ea"/>
              </a:rPr>
              <a:t>각 </a:t>
            </a:r>
            <a:r>
              <a:rPr lang="en-US" altLang="ko-KR">
                <a:latin typeface="+mj-ea"/>
                <a:ea typeface="+mj-ea"/>
              </a:rPr>
              <a:t>row</a:t>
            </a:r>
            <a:r>
              <a:rPr lang="ko-KR" altLang="en-US">
                <a:latin typeface="+mj-ea"/>
                <a:ea typeface="+mj-ea"/>
              </a:rPr>
              <a:t>의 문자열의 끝을 파악할 수 있다</a:t>
            </a:r>
            <a:r>
              <a:rPr lang="en-US" altLang="ko-KR">
                <a:latin typeface="+mj-ea"/>
                <a:ea typeface="+mj-ea"/>
              </a:rPr>
              <a:t>.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963C34E5-F95E-8C43-8A20-AFD5C9C432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06658" y="5574149"/>
            <a:ext cx="4482336" cy="717348"/>
          </a:xfrm>
          <a:prstGeom prst="rect">
            <a:avLst/>
          </a:prstGeom>
          <a:ln>
            <a:solidFill>
              <a:srgbClr val="00B050"/>
            </a:solidFill>
          </a:ln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26B114C3-022B-A6D8-A1EF-32BBFFE37F3E}"/>
              </a:ext>
            </a:extLst>
          </p:cNvPr>
          <p:cNvSpPr txBox="1"/>
          <p:nvPr/>
        </p:nvSpPr>
        <p:spPr>
          <a:xfrm>
            <a:off x="7506658" y="5204817"/>
            <a:ext cx="45059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1">
                <a:latin typeface="+mj-ea"/>
                <a:ea typeface="+mj-ea"/>
              </a:rPr>
              <a:t>SA interval</a:t>
            </a:r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67E533F-CDD4-239F-3892-5370D4B5BF50}"/>
              </a:ext>
            </a:extLst>
          </p:cNvPr>
          <p:cNvSpPr txBox="1"/>
          <p:nvPr/>
        </p:nvSpPr>
        <p:spPr>
          <a:xfrm>
            <a:off x="7483040" y="1065634"/>
            <a:ext cx="45059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1"/>
              <a:t>BWT</a:t>
            </a:r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351974690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>
            <a:extLst>
              <a:ext uri="{FF2B5EF4-FFF2-40B4-BE49-F238E27FC236}">
                <a16:creationId xmlns:a16="http://schemas.microsoft.com/office/drawing/2014/main" id="{E510FF35-CAB4-3D7C-D793-9C159ABE5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f-ZA" altLang="ko-KR"/>
              <a:t>Exact matching: backward search</a:t>
            </a:r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DC0BE16-108F-E99B-21FB-5389DE3891A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C139D12-2443-4121-BD18-EEB593859B2D}" type="slidenum">
              <a:rPr lang="ko-KR" altLang="en-US" smtClean="0"/>
              <a:pPr/>
              <a:t>36</a:t>
            </a:fld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906BA4C-24C0-0576-2BB1-D1C1399D96FE}"/>
              </a:ext>
            </a:extLst>
          </p:cNvPr>
          <p:cNvSpPr txBox="1"/>
          <p:nvPr/>
        </p:nvSpPr>
        <p:spPr>
          <a:xfrm>
            <a:off x="564310" y="908050"/>
            <a:ext cx="10941890" cy="50353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+mj-ea"/>
                <a:ea typeface="+mj-ea"/>
              </a:rPr>
              <a:t>mismatch</a:t>
            </a:r>
            <a:r>
              <a:rPr lang="ko-KR" altLang="en-US" dirty="0">
                <a:latin typeface="+mj-ea"/>
                <a:ea typeface="+mj-ea"/>
              </a:rPr>
              <a:t>가 없는 </a:t>
            </a:r>
            <a:r>
              <a:rPr lang="en-US" altLang="ko-KR" dirty="0">
                <a:latin typeface="+mj-ea"/>
                <a:ea typeface="+mj-ea"/>
              </a:rPr>
              <a:t>substring</a:t>
            </a:r>
            <a:r>
              <a:rPr lang="ko-KR" altLang="en-US" dirty="0">
                <a:latin typeface="+mj-ea"/>
                <a:ea typeface="+mj-ea"/>
              </a:rPr>
              <a:t> 검색을 할 때에는 다음의 수식을 사용한다</a:t>
            </a:r>
            <a:r>
              <a:rPr lang="en-US" altLang="ko-KR" dirty="0">
                <a:latin typeface="+mj-ea"/>
                <a:ea typeface="+mj-ea"/>
              </a:rPr>
              <a:t>. backward</a:t>
            </a:r>
            <a:r>
              <a:rPr lang="ko-KR" altLang="en-US" dirty="0">
                <a:latin typeface="+mj-ea"/>
                <a:ea typeface="+mj-ea"/>
              </a:rPr>
              <a:t> </a:t>
            </a:r>
            <a:r>
              <a:rPr lang="en-US" altLang="ko-KR" dirty="0">
                <a:latin typeface="+mj-ea"/>
                <a:ea typeface="+mj-ea"/>
              </a:rPr>
              <a:t>searching</a:t>
            </a:r>
            <a:r>
              <a:rPr lang="ko-KR" altLang="en-US" dirty="0">
                <a:latin typeface="+mj-ea"/>
                <a:ea typeface="+mj-ea"/>
              </a:rPr>
              <a:t>을 하고</a:t>
            </a:r>
            <a:r>
              <a:rPr lang="en-US" altLang="ko-KR" dirty="0">
                <a:latin typeface="+mj-ea"/>
                <a:ea typeface="+mj-ea"/>
              </a:rPr>
              <a:t>, </a:t>
            </a:r>
            <a:r>
              <a:rPr lang="ko-KR" altLang="en-US" dirty="0">
                <a:latin typeface="+mj-ea"/>
                <a:ea typeface="+mj-ea"/>
              </a:rPr>
              <a:t>한 문자 씩 검색해서 첫 문자가 나올 때 까지 반복한다</a:t>
            </a:r>
            <a:r>
              <a:rPr lang="en-US" altLang="ko-KR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latin typeface="+mj-ea"/>
                <a:ea typeface="+mj-ea"/>
              </a:rPr>
              <a:t>C(a)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+mj-ea"/>
                <a:ea typeface="+mj-ea"/>
              </a:rPr>
              <a:t>전체 원본 문자열</a:t>
            </a:r>
            <a:r>
              <a:rPr lang="en-US" altLang="ko-KR" dirty="0">
                <a:latin typeface="+mj-ea"/>
                <a:ea typeface="+mj-ea"/>
              </a:rPr>
              <a:t> X[</a:t>
            </a:r>
            <a:r>
              <a:rPr lang="en-US" altLang="ko-KR" dirty="0" err="1">
                <a:latin typeface="+mj-ea"/>
                <a:ea typeface="+mj-ea"/>
              </a:rPr>
              <a:t>0:n</a:t>
            </a:r>
            <a:r>
              <a:rPr lang="en-US" altLang="ko-KR" dirty="0">
                <a:latin typeface="+mj-ea"/>
                <a:ea typeface="+mj-ea"/>
              </a:rPr>
              <a:t> - 2] </a:t>
            </a:r>
            <a:r>
              <a:rPr lang="ko-KR" altLang="en-US" dirty="0">
                <a:latin typeface="+mj-ea"/>
                <a:ea typeface="+mj-ea"/>
              </a:rPr>
              <a:t>안에서 문자순으로 정렬했을 때 </a:t>
            </a:r>
            <a:r>
              <a:rPr lang="en-US" altLang="ko-KR" dirty="0">
                <a:latin typeface="+mj-ea"/>
                <a:ea typeface="+mj-ea"/>
              </a:rPr>
              <a:t>a</a:t>
            </a:r>
            <a:r>
              <a:rPr lang="ko-KR" altLang="en-US" dirty="0">
                <a:latin typeface="+mj-ea"/>
                <a:ea typeface="+mj-ea"/>
              </a:rPr>
              <a:t>라는 문자보다 작은 문자의 개수</a:t>
            </a:r>
            <a:r>
              <a:rPr lang="en-US" altLang="ko-KR" dirty="0">
                <a:latin typeface="+mj-ea"/>
                <a:ea typeface="+mj-ea"/>
              </a:rPr>
              <a:t>. '</a:t>
            </a:r>
            <a:r>
              <a:rPr lang="ko-KR" altLang="en-US" dirty="0">
                <a:latin typeface="+mj-ea"/>
                <a:ea typeface="+mj-ea"/>
              </a:rPr>
              <a:t>작다</a:t>
            </a:r>
            <a:r>
              <a:rPr lang="en-US" altLang="ko-KR" dirty="0">
                <a:latin typeface="+mj-ea"/>
                <a:ea typeface="+mj-ea"/>
              </a:rPr>
              <a:t>'</a:t>
            </a:r>
            <a:r>
              <a:rPr lang="ko-KR" altLang="en-US" dirty="0">
                <a:latin typeface="+mj-ea"/>
                <a:ea typeface="+mj-ea"/>
              </a:rPr>
              <a:t>라는 것은 문자열 순으로 </a:t>
            </a:r>
            <a:r>
              <a:rPr lang="ko-KR" altLang="en-US" dirty="0" err="1">
                <a:latin typeface="+mj-ea"/>
                <a:ea typeface="+mj-ea"/>
              </a:rPr>
              <a:t>작다를</a:t>
            </a:r>
            <a:r>
              <a:rPr lang="ko-KR" altLang="en-US" dirty="0">
                <a:latin typeface="+mj-ea"/>
                <a:ea typeface="+mj-ea"/>
              </a:rPr>
              <a:t> 의미하며</a:t>
            </a:r>
            <a:r>
              <a:rPr lang="en-US" altLang="ko-KR" dirty="0">
                <a:latin typeface="+mj-ea"/>
                <a:ea typeface="+mj-ea"/>
              </a:rPr>
              <a:t>, </a:t>
            </a:r>
            <a:r>
              <a:rPr lang="ko-KR" altLang="en-US" dirty="0">
                <a:latin typeface="+mj-ea"/>
                <a:ea typeface="+mj-ea"/>
              </a:rPr>
              <a:t>컴퓨터에서는 아스키코드나 확장된 아스키코드를 따른다</a:t>
            </a:r>
            <a:r>
              <a:rPr lang="en-US" altLang="ko-KR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af-ZA" altLang="ko-KR" sz="1800" b="1" dirty="0"/>
              <a:t>Ṟ(aW), Ṝ(aW)</a:t>
            </a:r>
            <a:endParaRPr lang="en-US" altLang="ko-KR" sz="18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800" dirty="0">
                <a:latin typeface="+mj-ea"/>
                <a:ea typeface="+mj-ea"/>
              </a:rPr>
              <a:t>substring W</a:t>
            </a:r>
            <a:r>
              <a:rPr lang="ko-KR" altLang="en-US" dirty="0">
                <a:latin typeface="+mj-ea"/>
                <a:ea typeface="+mj-ea"/>
              </a:rPr>
              <a:t>에서 </a:t>
            </a:r>
            <a:r>
              <a:rPr lang="en-US" altLang="ko-KR" dirty="0">
                <a:latin typeface="+mj-ea"/>
                <a:ea typeface="+mj-ea"/>
              </a:rPr>
              <a:t>a</a:t>
            </a:r>
            <a:r>
              <a:rPr lang="ko-KR" altLang="en-US" dirty="0">
                <a:latin typeface="+mj-ea"/>
                <a:ea typeface="+mj-ea"/>
              </a:rPr>
              <a:t>에 대한 </a:t>
            </a:r>
            <a:r>
              <a:rPr lang="af-ZA" altLang="ko-KR" sz="1800" dirty="0"/>
              <a:t>Ṟ, Ṝ </a:t>
            </a:r>
            <a:r>
              <a:rPr lang="ko-KR" altLang="en-US" sz="1800" dirty="0"/>
              <a:t>값이다</a:t>
            </a:r>
            <a:r>
              <a:rPr lang="en-US" altLang="ko-KR" sz="18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b="1" dirty="0"/>
              <a:t>O(a, </a:t>
            </a:r>
            <a:r>
              <a:rPr lang="en-US" altLang="ko-KR" b="1" dirty="0" err="1"/>
              <a:t>i</a:t>
            </a:r>
            <a:r>
              <a:rPr lang="en-US" altLang="ko-KR" b="1" dirty="0"/>
              <a:t>) 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B[0,</a:t>
            </a:r>
            <a:r>
              <a:rPr lang="ko-KR" altLang="en-US" dirty="0"/>
              <a:t> </a:t>
            </a:r>
            <a:r>
              <a:rPr lang="en-US" altLang="ko-KR" dirty="0" err="1"/>
              <a:t>i</a:t>
            </a:r>
            <a:r>
              <a:rPr lang="en-US" altLang="ko-KR" dirty="0"/>
              <a:t>]</a:t>
            </a:r>
            <a:r>
              <a:rPr lang="ko-KR" altLang="en-US" dirty="0"/>
              <a:t>에서 문자 </a:t>
            </a:r>
            <a:r>
              <a:rPr lang="en-US" altLang="ko-KR" dirty="0"/>
              <a:t>a</a:t>
            </a:r>
            <a:r>
              <a:rPr lang="ko-KR" altLang="en-US" dirty="0"/>
              <a:t>가 나타나는 횟수</a:t>
            </a:r>
            <a:r>
              <a:rPr lang="en-US" altLang="ko-KR" dirty="0"/>
              <a:t> = </a:t>
            </a:r>
            <a:r>
              <a:rPr lang="ko-KR" altLang="en-US" dirty="0"/>
              <a:t>문자 </a:t>
            </a:r>
            <a:r>
              <a:rPr lang="en-US" altLang="ko-KR" dirty="0"/>
              <a:t>a</a:t>
            </a:r>
            <a:r>
              <a:rPr lang="ko-KR" altLang="en-US" dirty="0"/>
              <a:t>의 개수</a:t>
            </a:r>
            <a:endParaRPr lang="af-ZA" altLang="ko-KR" sz="18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AC4BBFF-25A1-23E4-772E-C66D5DE153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310" y="1789992"/>
            <a:ext cx="4835392" cy="787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3097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>
            <a:extLst>
              <a:ext uri="{FF2B5EF4-FFF2-40B4-BE49-F238E27FC236}">
                <a16:creationId xmlns:a16="http://schemas.microsoft.com/office/drawing/2014/main" id="{E510FF35-CAB4-3D7C-D793-9C159ABE5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f-ZA" altLang="ko-KR"/>
              <a:t>Exact matching: backward search</a:t>
            </a:r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DC0BE16-108F-E99B-21FB-5389DE3891A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C139D12-2443-4121-BD18-EEB593859B2D}" type="slidenum">
              <a:rPr lang="ko-KR" altLang="en-US" smtClean="0"/>
              <a:pPr/>
              <a:t>37</a:t>
            </a:fld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906BA4C-24C0-0576-2BB1-D1C1399D96FE}"/>
              </a:ext>
            </a:extLst>
          </p:cNvPr>
          <p:cNvSpPr txBox="1"/>
          <p:nvPr/>
        </p:nvSpPr>
        <p:spPr>
          <a:xfrm>
            <a:off x="564310" y="908050"/>
            <a:ext cx="10941890" cy="4609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+mj-ea"/>
                <a:ea typeface="+mj-ea"/>
              </a:rPr>
              <a:t>해당 수식을 이해하려면 </a:t>
            </a:r>
            <a:r>
              <a:rPr lang="it-IT" altLang="ko-KR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+mj-ea"/>
                <a:ea typeface="+mj-ea"/>
              </a:rPr>
              <a:t>Paolo Ferragina and Giovanni Manzini</a:t>
            </a:r>
            <a:r>
              <a:rPr lang="ko-KR" altLang="en-US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+mj-ea"/>
                <a:ea typeface="+mj-ea"/>
              </a:rPr>
              <a:t>이 만든 </a:t>
            </a:r>
            <a:r>
              <a:rPr lang="en-US" altLang="ko-KR" b="1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+mj-ea"/>
                <a:ea typeface="+mj-ea"/>
              </a:rPr>
              <a:t>FM-index</a:t>
            </a:r>
            <a:r>
              <a:rPr lang="ko-KR" altLang="en-US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+mj-ea"/>
                <a:ea typeface="+mj-ea"/>
              </a:rPr>
              <a:t>에 대해 알아야 한다</a:t>
            </a:r>
            <a:r>
              <a:rPr lang="en-US" altLang="ko-KR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+mj-ea"/>
                <a:ea typeface="+mj-ea"/>
              </a:rPr>
              <a:t>.</a:t>
            </a:r>
            <a:endParaRPr lang="en-US" altLang="ko-KR" sz="1800" dirty="0">
              <a:solidFill>
                <a:srgbClr val="202122"/>
              </a:solidFill>
              <a:highlight>
                <a:srgbClr val="FFFFFF"/>
              </a:highlight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800" dirty="0">
                <a:latin typeface="+mj-ea"/>
                <a:ea typeface="+mj-ea"/>
              </a:rPr>
              <a:t>a</a:t>
            </a:r>
            <a:r>
              <a:rPr lang="ko-KR" altLang="en-US" dirty="0">
                <a:latin typeface="+mj-ea"/>
                <a:ea typeface="+mj-ea"/>
              </a:rPr>
              <a:t>는 문자를 의미하므로 </a:t>
            </a:r>
            <a:r>
              <a:rPr lang="en-US" altLang="ko-KR" sz="1800" dirty="0">
                <a:latin typeface="+mj-ea"/>
                <a:ea typeface="+mj-ea"/>
              </a:rPr>
              <a:t>chr</a:t>
            </a:r>
            <a:r>
              <a:rPr lang="ko-KR" altLang="en-US" sz="1800" dirty="0">
                <a:latin typeface="+mj-ea"/>
                <a:ea typeface="+mj-ea"/>
              </a:rPr>
              <a:t>로 표현하고</a:t>
            </a:r>
            <a:r>
              <a:rPr lang="en-US" altLang="ko-KR" sz="1800" dirty="0">
                <a:latin typeface="+mj-ea"/>
                <a:ea typeface="+mj-ea"/>
              </a:rPr>
              <a:t>, </a:t>
            </a:r>
            <a:r>
              <a:rPr lang="ko-KR" altLang="en-US" sz="1800" dirty="0">
                <a:latin typeface="+mj-ea"/>
                <a:ea typeface="+mj-ea"/>
              </a:rPr>
              <a:t>먼저 </a:t>
            </a:r>
            <a:r>
              <a:rPr lang="en-US" altLang="ko-KR" sz="1800" dirty="0">
                <a:latin typeface="+mj-ea"/>
                <a:ea typeface="+mj-ea"/>
              </a:rPr>
              <a:t>C(</a:t>
            </a:r>
            <a:r>
              <a:rPr lang="en-US" altLang="ko-KR" dirty="0">
                <a:latin typeface="+mj-ea"/>
                <a:ea typeface="+mj-ea"/>
              </a:rPr>
              <a:t>chr</a:t>
            </a:r>
            <a:r>
              <a:rPr lang="en-US" altLang="ko-KR" sz="1800" dirty="0">
                <a:latin typeface="+mj-ea"/>
                <a:ea typeface="+mj-ea"/>
              </a:rPr>
              <a:t>)</a:t>
            </a:r>
            <a:r>
              <a:rPr lang="ko-KR" altLang="en-US" sz="1800" dirty="0">
                <a:latin typeface="+mj-ea"/>
                <a:ea typeface="+mj-ea"/>
              </a:rPr>
              <a:t>와 전체 </a:t>
            </a:r>
            <a:r>
              <a:rPr lang="en-US" altLang="ko-KR" sz="1800" dirty="0">
                <a:latin typeface="+mj-ea"/>
                <a:ea typeface="+mj-ea"/>
              </a:rPr>
              <a:t>O(〮, 〮)</a:t>
            </a:r>
            <a:r>
              <a:rPr lang="ko-KR" altLang="en-US" sz="1800" dirty="0">
                <a:latin typeface="+mj-ea"/>
                <a:ea typeface="+mj-ea"/>
              </a:rPr>
              <a:t>를 구해보자</a:t>
            </a:r>
            <a:r>
              <a:rPr lang="en-US" altLang="ko-KR" sz="18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8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8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8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+mj-ea"/>
                <a:ea typeface="+mj-ea"/>
              </a:rPr>
              <a:t>이 수식으로 </a:t>
            </a:r>
            <a:r>
              <a:rPr lang="en-US" altLang="ko-KR" dirty="0">
                <a:latin typeface="+mj-ea"/>
                <a:ea typeface="+mj-ea"/>
              </a:rPr>
              <a:t>L[</a:t>
            </a:r>
            <a:r>
              <a:rPr lang="en-US" altLang="ko-KR" dirty="0" err="1">
                <a:latin typeface="+mj-ea"/>
                <a:ea typeface="+mj-ea"/>
              </a:rPr>
              <a:t>i</a:t>
            </a:r>
            <a:r>
              <a:rPr lang="en-US" altLang="ko-KR" dirty="0">
                <a:latin typeface="+mj-ea"/>
                <a:ea typeface="+mj-ea"/>
              </a:rPr>
              <a:t>] = F[j]</a:t>
            </a:r>
            <a:r>
              <a:rPr lang="ko-KR" altLang="en-US" dirty="0">
                <a:latin typeface="+mj-ea"/>
                <a:ea typeface="+mj-ea"/>
              </a:rPr>
              <a:t>의 조건을 구할 수 있고</a:t>
            </a:r>
            <a:r>
              <a:rPr lang="en-US" altLang="ko-KR" dirty="0">
                <a:latin typeface="+mj-ea"/>
                <a:ea typeface="+mj-ea"/>
              </a:rPr>
              <a:t>, </a:t>
            </a:r>
            <a:r>
              <a:rPr lang="ko-KR" altLang="en-US" dirty="0">
                <a:latin typeface="+mj-ea"/>
                <a:ea typeface="+mj-ea"/>
              </a:rPr>
              <a:t>이를 </a:t>
            </a:r>
            <a:r>
              <a:rPr lang="en-US" altLang="ko-KR" dirty="0">
                <a:latin typeface="+mj-ea"/>
                <a:ea typeface="+mj-ea"/>
              </a:rPr>
              <a:t>F[LF(</a:t>
            </a:r>
            <a:r>
              <a:rPr lang="en-US" altLang="ko-KR" dirty="0" err="1">
                <a:latin typeface="+mj-ea"/>
                <a:ea typeface="+mj-ea"/>
              </a:rPr>
              <a:t>i</a:t>
            </a:r>
            <a:r>
              <a:rPr lang="en-US" altLang="ko-KR" dirty="0">
                <a:latin typeface="+mj-ea"/>
                <a:ea typeface="+mj-ea"/>
              </a:rPr>
              <a:t>)] = L[</a:t>
            </a:r>
            <a:r>
              <a:rPr lang="en-US" altLang="ko-KR" dirty="0" err="1">
                <a:latin typeface="+mj-ea"/>
                <a:ea typeface="+mj-ea"/>
              </a:rPr>
              <a:t>i</a:t>
            </a:r>
            <a:r>
              <a:rPr lang="en-US" altLang="ko-KR" dirty="0">
                <a:latin typeface="+mj-ea"/>
                <a:ea typeface="+mj-ea"/>
              </a:rPr>
              <a:t>]</a:t>
            </a:r>
            <a:r>
              <a:rPr lang="ko-KR" altLang="en-US" dirty="0">
                <a:latin typeface="+mj-ea"/>
                <a:ea typeface="+mj-ea"/>
              </a:rPr>
              <a:t>라고 바꿔 써보자</a:t>
            </a:r>
            <a:r>
              <a:rPr lang="en-US" altLang="ko-KR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+mj-ea"/>
                <a:ea typeface="+mj-ea"/>
              </a:rPr>
              <a:t>그러면 </a:t>
            </a:r>
            <a:r>
              <a:rPr lang="en-US" altLang="ko-KR" dirty="0">
                <a:latin typeface="+mj-ea"/>
                <a:ea typeface="+mj-ea"/>
              </a:rPr>
              <a:t>LF(</a:t>
            </a:r>
            <a:r>
              <a:rPr lang="en-US" altLang="ko-KR" dirty="0" err="1">
                <a:latin typeface="+mj-ea"/>
                <a:ea typeface="+mj-ea"/>
              </a:rPr>
              <a:t>i</a:t>
            </a:r>
            <a:r>
              <a:rPr lang="en-US" altLang="ko-KR" dirty="0">
                <a:latin typeface="+mj-ea"/>
                <a:ea typeface="+mj-ea"/>
              </a:rPr>
              <a:t>) = C(L[</a:t>
            </a:r>
            <a:r>
              <a:rPr lang="en-US" altLang="ko-KR" dirty="0" err="1">
                <a:latin typeface="+mj-ea"/>
                <a:ea typeface="+mj-ea"/>
              </a:rPr>
              <a:t>i</a:t>
            </a:r>
            <a:r>
              <a:rPr lang="en-US" altLang="ko-KR" dirty="0">
                <a:latin typeface="+mj-ea"/>
                <a:ea typeface="+mj-ea"/>
              </a:rPr>
              <a:t>]) + O(L[</a:t>
            </a:r>
            <a:r>
              <a:rPr lang="en-US" altLang="ko-KR" dirty="0" err="1">
                <a:latin typeface="+mj-ea"/>
                <a:ea typeface="+mj-ea"/>
              </a:rPr>
              <a:t>i</a:t>
            </a:r>
            <a:r>
              <a:rPr lang="en-US" altLang="ko-KR" dirty="0">
                <a:latin typeface="+mj-ea"/>
                <a:ea typeface="+mj-ea"/>
              </a:rPr>
              <a:t>], </a:t>
            </a:r>
            <a:r>
              <a:rPr lang="en-US" altLang="ko-KR" dirty="0" err="1">
                <a:latin typeface="+mj-ea"/>
                <a:ea typeface="+mj-ea"/>
              </a:rPr>
              <a:t>i</a:t>
            </a:r>
            <a:r>
              <a:rPr lang="en-US" altLang="ko-KR" dirty="0">
                <a:latin typeface="+mj-ea"/>
                <a:ea typeface="+mj-ea"/>
              </a:rPr>
              <a:t>) </a:t>
            </a:r>
            <a:r>
              <a:rPr lang="ko-KR" altLang="en-US" dirty="0">
                <a:latin typeface="+mj-ea"/>
                <a:ea typeface="+mj-ea"/>
              </a:rPr>
              <a:t>이라는 식이 성립하며 </a:t>
            </a:r>
            <a:r>
              <a:rPr lang="en-US" altLang="ko-KR" dirty="0">
                <a:latin typeface="+mj-ea"/>
                <a:ea typeface="+mj-ea"/>
              </a:rPr>
              <a:t>L[</a:t>
            </a:r>
            <a:r>
              <a:rPr lang="en-US" altLang="ko-KR" dirty="0" err="1">
                <a:latin typeface="+mj-ea"/>
                <a:ea typeface="+mj-ea"/>
              </a:rPr>
              <a:t>i</a:t>
            </a:r>
            <a:r>
              <a:rPr lang="en-US" altLang="ko-KR" dirty="0">
                <a:latin typeface="+mj-ea"/>
                <a:ea typeface="+mj-ea"/>
              </a:rPr>
              <a:t>] = F[j]</a:t>
            </a:r>
            <a:r>
              <a:rPr lang="ko-KR" altLang="en-US" dirty="0">
                <a:latin typeface="+mj-ea"/>
                <a:ea typeface="+mj-ea"/>
              </a:rPr>
              <a:t>를 구할 수 있다</a:t>
            </a:r>
            <a:r>
              <a:rPr lang="en-US" altLang="ko-KR" dirty="0">
                <a:latin typeface="+mj-ea"/>
                <a:ea typeface="+mj-ea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+mj-ea"/>
                <a:ea typeface="+mj-ea"/>
              </a:rPr>
              <a:t>단</a:t>
            </a:r>
            <a:r>
              <a:rPr lang="en-US" altLang="ko-KR" dirty="0">
                <a:latin typeface="+mj-ea"/>
                <a:ea typeface="+mj-ea"/>
              </a:rPr>
              <a:t>, </a:t>
            </a:r>
            <a:r>
              <a:rPr lang="en-US" altLang="ko-KR" dirty="0" err="1">
                <a:latin typeface="+mj-ea"/>
                <a:ea typeface="+mj-ea"/>
              </a:rPr>
              <a:t>i</a:t>
            </a:r>
            <a:r>
              <a:rPr lang="ko-KR" altLang="en-US" dirty="0">
                <a:latin typeface="+mj-ea"/>
                <a:ea typeface="+mj-ea"/>
              </a:rPr>
              <a:t>가 </a:t>
            </a:r>
            <a:r>
              <a:rPr lang="en-US" altLang="ko-KR" dirty="0">
                <a:latin typeface="+mj-ea"/>
                <a:ea typeface="+mj-ea"/>
              </a:rPr>
              <a:t>0</a:t>
            </a:r>
            <a:r>
              <a:rPr lang="ko-KR" altLang="en-US" dirty="0">
                <a:latin typeface="+mj-ea"/>
                <a:ea typeface="+mj-ea"/>
              </a:rPr>
              <a:t>일 때</a:t>
            </a:r>
            <a:r>
              <a:rPr lang="en-US" altLang="ko-KR" dirty="0">
                <a:latin typeface="+mj-ea"/>
                <a:ea typeface="+mj-ea"/>
              </a:rPr>
              <a:t>,</a:t>
            </a:r>
            <a:r>
              <a:rPr lang="ko-KR" altLang="en-US" dirty="0">
                <a:latin typeface="+mj-ea"/>
                <a:ea typeface="+mj-ea"/>
              </a:rPr>
              <a:t> </a:t>
            </a:r>
            <a:r>
              <a:rPr lang="en-US" altLang="ko-KR" dirty="0">
                <a:latin typeface="+mj-ea"/>
                <a:ea typeface="+mj-ea"/>
              </a:rPr>
              <a:t>O(〮, 0) = 0</a:t>
            </a:r>
            <a:r>
              <a:rPr lang="ko-KR" altLang="en-US" dirty="0">
                <a:latin typeface="+mj-ea"/>
                <a:ea typeface="+mj-ea"/>
              </a:rPr>
              <a:t>이다</a:t>
            </a:r>
            <a:r>
              <a:rPr lang="en-US" altLang="ko-KR" dirty="0">
                <a:latin typeface="+mj-ea"/>
                <a:ea typeface="+mj-ea"/>
              </a:rPr>
              <a:t>.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EEA55F58-C8EA-A092-2965-E9C9B73EA8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6686669"/>
              </p:ext>
            </p:extLst>
          </p:nvPr>
        </p:nvGraphicFramePr>
        <p:xfrm>
          <a:off x="564310" y="2242711"/>
          <a:ext cx="3608510" cy="609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1702">
                  <a:extLst>
                    <a:ext uri="{9D8B030D-6E8A-4147-A177-3AD203B41FA5}">
                      <a16:colId xmlns:a16="http://schemas.microsoft.com/office/drawing/2014/main" val="3033083691"/>
                    </a:ext>
                  </a:extLst>
                </a:gridCol>
                <a:gridCol w="721702">
                  <a:extLst>
                    <a:ext uri="{9D8B030D-6E8A-4147-A177-3AD203B41FA5}">
                      <a16:colId xmlns:a16="http://schemas.microsoft.com/office/drawing/2014/main" val="3612719047"/>
                    </a:ext>
                  </a:extLst>
                </a:gridCol>
                <a:gridCol w="721702">
                  <a:extLst>
                    <a:ext uri="{9D8B030D-6E8A-4147-A177-3AD203B41FA5}">
                      <a16:colId xmlns:a16="http://schemas.microsoft.com/office/drawing/2014/main" val="1132109249"/>
                    </a:ext>
                  </a:extLst>
                </a:gridCol>
                <a:gridCol w="721702">
                  <a:extLst>
                    <a:ext uri="{9D8B030D-6E8A-4147-A177-3AD203B41FA5}">
                      <a16:colId xmlns:a16="http://schemas.microsoft.com/office/drawing/2014/main" val="3372503335"/>
                    </a:ext>
                  </a:extLst>
                </a:gridCol>
                <a:gridCol w="721702">
                  <a:extLst>
                    <a:ext uri="{9D8B030D-6E8A-4147-A177-3AD203B41FA5}">
                      <a16:colId xmlns:a16="http://schemas.microsoft.com/office/drawing/2014/main" val="43671121"/>
                    </a:ext>
                  </a:extLst>
                </a:gridCol>
              </a:tblGrid>
              <a:tr h="28371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/>
                        <a:t>chr</a:t>
                      </a:r>
                      <a:endParaRPr lang="ko-KR" altLang="en-US" sz="1400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$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g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l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o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2587729"/>
                  </a:ext>
                </a:extLst>
              </a:tr>
              <a:tr h="28371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/>
                        <a:t>C(chr)</a:t>
                      </a:r>
                      <a:endParaRPr lang="ko-KR" altLang="en-US" sz="1400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108563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AB337B9-C3A2-0C7B-0020-BB7D303B61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9864228"/>
              </p:ext>
            </p:extLst>
          </p:nvPr>
        </p:nvGraphicFramePr>
        <p:xfrm>
          <a:off x="5914402" y="2242711"/>
          <a:ext cx="4702992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7874">
                  <a:extLst>
                    <a:ext uri="{9D8B030D-6E8A-4147-A177-3AD203B41FA5}">
                      <a16:colId xmlns:a16="http://schemas.microsoft.com/office/drawing/2014/main" val="2667479727"/>
                    </a:ext>
                  </a:extLst>
                </a:gridCol>
                <a:gridCol w="587874">
                  <a:extLst>
                    <a:ext uri="{9D8B030D-6E8A-4147-A177-3AD203B41FA5}">
                      <a16:colId xmlns:a16="http://schemas.microsoft.com/office/drawing/2014/main" val="3951402536"/>
                    </a:ext>
                  </a:extLst>
                </a:gridCol>
                <a:gridCol w="587874">
                  <a:extLst>
                    <a:ext uri="{9D8B030D-6E8A-4147-A177-3AD203B41FA5}">
                      <a16:colId xmlns:a16="http://schemas.microsoft.com/office/drawing/2014/main" val="3886753835"/>
                    </a:ext>
                  </a:extLst>
                </a:gridCol>
                <a:gridCol w="587874">
                  <a:extLst>
                    <a:ext uri="{9D8B030D-6E8A-4147-A177-3AD203B41FA5}">
                      <a16:colId xmlns:a16="http://schemas.microsoft.com/office/drawing/2014/main" val="1154205960"/>
                    </a:ext>
                  </a:extLst>
                </a:gridCol>
                <a:gridCol w="587874">
                  <a:extLst>
                    <a:ext uri="{9D8B030D-6E8A-4147-A177-3AD203B41FA5}">
                      <a16:colId xmlns:a16="http://schemas.microsoft.com/office/drawing/2014/main" val="2868488551"/>
                    </a:ext>
                  </a:extLst>
                </a:gridCol>
                <a:gridCol w="587874">
                  <a:extLst>
                    <a:ext uri="{9D8B030D-6E8A-4147-A177-3AD203B41FA5}">
                      <a16:colId xmlns:a16="http://schemas.microsoft.com/office/drawing/2014/main" val="3350767289"/>
                    </a:ext>
                  </a:extLst>
                </a:gridCol>
                <a:gridCol w="587874">
                  <a:extLst>
                    <a:ext uri="{9D8B030D-6E8A-4147-A177-3AD203B41FA5}">
                      <a16:colId xmlns:a16="http://schemas.microsoft.com/office/drawing/2014/main" val="2642408430"/>
                    </a:ext>
                  </a:extLst>
                </a:gridCol>
                <a:gridCol w="587874">
                  <a:extLst>
                    <a:ext uri="{9D8B030D-6E8A-4147-A177-3AD203B41FA5}">
                      <a16:colId xmlns:a16="http://schemas.microsoft.com/office/drawing/2014/main" val="3774703982"/>
                    </a:ext>
                  </a:extLst>
                </a:gridCol>
              </a:tblGrid>
              <a:tr h="225899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l</a:t>
                      </a:r>
                      <a:endParaRPr lang="ko-KR" altLang="en-US" sz="1400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o</a:t>
                      </a:r>
                      <a:endParaRPr lang="ko-KR" altLang="en-US" sz="1400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$</a:t>
                      </a:r>
                      <a:endParaRPr lang="ko-KR" altLang="en-US" sz="1400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o</a:t>
                      </a:r>
                      <a:endParaRPr lang="ko-KR" altLang="en-US" sz="1400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o</a:t>
                      </a:r>
                      <a:endParaRPr lang="ko-KR" altLang="en-US" sz="1400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g</a:t>
                      </a:r>
                      <a:endParaRPr lang="ko-KR" altLang="en-US" sz="1400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g</a:t>
                      </a:r>
                      <a:endParaRPr lang="ko-KR" altLang="en-US" sz="1400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8144403"/>
                  </a:ext>
                </a:extLst>
              </a:tr>
              <a:tr h="225899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1</a:t>
                      </a:r>
                      <a:endParaRPr lang="ko-KR" altLang="en-US" sz="1400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2</a:t>
                      </a:r>
                      <a:endParaRPr lang="ko-KR" altLang="en-US" sz="1400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3</a:t>
                      </a:r>
                      <a:endParaRPr lang="ko-KR" altLang="en-US" sz="1400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4</a:t>
                      </a:r>
                      <a:endParaRPr lang="ko-KR" altLang="en-US" sz="1400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5</a:t>
                      </a:r>
                      <a:endParaRPr lang="ko-KR" altLang="en-US" sz="1400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6</a:t>
                      </a:r>
                      <a:endParaRPr lang="ko-KR" altLang="en-US" sz="1400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7</a:t>
                      </a:r>
                      <a:endParaRPr lang="ko-KR" altLang="en-US" sz="1400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4214862"/>
                  </a:ext>
                </a:extLst>
              </a:tr>
              <a:tr h="2258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$</a:t>
                      </a:r>
                      <a:endParaRPr lang="ko-KR" altLang="en-US" sz="1400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4737615"/>
                  </a:ext>
                </a:extLst>
              </a:tr>
              <a:tr h="2258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g</a:t>
                      </a:r>
                      <a:endParaRPr lang="ko-KR" altLang="en-US" sz="1400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410783"/>
                  </a:ext>
                </a:extLst>
              </a:tr>
              <a:tr h="2258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l</a:t>
                      </a:r>
                      <a:endParaRPr lang="ko-KR" altLang="en-US" sz="1400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0142485"/>
                  </a:ext>
                </a:extLst>
              </a:tr>
              <a:tr h="2258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o</a:t>
                      </a:r>
                      <a:endParaRPr lang="ko-KR" altLang="en-US" sz="1400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827594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095BB7E7-B8F3-2B27-8AE5-050AE439C8D8}"/>
              </a:ext>
            </a:extLst>
          </p:cNvPr>
          <p:cNvSpPr txBox="1"/>
          <p:nvPr/>
        </p:nvSpPr>
        <p:spPr>
          <a:xfrm>
            <a:off x="564310" y="1777840"/>
            <a:ext cx="1494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C(chr) </a:t>
            </a:r>
            <a:r>
              <a:rPr lang="ko-KR" altLang="en-US" b="1" dirty="0"/>
              <a:t>테이블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AD16DA-4695-CBD2-CA6F-64CBB6EFFD3D}"/>
              </a:ext>
            </a:extLst>
          </p:cNvPr>
          <p:cNvSpPr txBox="1"/>
          <p:nvPr/>
        </p:nvSpPr>
        <p:spPr>
          <a:xfrm>
            <a:off x="5914402" y="1823763"/>
            <a:ext cx="1572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b="1" dirty="0">
                <a:latin typeface="+mj-ea"/>
                <a:ea typeface="+mj-ea"/>
              </a:rPr>
              <a:t>O(〮, 〮)</a:t>
            </a:r>
            <a:r>
              <a:rPr lang="en-US" altLang="ko-KR" b="1" dirty="0"/>
              <a:t> </a:t>
            </a:r>
            <a:r>
              <a:rPr lang="ko-KR" altLang="en-US" b="1" dirty="0"/>
              <a:t>테이블</a:t>
            </a:r>
          </a:p>
        </p:txBody>
      </p:sp>
    </p:spTree>
    <p:extLst>
      <p:ext uri="{BB962C8B-B14F-4D97-AF65-F5344CB8AC3E}">
        <p14:creationId xmlns:p14="http://schemas.microsoft.com/office/powerpoint/2010/main" val="193108472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>
            <a:extLst>
              <a:ext uri="{FF2B5EF4-FFF2-40B4-BE49-F238E27FC236}">
                <a16:creationId xmlns:a16="http://schemas.microsoft.com/office/drawing/2014/main" id="{E510FF35-CAB4-3D7C-D793-9C159ABE5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f-ZA" altLang="ko-KR"/>
              <a:t>Exact matching: backward search</a:t>
            </a:r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DC0BE16-108F-E99B-21FB-5389DE3891A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C139D12-2443-4121-BD18-EEB593859B2D}" type="slidenum">
              <a:rPr lang="ko-KR" altLang="en-US" smtClean="0"/>
              <a:pPr/>
              <a:t>38</a:t>
            </a:fld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906BA4C-24C0-0576-2BB1-D1C1399D96FE}"/>
              </a:ext>
            </a:extLst>
          </p:cNvPr>
          <p:cNvSpPr txBox="1"/>
          <p:nvPr/>
        </p:nvSpPr>
        <p:spPr>
          <a:xfrm>
            <a:off x="199377" y="731810"/>
            <a:ext cx="10941890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latin typeface="+mj-ea"/>
                <a:ea typeface="+mj-ea"/>
              </a:rPr>
              <a:t>검증</a:t>
            </a:r>
            <a:endParaRPr lang="en-US" altLang="ko-KR" b="1" dirty="0">
              <a:latin typeface="+mj-ea"/>
              <a:ea typeface="+mj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065CC4-A938-9B77-589E-05F0F54421E2}"/>
              </a:ext>
            </a:extLst>
          </p:cNvPr>
          <p:cNvSpPr txBox="1"/>
          <p:nvPr/>
        </p:nvSpPr>
        <p:spPr>
          <a:xfrm>
            <a:off x="203006" y="1198404"/>
            <a:ext cx="3760948" cy="147732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  <a:ea typeface="+mj-ea"/>
              </a:rPr>
              <a:t>LF(0) = C(L[0]) + O(L[0], 0) </a:t>
            </a:r>
          </a:p>
          <a:p>
            <a:r>
              <a:rPr lang="en-US" altLang="ko-KR" dirty="0">
                <a:latin typeface="Consolas" panose="020B0609020204030204" pitchFamily="49" charset="0"/>
                <a:ea typeface="+mj-ea"/>
              </a:rPr>
              <a:t>      = C(l) + O(l, 0) </a:t>
            </a:r>
          </a:p>
          <a:p>
            <a:r>
              <a:rPr lang="en-US" altLang="ko-KR" dirty="0">
                <a:latin typeface="Consolas" panose="020B0609020204030204" pitchFamily="49" charset="0"/>
                <a:ea typeface="+mj-ea"/>
              </a:rPr>
              <a:t>      = 3 + 0 </a:t>
            </a:r>
          </a:p>
          <a:p>
            <a:r>
              <a:rPr lang="en-US" altLang="ko-KR" dirty="0">
                <a:latin typeface="Consolas" panose="020B0609020204030204" pitchFamily="49" charset="0"/>
                <a:ea typeface="+mj-ea"/>
              </a:rPr>
              <a:t>      = 3</a:t>
            </a:r>
          </a:p>
          <a:p>
            <a:r>
              <a:rPr lang="en-US" altLang="ko-KR" b="1" dirty="0">
                <a:latin typeface="Consolas" panose="020B0609020204030204" pitchFamily="49" charset="0"/>
                <a:ea typeface="+mj-ea"/>
              </a:rPr>
              <a:t>F[3] = l</a:t>
            </a:r>
            <a:endParaRPr lang="ko-KR" altLang="en-US" b="1" dirty="0">
              <a:latin typeface="Consolas" panose="020B0609020204030204" pitchFamily="49" charset="0"/>
              <a:ea typeface="+mj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3A7BC1-AD34-B3FE-9ABA-FC114E69A113}"/>
              </a:ext>
            </a:extLst>
          </p:cNvPr>
          <p:cNvSpPr txBox="1"/>
          <p:nvPr/>
        </p:nvSpPr>
        <p:spPr>
          <a:xfrm>
            <a:off x="4215526" y="1198404"/>
            <a:ext cx="3760948" cy="147732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  <a:ea typeface="+mj-ea"/>
              </a:rPr>
              <a:t>LF(1) = C(L[1]) + O(L[1], 1) </a:t>
            </a:r>
          </a:p>
          <a:p>
            <a:r>
              <a:rPr lang="en-US" altLang="ko-KR" dirty="0">
                <a:latin typeface="Consolas" panose="020B0609020204030204" pitchFamily="49" charset="0"/>
                <a:ea typeface="+mj-ea"/>
              </a:rPr>
              <a:t>      = C(o) + O(o, 1) </a:t>
            </a:r>
          </a:p>
          <a:p>
            <a:r>
              <a:rPr lang="en-US" altLang="ko-KR" dirty="0">
                <a:latin typeface="Consolas" panose="020B0609020204030204" pitchFamily="49" charset="0"/>
                <a:ea typeface="+mj-ea"/>
              </a:rPr>
              <a:t>      = 4 + 0</a:t>
            </a:r>
          </a:p>
          <a:p>
            <a:r>
              <a:rPr lang="en-US" altLang="ko-KR" dirty="0">
                <a:latin typeface="Consolas" panose="020B0609020204030204" pitchFamily="49" charset="0"/>
                <a:ea typeface="+mj-ea"/>
              </a:rPr>
              <a:t>      = 4</a:t>
            </a:r>
          </a:p>
          <a:p>
            <a:r>
              <a:rPr lang="en-US" altLang="ko-KR" b="1" dirty="0">
                <a:latin typeface="Consolas" panose="020B0609020204030204" pitchFamily="49" charset="0"/>
                <a:ea typeface="+mj-ea"/>
              </a:rPr>
              <a:t>F[4] = o</a:t>
            </a:r>
            <a:endParaRPr lang="ko-KR" altLang="en-US" b="1" dirty="0">
              <a:latin typeface="Consolas" panose="020B0609020204030204" pitchFamily="49" charset="0"/>
              <a:ea typeface="+mj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4406ECC-3760-B058-8E98-3C84310D9A35}"/>
              </a:ext>
            </a:extLst>
          </p:cNvPr>
          <p:cNvSpPr txBox="1"/>
          <p:nvPr/>
        </p:nvSpPr>
        <p:spPr>
          <a:xfrm>
            <a:off x="8228046" y="1198404"/>
            <a:ext cx="3760948" cy="147732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  <a:ea typeface="+mj-ea"/>
              </a:rPr>
              <a:t>LF(2) = C(L[2]) + O(L[2], 2) </a:t>
            </a:r>
          </a:p>
          <a:p>
            <a:r>
              <a:rPr lang="en-US" altLang="ko-KR" dirty="0">
                <a:latin typeface="Consolas" panose="020B0609020204030204" pitchFamily="49" charset="0"/>
                <a:ea typeface="+mj-ea"/>
              </a:rPr>
              <a:t>      = C($) + O($, 2) </a:t>
            </a:r>
          </a:p>
          <a:p>
            <a:r>
              <a:rPr lang="en-US" altLang="ko-KR" dirty="0">
                <a:latin typeface="Consolas" panose="020B0609020204030204" pitchFamily="49" charset="0"/>
                <a:ea typeface="+mj-ea"/>
              </a:rPr>
              <a:t>      = 0 + 0</a:t>
            </a:r>
          </a:p>
          <a:p>
            <a:r>
              <a:rPr lang="en-US" altLang="ko-KR" dirty="0">
                <a:latin typeface="Consolas" panose="020B0609020204030204" pitchFamily="49" charset="0"/>
                <a:ea typeface="+mj-ea"/>
              </a:rPr>
              <a:t>      = 0</a:t>
            </a:r>
          </a:p>
          <a:p>
            <a:r>
              <a:rPr lang="en-US" altLang="ko-KR" b="1" dirty="0">
                <a:latin typeface="Consolas" panose="020B0609020204030204" pitchFamily="49" charset="0"/>
                <a:ea typeface="+mj-ea"/>
              </a:rPr>
              <a:t>F[0] = $</a:t>
            </a:r>
            <a:endParaRPr lang="ko-KR" altLang="en-US" b="1" dirty="0">
              <a:latin typeface="Consolas" panose="020B0609020204030204" pitchFamily="49" charset="0"/>
              <a:ea typeface="+mj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31B167D-7680-735E-3F0E-1584DEA1C6A0}"/>
              </a:ext>
            </a:extLst>
          </p:cNvPr>
          <p:cNvSpPr txBox="1"/>
          <p:nvPr/>
        </p:nvSpPr>
        <p:spPr>
          <a:xfrm>
            <a:off x="199377" y="2964545"/>
            <a:ext cx="3760948" cy="147732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  <a:ea typeface="+mj-ea"/>
              </a:rPr>
              <a:t>LF(3) = C(L[3]) + O(L[3], 3) </a:t>
            </a:r>
          </a:p>
          <a:p>
            <a:r>
              <a:rPr lang="en-US" altLang="ko-KR" dirty="0">
                <a:latin typeface="Consolas" panose="020B0609020204030204" pitchFamily="49" charset="0"/>
                <a:ea typeface="+mj-ea"/>
              </a:rPr>
              <a:t>      = C(o) + O(o, 3) </a:t>
            </a:r>
          </a:p>
          <a:p>
            <a:r>
              <a:rPr lang="en-US" altLang="ko-KR" dirty="0">
                <a:latin typeface="Consolas" panose="020B0609020204030204" pitchFamily="49" charset="0"/>
                <a:ea typeface="+mj-ea"/>
              </a:rPr>
              <a:t>      = 4 + 1</a:t>
            </a:r>
          </a:p>
          <a:p>
            <a:r>
              <a:rPr lang="en-US" altLang="ko-KR" dirty="0">
                <a:latin typeface="Consolas" panose="020B0609020204030204" pitchFamily="49" charset="0"/>
                <a:ea typeface="+mj-ea"/>
              </a:rPr>
              <a:t>      = 5</a:t>
            </a:r>
          </a:p>
          <a:p>
            <a:r>
              <a:rPr lang="en-US" altLang="ko-KR" b="1" dirty="0">
                <a:latin typeface="Consolas" panose="020B0609020204030204" pitchFamily="49" charset="0"/>
                <a:ea typeface="+mj-ea"/>
              </a:rPr>
              <a:t>F[5] = o</a:t>
            </a:r>
            <a:endParaRPr lang="ko-KR" altLang="en-US" b="1" dirty="0">
              <a:latin typeface="Consolas" panose="020B0609020204030204" pitchFamily="49" charset="0"/>
              <a:ea typeface="+mj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2E199E1-2474-2C2B-D612-95209914C357}"/>
              </a:ext>
            </a:extLst>
          </p:cNvPr>
          <p:cNvSpPr txBox="1"/>
          <p:nvPr/>
        </p:nvSpPr>
        <p:spPr>
          <a:xfrm>
            <a:off x="4215526" y="2964545"/>
            <a:ext cx="3760948" cy="147732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  <a:ea typeface="+mj-ea"/>
              </a:rPr>
              <a:t>LF(4) = C(L[4]) + O(L[4], 4) </a:t>
            </a:r>
          </a:p>
          <a:p>
            <a:r>
              <a:rPr lang="en-US" altLang="ko-KR" dirty="0">
                <a:latin typeface="Consolas" panose="020B0609020204030204" pitchFamily="49" charset="0"/>
                <a:ea typeface="+mj-ea"/>
              </a:rPr>
              <a:t>      = C(o) + O(o, 4) </a:t>
            </a:r>
          </a:p>
          <a:p>
            <a:r>
              <a:rPr lang="en-US" altLang="ko-KR" dirty="0">
                <a:latin typeface="Consolas" panose="020B0609020204030204" pitchFamily="49" charset="0"/>
                <a:ea typeface="+mj-ea"/>
              </a:rPr>
              <a:t>      = 4 + 2</a:t>
            </a:r>
          </a:p>
          <a:p>
            <a:r>
              <a:rPr lang="en-US" altLang="ko-KR" dirty="0">
                <a:latin typeface="Consolas" panose="020B0609020204030204" pitchFamily="49" charset="0"/>
                <a:ea typeface="+mj-ea"/>
              </a:rPr>
              <a:t>      = 6</a:t>
            </a:r>
          </a:p>
          <a:p>
            <a:r>
              <a:rPr lang="en-US" altLang="ko-KR" b="1" dirty="0">
                <a:latin typeface="Consolas" panose="020B0609020204030204" pitchFamily="49" charset="0"/>
                <a:ea typeface="+mj-ea"/>
              </a:rPr>
              <a:t>F[6] = o</a:t>
            </a:r>
            <a:endParaRPr lang="ko-KR" altLang="en-US" b="1" dirty="0">
              <a:latin typeface="Consolas" panose="020B0609020204030204" pitchFamily="49" charset="0"/>
              <a:ea typeface="+mj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9F80A8E-E993-3855-0476-487834535216}"/>
              </a:ext>
            </a:extLst>
          </p:cNvPr>
          <p:cNvSpPr txBox="1"/>
          <p:nvPr/>
        </p:nvSpPr>
        <p:spPr>
          <a:xfrm>
            <a:off x="8228046" y="2964545"/>
            <a:ext cx="3760948" cy="147732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  <a:ea typeface="+mj-ea"/>
              </a:rPr>
              <a:t>LF(5) = C(L[5]) + O(L[5], 5) </a:t>
            </a:r>
          </a:p>
          <a:p>
            <a:r>
              <a:rPr lang="en-US" altLang="ko-KR" dirty="0">
                <a:latin typeface="Consolas" panose="020B0609020204030204" pitchFamily="49" charset="0"/>
                <a:ea typeface="+mj-ea"/>
              </a:rPr>
              <a:t>      = C(g) + O(g, 5) </a:t>
            </a:r>
          </a:p>
          <a:p>
            <a:r>
              <a:rPr lang="en-US" altLang="ko-KR" dirty="0">
                <a:latin typeface="Consolas" panose="020B0609020204030204" pitchFamily="49" charset="0"/>
                <a:ea typeface="+mj-ea"/>
              </a:rPr>
              <a:t>      = 1 + 0</a:t>
            </a:r>
          </a:p>
          <a:p>
            <a:r>
              <a:rPr lang="en-US" altLang="ko-KR" dirty="0">
                <a:latin typeface="Consolas" panose="020B0609020204030204" pitchFamily="49" charset="0"/>
                <a:ea typeface="+mj-ea"/>
              </a:rPr>
              <a:t>      = 1</a:t>
            </a:r>
          </a:p>
          <a:p>
            <a:r>
              <a:rPr lang="en-US" altLang="ko-KR" b="1" dirty="0">
                <a:latin typeface="Consolas" panose="020B0609020204030204" pitchFamily="49" charset="0"/>
                <a:ea typeface="+mj-ea"/>
              </a:rPr>
              <a:t>F[1] = g</a:t>
            </a:r>
            <a:endParaRPr lang="ko-KR" altLang="en-US" b="1" dirty="0">
              <a:latin typeface="Consolas" panose="020B0609020204030204" pitchFamily="49" charset="0"/>
              <a:ea typeface="+mj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D4F0E2C-F832-66C1-67AE-83B043166BE2}"/>
              </a:ext>
            </a:extLst>
          </p:cNvPr>
          <p:cNvSpPr txBox="1"/>
          <p:nvPr/>
        </p:nvSpPr>
        <p:spPr>
          <a:xfrm>
            <a:off x="199377" y="4751161"/>
            <a:ext cx="3760948" cy="147732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  <a:ea typeface="+mj-ea"/>
              </a:rPr>
              <a:t>LF(6) = C(L[6]) + O(L[6], 6) </a:t>
            </a:r>
          </a:p>
          <a:p>
            <a:r>
              <a:rPr lang="en-US" altLang="ko-KR" dirty="0">
                <a:latin typeface="Consolas" panose="020B0609020204030204" pitchFamily="49" charset="0"/>
                <a:ea typeface="+mj-ea"/>
              </a:rPr>
              <a:t>      = C(g) + O(g, 6) </a:t>
            </a:r>
          </a:p>
          <a:p>
            <a:r>
              <a:rPr lang="en-US" altLang="ko-KR" dirty="0">
                <a:latin typeface="Consolas" panose="020B0609020204030204" pitchFamily="49" charset="0"/>
                <a:ea typeface="+mj-ea"/>
              </a:rPr>
              <a:t>      = 1 + 1</a:t>
            </a:r>
          </a:p>
          <a:p>
            <a:r>
              <a:rPr lang="en-US" altLang="ko-KR" dirty="0">
                <a:latin typeface="Consolas" panose="020B0609020204030204" pitchFamily="49" charset="0"/>
                <a:ea typeface="+mj-ea"/>
              </a:rPr>
              <a:t>      = 2</a:t>
            </a:r>
          </a:p>
          <a:p>
            <a:r>
              <a:rPr lang="en-US" altLang="ko-KR" b="1" dirty="0">
                <a:latin typeface="Consolas" panose="020B0609020204030204" pitchFamily="49" charset="0"/>
                <a:ea typeface="+mj-ea"/>
              </a:rPr>
              <a:t>F[2] = g</a:t>
            </a:r>
            <a:endParaRPr lang="ko-KR" altLang="en-US" b="1" dirty="0">
              <a:latin typeface="Consolas" panose="020B0609020204030204" pitchFamily="49" charset="0"/>
              <a:ea typeface="+mj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33EACBF-0820-D622-9530-E3D3744CB5CE}"/>
              </a:ext>
            </a:extLst>
          </p:cNvPr>
          <p:cNvSpPr txBox="1"/>
          <p:nvPr/>
        </p:nvSpPr>
        <p:spPr>
          <a:xfrm>
            <a:off x="8228045" y="5059431"/>
            <a:ext cx="3760949" cy="1200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Consolas" panose="020B0609020204030204" pitchFamily="49" charset="0"/>
                <a:ea typeface="+mj-ea"/>
              </a:rPr>
              <a:t>    0123456</a:t>
            </a:r>
          </a:p>
          <a:p>
            <a:r>
              <a:rPr lang="en-US" altLang="ko-KR" sz="2400" dirty="0">
                <a:latin typeface="Consolas" panose="020B0609020204030204" pitchFamily="49" charset="0"/>
                <a:ea typeface="+mj-ea"/>
              </a:rPr>
              <a:t>L = </a:t>
            </a:r>
            <a:r>
              <a:rPr lang="en-US" altLang="ko-KR" sz="2400" dirty="0" err="1">
                <a:latin typeface="Consolas" panose="020B0609020204030204" pitchFamily="49" charset="0"/>
                <a:ea typeface="+mj-ea"/>
              </a:rPr>
              <a:t>lo$oogg</a:t>
            </a:r>
            <a:endParaRPr lang="en-US" altLang="ko-KR" sz="2400" dirty="0">
              <a:latin typeface="Consolas" panose="020B0609020204030204" pitchFamily="49" charset="0"/>
              <a:ea typeface="+mj-ea"/>
            </a:endParaRPr>
          </a:p>
          <a:p>
            <a:r>
              <a:rPr lang="en-US" altLang="ko-KR" sz="2400" dirty="0">
                <a:latin typeface="Consolas" panose="020B0609020204030204" pitchFamily="49" charset="0"/>
                <a:ea typeface="+mj-ea"/>
              </a:rPr>
              <a:t>F = $</a:t>
            </a:r>
            <a:r>
              <a:rPr lang="en-US" altLang="ko-KR" sz="2400" dirty="0" err="1">
                <a:latin typeface="Consolas" panose="020B0609020204030204" pitchFamily="49" charset="0"/>
                <a:ea typeface="+mj-ea"/>
              </a:rPr>
              <a:t>gglooo</a:t>
            </a:r>
            <a:endParaRPr lang="ko-KR" altLang="en-US" sz="2400" dirty="0">
              <a:latin typeface="Consolas" panose="020B0609020204030204" pitchFamily="49" charset="0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45275243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>
            <a:extLst>
              <a:ext uri="{FF2B5EF4-FFF2-40B4-BE49-F238E27FC236}">
                <a16:creationId xmlns:a16="http://schemas.microsoft.com/office/drawing/2014/main" id="{E510FF35-CAB4-3D7C-D793-9C159ABE5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f-ZA" altLang="ko-KR"/>
              <a:t>Exact matching: backward search</a:t>
            </a:r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DC0BE16-108F-E99B-21FB-5389DE3891A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C139D12-2443-4121-BD18-EEB593859B2D}" type="slidenum">
              <a:rPr lang="ko-KR" altLang="en-US" smtClean="0"/>
              <a:pPr/>
              <a:t>39</a:t>
            </a:fld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906BA4C-24C0-0576-2BB1-D1C1399D96FE}"/>
              </a:ext>
            </a:extLst>
          </p:cNvPr>
          <p:cNvSpPr txBox="1"/>
          <p:nvPr/>
        </p:nvSpPr>
        <p:spPr>
          <a:xfrm>
            <a:off x="564310" y="908050"/>
            <a:ext cx="7030422" cy="3778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800" dirty="0">
                <a:latin typeface="+mj-ea"/>
                <a:ea typeface="+mj-ea"/>
              </a:rPr>
              <a:t>문자를 거꾸로 읽어서 검색 할</a:t>
            </a:r>
            <a:r>
              <a:rPr lang="en-US" altLang="ko-KR" sz="1800" dirty="0">
                <a:latin typeface="+mj-ea"/>
                <a:ea typeface="+mj-ea"/>
              </a:rPr>
              <a:t> </a:t>
            </a:r>
            <a:r>
              <a:rPr lang="ko-KR" altLang="en-US" sz="1800" dirty="0">
                <a:latin typeface="+mj-ea"/>
                <a:ea typeface="+mj-ea"/>
              </a:rPr>
              <a:t>문자열을 찾기 때문에 </a:t>
            </a:r>
            <a:r>
              <a:rPr lang="en-US" altLang="ko-KR" sz="1800" b="1" dirty="0">
                <a:latin typeface="+mj-ea"/>
                <a:ea typeface="+mj-ea"/>
              </a:rPr>
              <a:t>backward search</a:t>
            </a:r>
            <a:r>
              <a:rPr lang="ko-KR" altLang="en-US" sz="1800" dirty="0">
                <a:latin typeface="+mj-ea"/>
                <a:ea typeface="+mj-ea"/>
              </a:rPr>
              <a:t>라고 한다</a:t>
            </a:r>
            <a:r>
              <a:rPr lang="en-US" altLang="ko-KR" sz="18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800" dirty="0" err="1">
                <a:latin typeface="+mj-ea"/>
                <a:ea typeface="+mj-ea"/>
              </a:rPr>
              <a:t>시간복잡도는</a:t>
            </a:r>
            <a:r>
              <a:rPr lang="ko-KR" altLang="en-US" sz="1800" dirty="0">
                <a:latin typeface="+mj-ea"/>
                <a:ea typeface="+mj-ea"/>
              </a:rPr>
              <a:t> 검색 문자열 </a:t>
            </a:r>
            <a:r>
              <a:rPr lang="en-US" altLang="ko-KR" sz="1800" dirty="0">
                <a:latin typeface="+mj-ea"/>
                <a:ea typeface="+mj-ea"/>
              </a:rPr>
              <a:t>W</a:t>
            </a:r>
            <a:r>
              <a:rPr lang="ko-KR" altLang="en-US" sz="1800" dirty="0">
                <a:latin typeface="+mj-ea"/>
                <a:ea typeface="+mj-ea"/>
              </a:rPr>
              <a:t>의 길이 만큼이며 </a:t>
            </a:r>
            <a:r>
              <a:rPr lang="en-US" altLang="ko-KR" sz="1800" b="1" dirty="0">
                <a:latin typeface="+mj-ea"/>
                <a:ea typeface="+mj-ea"/>
              </a:rPr>
              <a:t>O(|W|)</a:t>
            </a:r>
            <a:r>
              <a:rPr lang="ko-KR" altLang="en-US" sz="1800" dirty="0">
                <a:latin typeface="+mj-ea"/>
                <a:ea typeface="+mj-ea"/>
              </a:rPr>
              <a:t>으로 표현한다</a:t>
            </a:r>
            <a:r>
              <a:rPr lang="en-US" altLang="ko-KR" sz="18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+mj-ea"/>
                <a:ea typeface="+mj-ea"/>
              </a:rPr>
              <a:t>이 방법은 </a:t>
            </a:r>
            <a:r>
              <a:rPr lang="en-US" altLang="ko-KR" b="1" dirty="0">
                <a:latin typeface="+mj-ea"/>
                <a:ea typeface="+mj-ea"/>
              </a:rPr>
              <a:t>prefix </a:t>
            </a:r>
            <a:r>
              <a:rPr lang="en-US" altLang="ko-KR" b="1" dirty="0" err="1">
                <a:latin typeface="+mj-ea"/>
                <a:ea typeface="+mj-ea"/>
              </a:rPr>
              <a:t>trie</a:t>
            </a:r>
            <a:r>
              <a:rPr lang="ko-KR" altLang="en-US" dirty="0">
                <a:latin typeface="+mj-ea"/>
                <a:ea typeface="+mj-ea"/>
              </a:rPr>
              <a:t>에서 검색 문자열을 찾는 것과 같으며</a:t>
            </a:r>
            <a:r>
              <a:rPr lang="en-US" altLang="ko-KR" dirty="0">
                <a:latin typeface="+mj-ea"/>
                <a:ea typeface="+mj-ea"/>
              </a:rPr>
              <a:t>,</a:t>
            </a:r>
            <a:r>
              <a:rPr lang="ko-KR" altLang="en-US" dirty="0">
                <a:latin typeface="+mj-ea"/>
                <a:ea typeface="+mj-ea"/>
              </a:rPr>
              <a:t> </a:t>
            </a:r>
            <a:r>
              <a:rPr lang="en-US" altLang="ko-KR" dirty="0">
                <a:latin typeface="+mj-ea"/>
                <a:ea typeface="+mj-ea"/>
              </a:rPr>
              <a:t>prefix </a:t>
            </a:r>
            <a:r>
              <a:rPr lang="en-US" altLang="ko-KR" dirty="0" err="1">
                <a:latin typeface="+mj-ea"/>
                <a:ea typeface="+mj-ea"/>
              </a:rPr>
              <a:t>trie</a:t>
            </a:r>
            <a:r>
              <a:rPr lang="ko-KR" altLang="en-US" dirty="0">
                <a:latin typeface="+mj-ea"/>
                <a:ea typeface="+mj-ea"/>
              </a:rPr>
              <a:t>를 사용하기 위해 메모리에 올리지 않아도 된다</a:t>
            </a:r>
            <a:r>
              <a:rPr lang="en-US" altLang="ko-KR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800" dirty="0">
                <a:latin typeface="+mj-ea"/>
                <a:ea typeface="+mj-ea"/>
              </a:rPr>
              <a:t>예를 들어 </a:t>
            </a:r>
            <a:r>
              <a:rPr lang="en-US" altLang="ko-KR" dirty="0">
                <a:latin typeface="+mj-ea"/>
                <a:ea typeface="+mj-ea"/>
              </a:rPr>
              <a:t>'go'</a:t>
            </a:r>
            <a:r>
              <a:rPr lang="ko-KR" altLang="en-US" dirty="0">
                <a:latin typeface="+mj-ea"/>
                <a:ea typeface="+mj-ea"/>
              </a:rPr>
              <a:t>라는 문자열 검색을 </a:t>
            </a:r>
            <a:r>
              <a:rPr lang="en-US" altLang="ko-KR" dirty="0">
                <a:latin typeface="+mj-ea"/>
                <a:ea typeface="+mj-ea"/>
              </a:rPr>
              <a:t>prefix </a:t>
            </a:r>
            <a:r>
              <a:rPr lang="en-US" altLang="ko-KR" dirty="0" err="1">
                <a:latin typeface="+mj-ea"/>
                <a:ea typeface="+mj-ea"/>
              </a:rPr>
              <a:t>trie</a:t>
            </a:r>
            <a:r>
              <a:rPr lang="ko-KR" altLang="en-US" dirty="0">
                <a:latin typeface="+mj-ea"/>
                <a:ea typeface="+mj-ea"/>
              </a:rPr>
              <a:t>에서 찾으면 빨간 화살표와 같이 진행하여 </a:t>
            </a:r>
            <a:r>
              <a:rPr lang="en-US" altLang="ko-KR" dirty="0">
                <a:latin typeface="+mj-ea"/>
                <a:ea typeface="+mj-ea"/>
              </a:rPr>
              <a:t>S[1, 2]</a:t>
            </a:r>
            <a:r>
              <a:rPr lang="ko-KR" altLang="en-US" dirty="0">
                <a:latin typeface="+mj-ea"/>
                <a:ea typeface="+mj-ea"/>
              </a:rPr>
              <a:t>를 찾을 수 있다</a:t>
            </a:r>
            <a:r>
              <a:rPr lang="en-US" altLang="ko-KR" dirty="0">
                <a:latin typeface="+mj-ea"/>
                <a:ea typeface="+mj-ea"/>
              </a:rPr>
              <a:t>.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F8FA67C-C7A1-6AC2-BF8C-11570F1D34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6270" y="1139196"/>
            <a:ext cx="4322724" cy="4579607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6A38E548-0BD6-20E2-76F2-1297C724816B}"/>
              </a:ext>
            </a:extLst>
          </p:cNvPr>
          <p:cNvCxnSpPr>
            <a:cxnSpLocks/>
          </p:cNvCxnSpPr>
          <p:nvPr/>
        </p:nvCxnSpPr>
        <p:spPr>
          <a:xfrm>
            <a:off x="9949552" y="1478280"/>
            <a:ext cx="85988" cy="44958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DCDA5C49-79D7-CEF1-537F-2FFF82C398D3}"/>
              </a:ext>
            </a:extLst>
          </p:cNvPr>
          <p:cNvCxnSpPr>
            <a:cxnSpLocks/>
          </p:cNvCxnSpPr>
          <p:nvPr/>
        </p:nvCxnSpPr>
        <p:spPr>
          <a:xfrm flipH="1">
            <a:off x="9720263" y="2202180"/>
            <a:ext cx="272283" cy="374333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>
            <a:extLst>
              <a:ext uri="{FF2B5EF4-FFF2-40B4-BE49-F238E27FC236}">
                <a16:creationId xmlns:a16="http://schemas.microsoft.com/office/drawing/2014/main" id="{F76B8FF3-9511-B8FA-6E1F-80F80FF09502}"/>
              </a:ext>
            </a:extLst>
          </p:cNvPr>
          <p:cNvSpPr/>
          <p:nvPr/>
        </p:nvSpPr>
        <p:spPr>
          <a:xfrm>
            <a:off x="9410700" y="2576513"/>
            <a:ext cx="444500" cy="27432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3832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>
            <a:extLst>
              <a:ext uri="{FF2B5EF4-FFF2-40B4-BE49-F238E27FC236}">
                <a16:creationId xmlns:a16="http://schemas.microsoft.com/office/drawing/2014/main" id="{E510FF35-CAB4-3D7C-D793-9C159ABE5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About BWT</a:t>
            </a:r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DC0BE16-108F-E99B-21FB-5389DE3891A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C139D12-2443-4121-BD18-EEB593859B2D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906BA4C-24C0-0576-2BB1-D1C1399D96FE}"/>
              </a:ext>
            </a:extLst>
          </p:cNvPr>
          <p:cNvSpPr txBox="1"/>
          <p:nvPr/>
        </p:nvSpPr>
        <p:spPr>
          <a:xfrm>
            <a:off x="564310" y="908050"/>
            <a:ext cx="10941890" cy="42021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1. </a:t>
            </a:r>
            <a:r>
              <a:rPr lang="ko-KR" altLang="en-US"/>
              <a:t>처음 </a:t>
            </a:r>
            <a:r>
              <a:rPr lang="en-US" altLang="ko-KR"/>
              <a:t>BWT</a:t>
            </a:r>
            <a:r>
              <a:rPr lang="ko-KR" altLang="en-US"/>
              <a:t>가 고안되었을 당시에는 데이터 압축을 위한 알고리즘으로 소개되었음</a:t>
            </a:r>
            <a:endParaRPr lang="en-US" altLang="ko-KR"/>
          </a:p>
          <a:p>
            <a:pPr>
              <a:lnSpc>
                <a:spcPct val="150000"/>
              </a:lnSpc>
            </a:pPr>
            <a:endParaRPr lang="en-US" altLang="ko-KR"/>
          </a:p>
          <a:p>
            <a:pPr>
              <a:lnSpc>
                <a:spcPct val="150000"/>
              </a:lnSpc>
            </a:pPr>
            <a:r>
              <a:rPr lang="en-US" altLang="ko-KR"/>
              <a:t>2. </a:t>
            </a:r>
            <a:r>
              <a:rPr lang="ko-KR" altLang="en-US"/>
              <a:t>이후 </a:t>
            </a:r>
            <a:r>
              <a:rPr lang="en-US" altLang="ko-KR"/>
              <a:t>BWT</a:t>
            </a:r>
            <a:r>
              <a:rPr lang="ko-KR" altLang="en-US"/>
              <a:t>의 몇 가지 특징으로 문자열 검색 알고리즘에도 사용할 수 있다는 것이 밝혀짐</a:t>
            </a:r>
            <a:r>
              <a:rPr lang="en-US" altLang="ko-KR"/>
              <a:t>(</a:t>
            </a:r>
            <a:r>
              <a:rPr lang="ko-KR" altLang="en-US"/>
              <a:t>이후 자세하게 소개</a:t>
            </a:r>
            <a:r>
              <a:rPr lang="en-US" altLang="ko-KR"/>
              <a:t>)</a:t>
            </a:r>
            <a:endParaRPr lang="ko-KR" altLang="en-US"/>
          </a:p>
          <a:p>
            <a:pPr>
              <a:lnSpc>
                <a:spcPct val="150000"/>
              </a:lnSpc>
            </a:pPr>
            <a:r>
              <a:rPr lang="en-US" altLang="ko-KR"/>
              <a:t>  1) BWT</a:t>
            </a:r>
            <a:r>
              <a:rPr lang="ko-KR" altLang="en-US"/>
              <a:t>에서 만드는 문자열 매트릭스에서 각 열은 </a:t>
            </a:r>
            <a:r>
              <a:rPr lang="en-US" altLang="ko-KR"/>
              <a:t>original string</a:t>
            </a:r>
            <a:r>
              <a:rPr lang="ko-KR" altLang="en-US"/>
              <a:t>의 모든 문자를 담고 있음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en-US" altLang="ko-KR"/>
              <a:t>  2) BWT</a:t>
            </a:r>
            <a:r>
              <a:rPr lang="ko-KR" altLang="en-US"/>
              <a:t>에서 만드는 문자열 매트릭스의 각 행은 문자열 순으로 정렬되어 있어 문자열 검색에 유용한 정보를 제공함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en-US" altLang="ko-KR"/>
              <a:t>  3) BWT</a:t>
            </a:r>
            <a:r>
              <a:rPr lang="ko-KR" altLang="en-US"/>
              <a:t>에서 만드는 문자열 매트릭스의 각 행은 </a:t>
            </a:r>
            <a:r>
              <a:rPr lang="en-US" altLang="ko-KR"/>
              <a:t>prefix </a:t>
            </a:r>
            <a:r>
              <a:rPr lang="ko-KR" altLang="en-US"/>
              <a:t>정보를 담아낼 수 있음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en-US" altLang="ko-KR"/>
              <a:t>  4) 3</a:t>
            </a:r>
            <a:r>
              <a:rPr lang="ko-KR" altLang="en-US"/>
              <a:t>번과 유사하게 </a:t>
            </a:r>
            <a:r>
              <a:rPr lang="en-US" altLang="ko-KR"/>
              <a:t>BWT output</a:t>
            </a:r>
            <a:r>
              <a:rPr lang="ko-KR" altLang="en-US"/>
              <a:t>은 </a:t>
            </a:r>
            <a:r>
              <a:rPr lang="en-US" altLang="ko-KR"/>
              <a:t>suffix </a:t>
            </a:r>
            <a:r>
              <a:rPr lang="ko-KR" altLang="en-US"/>
              <a:t>정보를 담고 있음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en-US" altLang="ko-KR"/>
              <a:t>  5)</a:t>
            </a:r>
            <a:r>
              <a:rPr lang="ko-KR" altLang="en-US"/>
              <a:t> 무손실 압축 알고리즘이기 때문에 </a:t>
            </a:r>
            <a:r>
              <a:rPr lang="en-US" altLang="ko-KR"/>
              <a:t>encoding -&gt; decoding </a:t>
            </a:r>
            <a:r>
              <a:rPr lang="ko-KR" altLang="en-US"/>
              <a:t>시 </a:t>
            </a:r>
            <a:r>
              <a:rPr lang="en-US" altLang="ko-KR"/>
              <a:t>original string</a:t>
            </a:r>
            <a:r>
              <a:rPr lang="ko-KR" altLang="en-US"/>
              <a:t>을 다시 복구할 수 있음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0961716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>
            <a:extLst>
              <a:ext uri="{FF2B5EF4-FFF2-40B4-BE49-F238E27FC236}">
                <a16:creationId xmlns:a16="http://schemas.microsoft.com/office/drawing/2014/main" id="{E510FF35-CAB4-3D7C-D793-9C159ABE5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Inexact matching: bounded traversal/backtracking</a:t>
            </a:r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DC0BE16-108F-E99B-21FB-5389DE3891A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C139D12-2443-4121-BD18-EEB593859B2D}" type="slidenum">
              <a:rPr lang="ko-KR" altLang="en-US" smtClean="0"/>
              <a:pPr/>
              <a:t>40</a:t>
            </a:fld>
            <a:endParaRPr lang="ko-KR" altLang="en-US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3ED06D14-F937-0877-6775-6D1B02C881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6208" y="1024953"/>
            <a:ext cx="2619584" cy="5346718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B9F03802-D377-1E7F-D6C0-ADD16B92433A}"/>
              </a:ext>
            </a:extLst>
          </p:cNvPr>
          <p:cNvSpPr/>
          <p:nvPr/>
        </p:nvSpPr>
        <p:spPr>
          <a:xfrm>
            <a:off x="5015666" y="2336800"/>
            <a:ext cx="1917506" cy="16192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D58C486-D11E-DDE6-CCBE-E6E5D9E5D051}"/>
              </a:ext>
            </a:extLst>
          </p:cNvPr>
          <p:cNvSpPr/>
          <p:nvPr/>
        </p:nvSpPr>
        <p:spPr>
          <a:xfrm>
            <a:off x="5015665" y="1043816"/>
            <a:ext cx="2390127" cy="66433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163A00D-5CDB-9D9D-2969-42AD7BCAAA2F}"/>
              </a:ext>
            </a:extLst>
          </p:cNvPr>
          <p:cNvSpPr txBox="1"/>
          <p:nvPr/>
        </p:nvSpPr>
        <p:spPr>
          <a:xfrm>
            <a:off x="2915410" y="1043816"/>
            <a:ext cx="21002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미리 계산해놔야 하는 것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57E0B4-F762-DCB3-7688-941197AB3F1E}"/>
              </a:ext>
            </a:extLst>
          </p:cNvPr>
          <p:cNvSpPr txBox="1"/>
          <p:nvPr/>
        </p:nvSpPr>
        <p:spPr>
          <a:xfrm>
            <a:off x="3329178" y="2336800"/>
            <a:ext cx="16864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exact</a:t>
            </a:r>
            <a:r>
              <a:rPr lang="ko-KR" altLang="en-US" sz="1400"/>
              <a:t> </a:t>
            </a:r>
            <a:r>
              <a:rPr lang="en-US" altLang="ko-KR" sz="1400"/>
              <a:t>matching </a:t>
            </a:r>
            <a:r>
              <a:rPr lang="ko-KR" altLang="en-US" sz="1400"/>
              <a:t>부분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56E75E9-68EA-8F6C-DD4E-AFCB9C42F702}"/>
              </a:ext>
            </a:extLst>
          </p:cNvPr>
          <p:cNvSpPr txBox="1"/>
          <p:nvPr/>
        </p:nvSpPr>
        <p:spPr>
          <a:xfrm>
            <a:off x="3206897" y="4046458"/>
            <a:ext cx="18227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inexact</a:t>
            </a:r>
            <a:r>
              <a:rPr lang="ko-KR" altLang="en-US" sz="1400"/>
              <a:t> </a:t>
            </a:r>
            <a:r>
              <a:rPr lang="en-US" altLang="ko-KR" sz="1400"/>
              <a:t>matching </a:t>
            </a:r>
            <a:r>
              <a:rPr lang="ko-KR" altLang="en-US" sz="1400"/>
              <a:t>부분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2594AA4-5A39-A20C-9D74-ACDD35C939AB}"/>
              </a:ext>
            </a:extLst>
          </p:cNvPr>
          <p:cNvSpPr/>
          <p:nvPr/>
        </p:nvSpPr>
        <p:spPr>
          <a:xfrm>
            <a:off x="5015666" y="4054579"/>
            <a:ext cx="2390126" cy="23170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626A1FB9-9E80-B286-9DCB-BC82B523A7E8}"/>
              </a:ext>
            </a:extLst>
          </p:cNvPr>
          <p:cNvCxnSpPr/>
          <p:nvPr/>
        </p:nvCxnSpPr>
        <p:spPr>
          <a:xfrm flipH="1">
            <a:off x="4485246" y="4889500"/>
            <a:ext cx="30096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DC3E9B8E-3C4B-8220-F5BE-756C8710A843}"/>
              </a:ext>
            </a:extLst>
          </p:cNvPr>
          <p:cNvCxnSpPr>
            <a:cxnSpLocks/>
          </p:cNvCxnSpPr>
          <p:nvPr/>
        </p:nvCxnSpPr>
        <p:spPr>
          <a:xfrm flipV="1">
            <a:off x="4485246" y="4889500"/>
            <a:ext cx="0" cy="65722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950C48D4-CD87-2C43-455F-B488D214698B}"/>
              </a:ext>
            </a:extLst>
          </p:cNvPr>
          <p:cNvCxnSpPr/>
          <p:nvPr/>
        </p:nvCxnSpPr>
        <p:spPr>
          <a:xfrm flipH="1">
            <a:off x="4485246" y="5546725"/>
            <a:ext cx="30096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842BDBC-6B05-FC4B-A337-260FCB3AC170}"/>
              </a:ext>
            </a:extLst>
          </p:cNvPr>
          <p:cNvSpPr txBox="1"/>
          <p:nvPr/>
        </p:nvSpPr>
        <p:spPr>
          <a:xfrm>
            <a:off x="3206563" y="5116989"/>
            <a:ext cx="1278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gap allow </a:t>
            </a:r>
            <a:r>
              <a:rPr lang="ko-KR" altLang="en-US" sz="1400"/>
              <a:t>로직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869C1C6-E620-4B97-B9C6-CE45A6AB80C8}"/>
              </a:ext>
            </a:extLst>
          </p:cNvPr>
          <p:cNvSpPr txBox="1"/>
          <p:nvPr/>
        </p:nvSpPr>
        <p:spPr>
          <a:xfrm>
            <a:off x="7521575" y="4056270"/>
            <a:ext cx="446741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특징</a:t>
            </a:r>
            <a:endParaRPr lang="en-US" altLang="ko-KR" b="1" dirty="0"/>
          </a:p>
          <a:p>
            <a:r>
              <a:rPr lang="en-US" altLang="ko-KR" dirty="0"/>
              <a:t>- recursive</a:t>
            </a:r>
            <a:r>
              <a:rPr lang="ko-KR" altLang="en-US" dirty="0"/>
              <a:t>로 </a:t>
            </a:r>
            <a:r>
              <a:rPr lang="en-US" altLang="ko-KR" dirty="0"/>
              <a:t>difference</a:t>
            </a:r>
            <a:r>
              <a:rPr lang="ko-KR" altLang="en-US" dirty="0"/>
              <a:t>를 계속 찾는다</a:t>
            </a:r>
            <a:r>
              <a:rPr lang="en-US" altLang="ko-KR" dirty="0"/>
              <a:t>. </a:t>
            </a:r>
            <a:r>
              <a:rPr lang="ko-KR" altLang="en-US" dirty="0"/>
              <a:t>설정된 </a:t>
            </a:r>
            <a:r>
              <a:rPr lang="en-US" altLang="ko-KR" dirty="0"/>
              <a:t>difference </a:t>
            </a:r>
            <a:r>
              <a:rPr lang="ko-KR" altLang="en-US" dirty="0"/>
              <a:t>값에서 계속 </a:t>
            </a:r>
            <a:r>
              <a:rPr lang="en-US" altLang="ko-KR" dirty="0"/>
              <a:t>1 </a:t>
            </a:r>
            <a:r>
              <a:rPr lang="ko-KR" altLang="en-US" dirty="0"/>
              <a:t>빼고</a:t>
            </a:r>
            <a:r>
              <a:rPr lang="en-US" altLang="ko-KR" dirty="0"/>
              <a:t>, 0</a:t>
            </a:r>
            <a:r>
              <a:rPr lang="ko-KR" altLang="en-US" dirty="0"/>
              <a:t>에 도달하면 </a:t>
            </a:r>
            <a:r>
              <a:rPr lang="en-US" altLang="ko-KR" dirty="0"/>
              <a:t>matching</a:t>
            </a:r>
            <a:r>
              <a:rPr lang="ko-KR" altLang="en-US" dirty="0"/>
              <a:t>을 종료하는 방식이다</a:t>
            </a:r>
            <a:r>
              <a:rPr lang="en-US" altLang="ko-KR" dirty="0"/>
              <a:t>(</a:t>
            </a:r>
            <a:r>
              <a:rPr lang="ko-KR" altLang="en-US" dirty="0"/>
              <a:t>빨간 동그라미 참고</a:t>
            </a:r>
            <a:r>
              <a:rPr lang="en-US" altLang="ko-KR" dirty="0"/>
              <a:t>).</a:t>
            </a:r>
          </a:p>
          <a:p>
            <a:r>
              <a:rPr lang="en-US" altLang="ko-KR" dirty="0"/>
              <a:t>- mismatch, gap</a:t>
            </a:r>
            <a:r>
              <a:rPr lang="ko-KR" altLang="en-US" dirty="0"/>
              <a:t>에 대해 </a:t>
            </a:r>
            <a:r>
              <a:rPr lang="en-US" altLang="ko-KR" dirty="0"/>
              <a:t>penalty</a:t>
            </a:r>
            <a:r>
              <a:rPr lang="ko-KR" altLang="en-US" dirty="0"/>
              <a:t> </a:t>
            </a:r>
            <a:r>
              <a:rPr lang="en-US" altLang="ko-KR" dirty="0"/>
              <a:t>score </a:t>
            </a:r>
            <a:r>
              <a:rPr lang="ko-KR" altLang="en-US" dirty="0"/>
              <a:t>값이 정해져 있다</a:t>
            </a:r>
            <a:r>
              <a:rPr lang="en-US" altLang="ko-KR" dirty="0"/>
              <a:t>.</a:t>
            </a: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6A43928B-16D6-014C-6AD2-DF91EC63E6C9}"/>
              </a:ext>
            </a:extLst>
          </p:cNvPr>
          <p:cNvSpPr/>
          <p:nvPr/>
        </p:nvSpPr>
        <p:spPr>
          <a:xfrm>
            <a:off x="6477000" y="4791074"/>
            <a:ext cx="276224" cy="2190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5C9FAAFB-5E4D-54B2-0D6D-C8222E5B9D64}"/>
              </a:ext>
            </a:extLst>
          </p:cNvPr>
          <p:cNvSpPr/>
          <p:nvPr/>
        </p:nvSpPr>
        <p:spPr>
          <a:xfrm>
            <a:off x="6549374" y="5452427"/>
            <a:ext cx="276224" cy="2190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678E19C6-7CCE-B363-A13F-6D3FDEC34C99}"/>
              </a:ext>
            </a:extLst>
          </p:cNvPr>
          <p:cNvSpPr/>
          <p:nvPr/>
        </p:nvSpPr>
        <p:spPr>
          <a:xfrm>
            <a:off x="6831314" y="5978207"/>
            <a:ext cx="276224" cy="2190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584084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42EA17-8BE1-F7D4-2317-0B08173BA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Thank you :)</a:t>
            </a:r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4954EF1-CDE1-DA2D-2F53-6AF09F409B8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/>
              <a:t>신종환 </a:t>
            </a:r>
            <a:r>
              <a:rPr lang="en-US" altLang="ko-KR"/>
              <a:t>/ jonghwan.shin@theragenbio.com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6697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>
            <a:extLst>
              <a:ext uri="{FF2B5EF4-FFF2-40B4-BE49-F238E27FC236}">
                <a16:creationId xmlns:a16="http://schemas.microsoft.com/office/drawing/2014/main" id="{E510FF35-CAB4-3D7C-D793-9C159ABE5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BWT algorithm - </a:t>
            </a:r>
            <a:r>
              <a:rPr lang="en-US" altLang="ko-KR" b="1"/>
              <a:t>Algorithm C: Compression transformation</a:t>
            </a:r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DC0BE16-108F-E99B-21FB-5389DE3891A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C139D12-2443-4121-BD18-EEB593859B2D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906BA4C-24C0-0576-2BB1-D1C1399D96FE}"/>
              </a:ext>
            </a:extLst>
          </p:cNvPr>
          <p:cNvSpPr txBox="1"/>
          <p:nvPr/>
        </p:nvSpPr>
        <p:spPr>
          <a:xfrm>
            <a:off x="564310" y="908050"/>
            <a:ext cx="10941890" cy="3788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- S : </a:t>
            </a:r>
            <a:r>
              <a:rPr lang="ko-KR" altLang="en-US"/>
              <a:t>원본 문자열</a:t>
            </a:r>
            <a:r>
              <a:rPr lang="en-US" altLang="ko-KR"/>
              <a:t>(original string)</a:t>
            </a:r>
          </a:p>
          <a:p>
            <a:pPr>
              <a:lnSpc>
                <a:spcPct val="150000"/>
              </a:lnSpc>
            </a:pPr>
            <a:r>
              <a:rPr lang="en-US" altLang="ko-KR"/>
              <a:t>- N : </a:t>
            </a:r>
            <a:r>
              <a:rPr lang="ko-KR" altLang="en-US"/>
              <a:t>문자열 </a:t>
            </a:r>
            <a:r>
              <a:rPr lang="en-US" altLang="ko-KR"/>
              <a:t>S</a:t>
            </a:r>
            <a:r>
              <a:rPr lang="ko-KR" altLang="en-US"/>
              <a:t>의 길이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en-US" altLang="ko-KR"/>
              <a:t>- </a:t>
            </a:r>
            <a:r>
              <a:rPr lang="ko-KR" altLang="en-US"/>
              <a:t>각 문자는 </a:t>
            </a:r>
            <a:r>
              <a:rPr lang="en-US" altLang="ko-KR"/>
              <a:t>S[0], ..., S[N-1]</a:t>
            </a:r>
            <a:r>
              <a:rPr lang="ko-KR" altLang="en-US"/>
              <a:t>로 조회할 수 있음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en-US" altLang="ko-KR"/>
              <a:t>- X : S</a:t>
            </a:r>
            <a:r>
              <a:rPr lang="ko-KR" altLang="en-US"/>
              <a:t>가 가지고 있는 문자들 배열</a:t>
            </a:r>
            <a:r>
              <a:rPr lang="en-US" altLang="ko-KR"/>
              <a:t>. </a:t>
            </a:r>
            <a:r>
              <a:rPr lang="ko-KR" altLang="en-US"/>
              <a:t>문자열 순으로 정렬됨</a:t>
            </a:r>
            <a:endParaRPr lang="en-US" altLang="ko-KR"/>
          </a:p>
          <a:p>
            <a:pPr>
              <a:lnSpc>
                <a:spcPct val="150000"/>
              </a:lnSpc>
            </a:pPr>
            <a:endParaRPr lang="en-US" altLang="ko-KR"/>
          </a:p>
          <a:p>
            <a:pPr>
              <a:lnSpc>
                <a:spcPct val="150000"/>
              </a:lnSpc>
            </a:pPr>
            <a:r>
              <a:rPr lang="en-US" altLang="ko-KR"/>
              <a:t>ex)</a:t>
            </a:r>
          </a:p>
          <a:p>
            <a:pPr>
              <a:lnSpc>
                <a:spcPct val="150000"/>
              </a:lnSpc>
            </a:pPr>
            <a:r>
              <a:rPr lang="en-US" altLang="ko-KR"/>
              <a:t>- S : abraca</a:t>
            </a:r>
          </a:p>
          <a:p>
            <a:pPr>
              <a:lnSpc>
                <a:spcPct val="150000"/>
              </a:lnSpc>
            </a:pPr>
            <a:r>
              <a:rPr lang="en-US" altLang="ko-KR"/>
              <a:t>- N : 6</a:t>
            </a:r>
          </a:p>
          <a:p>
            <a:pPr>
              <a:lnSpc>
                <a:spcPct val="150000"/>
              </a:lnSpc>
            </a:pPr>
            <a:r>
              <a:rPr lang="en-US" altLang="ko-KR"/>
              <a:t>- X : ['a', 'b', 'c', 'r']</a:t>
            </a:r>
          </a:p>
        </p:txBody>
      </p:sp>
    </p:spTree>
    <p:extLst>
      <p:ext uri="{BB962C8B-B14F-4D97-AF65-F5344CB8AC3E}">
        <p14:creationId xmlns:p14="http://schemas.microsoft.com/office/powerpoint/2010/main" val="3048953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>
            <a:extLst>
              <a:ext uri="{FF2B5EF4-FFF2-40B4-BE49-F238E27FC236}">
                <a16:creationId xmlns:a16="http://schemas.microsoft.com/office/drawing/2014/main" id="{E510FF35-CAB4-3D7C-D793-9C159ABE5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BWT algorithm - </a:t>
            </a:r>
            <a:r>
              <a:rPr lang="en-US" altLang="ko-KR" b="1"/>
              <a:t>Algorithm C: Compression transformation</a:t>
            </a:r>
            <a:br>
              <a:rPr lang="en-US" altLang="ko-KR" b="1"/>
            </a:br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DC0BE16-108F-E99B-21FB-5389DE3891A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C139D12-2443-4121-BD18-EEB593859B2D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906BA4C-24C0-0576-2BB1-D1C1399D96FE}"/>
              </a:ext>
            </a:extLst>
          </p:cNvPr>
          <p:cNvSpPr txBox="1"/>
          <p:nvPr/>
        </p:nvSpPr>
        <p:spPr>
          <a:xfrm>
            <a:off x="564310" y="965318"/>
            <a:ext cx="7926154" cy="21246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af-ZA" altLang="ko-KR" b="1" dirty="0"/>
              <a:t>C1. [sort rotations]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원본 문자열 </a:t>
            </a:r>
            <a:r>
              <a:rPr lang="en-US" altLang="ko-KR" dirty="0"/>
              <a:t>S</a:t>
            </a:r>
            <a:r>
              <a:rPr lang="ko-KR" altLang="en-US" dirty="0"/>
              <a:t>에서 맨 끝의 문자 하나를 맨 앞으로 옮기는 것을 </a:t>
            </a:r>
            <a:r>
              <a:rPr lang="en-US" altLang="ko-KR" dirty="0"/>
              <a:t>N - 1</a:t>
            </a:r>
            <a:r>
              <a:rPr lang="ko-KR" altLang="en-US" dirty="0"/>
              <a:t>번 반복해서</a:t>
            </a:r>
            <a:r>
              <a:rPr lang="en-US" altLang="ko-KR" dirty="0"/>
              <a:t> N x N</a:t>
            </a:r>
            <a:r>
              <a:rPr lang="ko-KR" altLang="en-US" dirty="0"/>
              <a:t>의 크기를 가진 </a:t>
            </a:r>
            <a:r>
              <a:rPr lang="en-US" altLang="ko-KR" dirty="0"/>
              <a:t>matrix</a:t>
            </a:r>
            <a:r>
              <a:rPr lang="ko-KR" altLang="en-US" dirty="0"/>
              <a:t>를 만든다</a:t>
            </a:r>
            <a:r>
              <a:rPr lang="en-US" altLang="ko-KR" dirty="0"/>
              <a:t>. </a:t>
            </a:r>
            <a:r>
              <a:rPr lang="ko-KR" altLang="en-US" dirty="0"/>
              <a:t>이렇게 한 </a:t>
            </a:r>
            <a:r>
              <a:rPr lang="ko-KR" altLang="en-US" dirty="0" err="1"/>
              <a:t>문자씩</a:t>
            </a:r>
            <a:r>
              <a:rPr lang="ko-KR" altLang="en-US" dirty="0"/>
              <a:t> 옮기는 것을 </a:t>
            </a:r>
            <a:r>
              <a:rPr lang="en-US" altLang="ko-KR" dirty="0"/>
              <a:t>Cyclic shift</a:t>
            </a:r>
            <a:r>
              <a:rPr lang="ko-KR" altLang="en-US" dirty="0"/>
              <a:t>라고 한다</a:t>
            </a:r>
            <a:r>
              <a:rPr lang="en-US" altLang="ko-KR" dirty="0"/>
              <a:t>. </a:t>
            </a:r>
            <a:r>
              <a:rPr lang="ko-KR" altLang="en-US" dirty="0"/>
              <a:t>그리고 </a:t>
            </a:r>
            <a:r>
              <a:rPr lang="en-US" altLang="ko-KR" dirty="0"/>
              <a:t>matrix</a:t>
            </a:r>
            <a:r>
              <a:rPr lang="ko-KR" altLang="en-US" dirty="0"/>
              <a:t>를 문자열 순으로 정렬하면 </a:t>
            </a:r>
            <a:r>
              <a:rPr lang="en-US" altLang="ko-KR" dirty="0"/>
              <a:t>matrix </a:t>
            </a:r>
            <a:r>
              <a:rPr lang="en-US" altLang="ko-KR" b="1" dirty="0"/>
              <a:t>M</a:t>
            </a:r>
            <a:r>
              <a:rPr lang="ko-KR" altLang="en-US" dirty="0"/>
              <a:t>이 만들어진다</a:t>
            </a:r>
            <a:r>
              <a:rPr lang="en-US" altLang="ko-KR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63E5D2C-0DCF-7DDE-B779-F13BAE80CE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5726" y="1544023"/>
            <a:ext cx="2497225" cy="314068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5E61B8A-B05B-E2F8-4218-AF18C2976459}"/>
              </a:ext>
            </a:extLst>
          </p:cNvPr>
          <p:cNvSpPr txBox="1"/>
          <p:nvPr/>
        </p:nvSpPr>
        <p:spPr>
          <a:xfrm>
            <a:off x="8685726" y="1068070"/>
            <a:ext cx="2497226" cy="462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>
                <a:solidFill>
                  <a:srgbClr val="0070C0"/>
                </a:solidFill>
              </a:rPr>
              <a:t>Matrix M</a:t>
            </a:r>
          </a:p>
        </p:txBody>
      </p:sp>
    </p:spTree>
    <p:extLst>
      <p:ext uri="{BB962C8B-B14F-4D97-AF65-F5344CB8AC3E}">
        <p14:creationId xmlns:p14="http://schemas.microsoft.com/office/powerpoint/2010/main" val="25821917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>
            <a:extLst>
              <a:ext uri="{FF2B5EF4-FFF2-40B4-BE49-F238E27FC236}">
                <a16:creationId xmlns:a16="http://schemas.microsoft.com/office/drawing/2014/main" id="{E510FF35-CAB4-3D7C-D793-9C159ABE5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BWT algorithm - </a:t>
            </a:r>
            <a:r>
              <a:rPr lang="en-US" altLang="ko-KR" b="1"/>
              <a:t>Algorithm C: Compression transformation</a:t>
            </a:r>
            <a:br>
              <a:rPr lang="en-US" altLang="ko-KR" b="1"/>
            </a:br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DC0BE16-108F-E99B-21FB-5389DE3891A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C139D12-2443-4121-BD18-EEB593859B2D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906BA4C-24C0-0576-2BB1-D1C1399D96FE}"/>
              </a:ext>
            </a:extLst>
          </p:cNvPr>
          <p:cNvSpPr txBox="1"/>
          <p:nvPr/>
        </p:nvSpPr>
        <p:spPr>
          <a:xfrm>
            <a:off x="564310" y="965318"/>
            <a:ext cx="7926154" cy="1295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af-ZA" altLang="ko-KR" b="1"/>
              <a:t>C1. [sort rotations]</a:t>
            </a:r>
          </a:p>
          <a:p>
            <a:pPr>
              <a:lnSpc>
                <a:spcPct val="150000"/>
              </a:lnSpc>
            </a:pPr>
            <a:r>
              <a:rPr lang="en-US" altLang="ko-KR"/>
              <a:t>matrix M</a:t>
            </a:r>
            <a:r>
              <a:rPr lang="ko-KR" altLang="en-US"/>
              <a:t>에서</a:t>
            </a:r>
            <a:r>
              <a:rPr lang="en-US" altLang="ko-KR"/>
              <a:t> </a:t>
            </a:r>
            <a:r>
              <a:rPr lang="ko-KR" altLang="en-US"/>
              <a:t>원본 문자열과 같은 인덱스를 </a:t>
            </a:r>
            <a:r>
              <a:rPr lang="en-US" altLang="ko-KR" b="1">
                <a:latin typeface="Consolas" panose="020B0609020204030204" pitchFamily="49" charset="0"/>
              </a:rPr>
              <a:t>I</a:t>
            </a:r>
            <a:r>
              <a:rPr lang="ko-KR" altLang="en-US"/>
              <a:t>라고 한다</a:t>
            </a:r>
            <a:r>
              <a:rPr lang="en-US" altLang="ko-KR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/>
              <a:t>matrix M</a:t>
            </a:r>
            <a:r>
              <a:rPr lang="ko-KR" altLang="en-US"/>
              <a:t>에서</a:t>
            </a:r>
            <a:r>
              <a:rPr lang="en-US" altLang="ko-KR" b="1">
                <a:latin typeface="Consolas" panose="020B0609020204030204" pitchFamily="49" charset="0"/>
              </a:rPr>
              <a:t> </a:t>
            </a:r>
            <a:r>
              <a:rPr lang="en-US" altLang="ko-KR">
                <a:latin typeface="Consolas" panose="020B0609020204030204" pitchFamily="49" charset="0"/>
              </a:rPr>
              <a:t>I</a:t>
            </a:r>
            <a:r>
              <a:rPr lang="en-US" altLang="ko-KR" b="1">
                <a:latin typeface="Consolas" panose="020B0609020204030204" pitchFamily="49" charset="0"/>
              </a:rPr>
              <a:t> </a:t>
            </a:r>
            <a:r>
              <a:rPr lang="en-US" altLang="ko-KR"/>
              <a:t>= 1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63E5D2C-0DCF-7DDE-B779-F13BAE80CE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5726" y="1544023"/>
            <a:ext cx="2497225" cy="314068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5E61B8A-B05B-E2F8-4218-AF18C2976459}"/>
              </a:ext>
            </a:extLst>
          </p:cNvPr>
          <p:cNvSpPr txBox="1"/>
          <p:nvPr/>
        </p:nvSpPr>
        <p:spPr>
          <a:xfrm>
            <a:off x="8685726" y="1068070"/>
            <a:ext cx="2497226" cy="462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>
                <a:solidFill>
                  <a:srgbClr val="0070C0"/>
                </a:solidFill>
              </a:rPr>
              <a:t>Matrix M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BFE8E15-B86E-DE4E-B92C-B26FDFD1AB61}"/>
              </a:ext>
            </a:extLst>
          </p:cNvPr>
          <p:cNvSpPr/>
          <p:nvPr/>
        </p:nvSpPr>
        <p:spPr>
          <a:xfrm>
            <a:off x="8949088" y="2436595"/>
            <a:ext cx="2053390" cy="4267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BB24D8-46C4-5158-CEBA-D9E6995B5DA4}"/>
              </a:ext>
            </a:extLst>
          </p:cNvPr>
          <p:cNvSpPr txBox="1"/>
          <p:nvPr/>
        </p:nvSpPr>
        <p:spPr>
          <a:xfrm>
            <a:off x="11158198" y="2355988"/>
            <a:ext cx="263363" cy="464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>
                <a:solidFill>
                  <a:srgbClr val="0070C0"/>
                </a:solidFill>
                <a:latin typeface="Consolas" panose="020B0609020204030204" pitchFamily="49" charset="0"/>
              </a:rPr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41715302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>
            <a:extLst>
              <a:ext uri="{FF2B5EF4-FFF2-40B4-BE49-F238E27FC236}">
                <a16:creationId xmlns:a16="http://schemas.microsoft.com/office/drawing/2014/main" id="{E510FF35-CAB4-3D7C-D793-9C159ABE5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BWT algorithm - </a:t>
            </a:r>
            <a:r>
              <a:rPr lang="en-US" altLang="ko-KR" b="1"/>
              <a:t>Algorithm C: Compression transformation</a:t>
            </a:r>
            <a:br>
              <a:rPr lang="en-US" altLang="ko-KR" b="1"/>
            </a:br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DC0BE16-108F-E99B-21FB-5389DE3891A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C139D12-2443-4121-BD18-EEB593859B2D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906BA4C-24C0-0576-2BB1-D1C1399D96FE}"/>
              </a:ext>
            </a:extLst>
          </p:cNvPr>
          <p:cNvSpPr txBox="1"/>
          <p:nvPr/>
        </p:nvSpPr>
        <p:spPr>
          <a:xfrm>
            <a:off x="564310" y="965318"/>
            <a:ext cx="7926154" cy="2542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/>
              <a:t>C2. [find last characters of rotations]</a:t>
            </a:r>
          </a:p>
          <a:p>
            <a:pPr>
              <a:lnSpc>
                <a:spcPct val="150000"/>
              </a:lnSpc>
            </a:pPr>
            <a:r>
              <a:rPr lang="ko-KR" altLang="en-US"/>
              <a:t>각 행의 마지막 열의 문자들로 만든 문자열을 </a:t>
            </a:r>
            <a:r>
              <a:rPr lang="en-US" altLang="ko-KR" b="1"/>
              <a:t>L</a:t>
            </a:r>
            <a:r>
              <a:rPr lang="ko-KR" altLang="en-US"/>
              <a:t>이라 한다</a:t>
            </a:r>
            <a:r>
              <a:rPr lang="en-US" altLang="ko-KR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/>
              <a:t>matrix M</a:t>
            </a:r>
            <a:r>
              <a:rPr lang="ko-KR" altLang="en-US"/>
              <a:t>에서 </a:t>
            </a:r>
            <a:r>
              <a:rPr lang="en-US" altLang="ko-KR"/>
              <a:t>L = caraab</a:t>
            </a:r>
          </a:p>
          <a:p>
            <a:pPr>
              <a:lnSpc>
                <a:spcPct val="150000"/>
              </a:lnSpc>
            </a:pPr>
            <a:r>
              <a:rPr lang="en-US" altLang="ko-KR"/>
              <a:t>L[0] = M[0, N - 1]</a:t>
            </a:r>
          </a:p>
          <a:p>
            <a:pPr>
              <a:lnSpc>
                <a:spcPct val="150000"/>
              </a:lnSpc>
            </a:pPr>
            <a:r>
              <a:rPr lang="en-US" altLang="ko-KR"/>
              <a:t>...</a:t>
            </a:r>
          </a:p>
          <a:p>
            <a:pPr>
              <a:lnSpc>
                <a:spcPct val="150000"/>
              </a:lnSpc>
            </a:pPr>
            <a:r>
              <a:rPr lang="en-US" altLang="ko-KR"/>
              <a:t>L[N - 1] = M[N - 1, N - 1]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63E5D2C-0DCF-7DDE-B779-F13BAE80CE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5726" y="1544023"/>
            <a:ext cx="2497225" cy="314068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5E61B8A-B05B-E2F8-4218-AF18C2976459}"/>
              </a:ext>
            </a:extLst>
          </p:cNvPr>
          <p:cNvSpPr txBox="1"/>
          <p:nvPr/>
        </p:nvSpPr>
        <p:spPr>
          <a:xfrm>
            <a:off x="8685726" y="1068070"/>
            <a:ext cx="2497226" cy="462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>
                <a:solidFill>
                  <a:srgbClr val="0070C0"/>
                </a:solidFill>
              </a:rPr>
              <a:t>Matrix M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BFE8E15-B86E-DE4E-B92C-B26FDFD1AB61}"/>
              </a:ext>
            </a:extLst>
          </p:cNvPr>
          <p:cNvSpPr/>
          <p:nvPr/>
        </p:nvSpPr>
        <p:spPr>
          <a:xfrm>
            <a:off x="8949088" y="2436595"/>
            <a:ext cx="2053390" cy="4267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BB24D8-46C4-5158-CEBA-D9E6995B5DA4}"/>
              </a:ext>
            </a:extLst>
          </p:cNvPr>
          <p:cNvSpPr txBox="1"/>
          <p:nvPr/>
        </p:nvSpPr>
        <p:spPr>
          <a:xfrm>
            <a:off x="11158198" y="2355988"/>
            <a:ext cx="263363" cy="464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>
                <a:solidFill>
                  <a:srgbClr val="0070C0"/>
                </a:solidFill>
                <a:latin typeface="Consolas" panose="020B0609020204030204" pitchFamily="49" charset="0"/>
              </a:rPr>
              <a:t>I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6EA6E50-BFED-8857-32EA-D1EF28E108D5}"/>
              </a:ext>
            </a:extLst>
          </p:cNvPr>
          <p:cNvSpPr/>
          <p:nvPr/>
        </p:nvSpPr>
        <p:spPr>
          <a:xfrm>
            <a:off x="10682288" y="2105025"/>
            <a:ext cx="195262" cy="240982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A13B0E7-2B7C-1460-D6F8-BF7E2998ED82}"/>
              </a:ext>
            </a:extLst>
          </p:cNvPr>
          <p:cNvSpPr txBox="1"/>
          <p:nvPr/>
        </p:nvSpPr>
        <p:spPr>
          <a:xfrm>
            <a:off x="10648237" y="1661432"/>
            <a:ext cx="263363" cy="463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>
                <a:solidFill>
                  <a:srgbClr val="0070C0"/>
                </a:solidFill>
                <a:latin typeface="+mj-lt"/>
              </a:rPr>
              <a:t>L</a:t>
            </a:r>
          </a:p>
        </p:txBody>
      </p:sp>
    </p:spTree>
    <p:extLst>
      <p:ext uri="{BB962C8B-B14F-4D97-AF65-F5344CB8AC3E}">
        <p14:creationId xmlns:p14="http://schemas.microsoft.com/office/powerpoint/2010/main" val="27965949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>
            <a:extLst>
              <a:ext uri="{FF2B5EF4-FFF2-40B4-BE49-F238E27FC236}">
                <a16:creationId xmlns:a16="http://schemas.microsoft.com/office/drawing/2014/main" id="{E510FF35-CAB4-3D7C-D793-9C159ABE5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BWT algorithm - </a:t>
            </a:r>
            <a:r>
              <a:rPr lang="af-ZA" altLang="ko-KR" b="1"/>
              <a:t>Algorithm D: Decompression transformation</a:t>
            </a:r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DC0BE16-108F-E99B-21FB-5389DE3891A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C139D12-2443-4121-BD18-EEB593859B2D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906BA4C-24C0-0576-2BB1-D1C1399D96FE}"/>
              </a:ext>
            </a:extLst>
          </p:cNvPr>
          <p:cNvSpPr txBox="1"/>
          <p:nvPr/>
        </p:nvSpPr>
        <p:spPr>
          <a:xfrm>
            <a:off x="564310" y="965318"/>
            <a:ext cx="10941890" cy="3373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/>
              <a:t>D1. [find first characters of rotations]</a:t>
            </a:r>
          </a:p>
          <a:p>
            <a:pPr>
              <a:lnSpc>
                <a:spcPct val="150000"/>
              </a:lnSpc>
            </a:pPr>
            <a:r>
              <a:rPr lang="ko-KR" altLang="en-US"/>
              <a:t>각 행의 첫</a:t>
            </a:r>
            <a:r>
              <a:rPr lang="en-US" altLang="ko-KR"/>
              <a:t> </a:t>
            </a:r>
            <a:r>
              <a:rPr lang="ko-KR" altLang="en-US"/>
              <a:t>열의 문자들로 만든 문자열을 </a:t>
            </a:r>
            <a:r>
              <a:rPr lang="en-US" altLang="ko-KR" b="1"/>
              <a:t>F</a:t>
            </a:r>
            <a:r>
              <a:rPr lang="ko-KR" altLang="en-US"/>
              <a:t>라 한다</a:t>
            </a:r>
            <a:r>
              <a:rPr lang="en-US" altLang="ko-KR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/>
              <a:t>matrix M</a:t>
            </a:r>
            <a:r>
              <a:rPr lang="ko-KR" altLang="en-US"/>
              <a:t>에서 </a:t>
            </a:r>
            <a:r>
              <a:rPr lang="en-US" altLang="ko-KR"/>
              <a:t>F = aaabcr</a:t>
            </a:r>
          </a:p>
          <a:p>
            <a:pPr>
              <a:lnSpc>
                <a:spcPct val="150000"/>
              </a:lnSpc>
            </a:pPr>
            <a:r>
              <a:rPr lang="en-US" altLang="ko-KR"/>
              <a:t>F[0] = M[0, 0]</a:t>
            </a:r>
          </a:p>
          <a:p>
            <a:pPr>
              <a:lnSpc>
                <a:spcPct val="150000"/>
              </a:lnSpc>
            </a:pPr>
            <a:r>
              <a:rPr lang="en-US" altLang="ko-KR"/>
              <a:t>...</a:t>
            </a:r>
          </a:p>
          <a:p>
            <a:pPr>
              <a:lnSpc>
                <a:spcPct val="150000"/>
              </a:lnSpc>
            </a:pPr>
            <a:r>
              <a:rPr lang="en-US" altLang="ko-KR"/>
              <a:t>F[N - 1] = M[N - 1, 0]</a:t>
            </a:r>
          </a:p>
          <a:p>
            <a:pPr>
              <a:lnSpc>
                <a:spcPct val="150000"/>
              </a:lnSpc>
            </a:pPr>
            <a:endParaRPr lang="en-US" altLang="ko-KR"/>
          </a:p>
          <a:p>
            <a:pPr>
              <a:lnSpc>
                <a:spcPct val="150000"/>
              </a:lnSpc>
            </a:pPr>
            <a:r>
              <a:rPr lang="en-US" altLang="ko-KR"/>
              <a:t>matrix M</a:t>
            </a:r>
            <a:r>
              <a:rPr lang="ko-KR" altLang="en-US"/>
              <a:t>은 </a:t>
            </a:r>
            <a:r>
              <a:rPr lang="en-US" altLang="ko-KR"/>
              <a:t>sorting</a:t>
            </a:r>
            <a:r>
              <a:rPr lang="ko-KR" altLang="en-US"/>
              <a:t> 되었기 때문에 </a:t>
            </a:r>
            <a:r>
              <a:rPr lang="en-US" altLang="ko-KR"/>
              <a:t>F </a:t>
            </a:r>
            <a:r>
              <a:rPr lang="ko-KR" altLang="en-US"/>
              <a:t>역시 </a:t>
            </a:r>
            <a:r>
              <a:rPr lang="en-US" altLang="ko-KR"/>
              <a:t>sorting </a:t>
            </a:r>
            <a:r>
              <a:rPr lang="ko-KR" altLang="en-US"/>
              <a:t>되어 있다</a:t>
            </a:r>
            <a:r>
              <a:rPr lang="en-US" altLang="ko-KR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63E5D2C-0DCF-7DDE-B779-F13BAE80CE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5726" y="1544023"/>
            <a:ext cx="2497225" cy="3140682"/>
          </a:xfrm>
          <a:prstGeom prst="rect">
            <a:avLst/>
          </a:prstGeom>
          <a:ln>
            <a:solidFill>
              <a:schemeClr val="tx1"/>
            </a:solidFill>
          </a:ln>
          <a:effectLst>
            <a:softEdge rad="0"/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5E61B8A-B05B-E2F8-4218-AF18C2976459}"/>
              </a:ext>
            </a:extLst>
          </p:cNvPr>
          <p:cNvSpPr txBox="1"/>
          <p:nvPr/>
        </p:nvSpPr>
        <p:spPr>
          <a:xfrm>
            <a:off x="8685726" y="1068070"/>
            <a:ext cx="2497226" cy="462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>
                <a:solidFill>
                  <a:srgbClr val="0070C0"/>
                </a:solidFill>
              </a:rPr>
              <a:t>Matrix M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BFE8E15-B86E-DE4E-B92C-B26FDFD1AB61}"/>
              </a:ext>
            </a:extLst>
          </p:cNvPr>
          <p:cNvSpPr/>
          <p:nvPr/>
        </p:nvSpPr>
        <p:spPr>
          <a:xfrm>
            <a:off x="8949088" y="2436595"/>
            <a:ext cx="2053390" cy="4267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BB24D8-46C4-5158-CEBA-D9E6995B5DA4}"/>
              </a:ext>
            </a:extLst>
          </p:cNvPr>
          <p:cNvSpPr txBox="1"/>
          <p:nvPr/>
        </p:nvSpPr>
        <p:spPr>
          <a:xfrm>
            <a:off x="11158198" y="2355988"/>
            <a:ext cx="263363" cy="464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>
                <a:solidFill>
                  <a:srgbClr val="0070C0"/>
                </a:solidFill>
                <a:latin typeface="Consolas" panose="020B0609020204030204" pitchFamily="49" charset="0"/>
              </a:rPr>
              <a:t>I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6EA6E50-BFED-8857-32EA-D1EF28E108D5}"/>
              </a:ext>
            </a:extLst>
          </p:cNvPr>
          <p:cNvSpPr/>
          <p:nvPr/>
        </p:nvSpPr>
        <p:spPr>
          <a:xfrm>
            <a:off x="10682288" y="2105025"/>
            <a:ext cx="195262" cy="240982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A13B0E7-2B7C-1460-D6F8-BF7E2998ED82}"/>
              </a:ext>
            </a:extLst>
          </p:cNvPr>
          <p:cNvSpPr txBox="1"/>
          <p:nvPr/>
        </p:nvSpPr>
        <p:spPr>
          <a:xfrm>
            <a:off x="10648237" y="1661432"/>
            <a:ext cx="263363" cy="463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>
                <a:solidFill>
                  <a:srgbClr val="0070C0"/>
                </a:solidFill>
                <a:latin typeface="+mj-lt"/>
              </a:rPr>
              <a:t>L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4E9858B-AB97-CD93-FBEC-BEBDA54BEDD6}"/>
              </a:ext>
            </a:extLst>
          </p:cNvPr>
          <p:cNvSpPr/>
          <p:nvPr/>
        </p:nvSpPr>
        <p:spPr>
          <a:xfrm>
            <a:off x="9732495" y="2105025"/>
            <a:ext cx="195262" cy="240982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5286DFD-D56A-02E5-8728-02FAF1BE8FA8}"/>
              </a:ext>
            </a:extLst>
          </p:cNvPr>
          <p:cNvSpPr txBox="1"/>
          <p:nvPr/>
        </p:nvSpPr>
        <p:spPr>
          <a:xfrm>
            <a:off x="9701235" y="1661432"/>
            <a:ext cx="263363" cy="464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>
                <a:solidFill>
                  <a:srgbClr val="0070C0"/>
                </a:solidFill>
                <a:latin typeface="+mj-lt"/>
              </a:rPr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574256156"/>
      </p:ext>
    </p:extLst>
  </p:cSld>
  <p:clrMapOvr>
    <a:masterClrMapping/>
  </p:clrMapOvr>
</p:sld>
</file>

<file path=ppt/theme/theme1.xml><?xml version="1.0" encoding="utf-8"?>
<a:theme xmlns:a="http://schemas.openxmlformats.org/drawingml/2006/main" name="테라젠바이오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Calibri"/>
        <a:ea typeface="맑은 고딕"/>
        <a:cs typeface=""/>
      </a:majorFont>
      <a:minorFont>
        <a:latin typeface="Calibri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1410</TotalTime>
  <Words>3734</Words>
  <Application>Microsoft Office PowerPoint</Application>
  <PresentationFormat>와이드스크린</PresentationFormat>
  <Paragraphs>564</Paragraphs>
  <Slides>41</Slides>
  <Notes>22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41</vt:i4>
      </vt:variant>
    </vt:vector>
  </HeadingPairs>
  <TitlesOfParts>
    <vt:vector size="46" baseType="lpstr">
      <vt:lpstr>맑은 고딕</vt:lpstr>
      <vt:lpstr>Arial</vt:lpstr>
      <vt:lpstr>Calibri</vt:lpstr>
      <vt:lpstr>Consolas</vt:lpstr>
      <vt:lpstr>테라젠바이오</vt:lpstr>
      <vt:lpstr>A Block-sorting Lossless Data Compression Algorithm</vt:lpstr>
      <vt:lpstr>목차</vt:lpstr>
      <vt:lpstr>BWT (Burrows–Wheeler transform) algorithm</vt:lpstr>
      <vt:lpstr>About BWT</vt:lpstr>
      <vt:lpstr>BWT algorithm - Algorithm C: Compression transformation</vt:lpstr>
      <vt:lpstr>BWT algorithm - Algorithm C: Compression transformation </vt:lpstr>
      <vt:lpstr>BWT algorithm - Algorithm C: Compression transformation </vt:lpstr>
      <vt:lpstr>BWT algorithm - Algorithm C: Compression transformation </vt:lpstr>
      <vt:lpstr>BWT algorithm - Algorithm D: Decompression transformation</vt:lpstr>
      <vt:lpstr>BWT algorithm - Algorithm D: Decompression transformation</vt:lpstr>
      <vt:lpstr>BWT algorithm - Algorithm D: Decompression transformation</vt:lpstr>
      <vt:lpstr>BWT algorithm - Algorithm D: Decompression transformation</vt:lpstr>
      <vt:lpstr>BWT algorithm - Algorithm D: Decompression transformation</vt:lpstr>
      <vt:lpstr>BWT algorithm - Algorithm D: Decompression transformation</vt:lpstr>
      <vt:lpstr>BWT algorithm - Algorithm D: Decompression transformation</vt:lpstr>
      <vt:lpstr>Why the transformed string compresses well</vt:lpstr>
      <vt:lpstr>Entropy, Information theory</vt:lpstr>
      <vt:lpstr>Entropy</vt:lpstr>
      <vt:lpstr>Entropy</vt:lpstr>
      <vt:lpstr>Information theory</vt:lpstr>
      <vt:lpstr>Related algorithm with BWT</vt:lpstr>
      <vt:lpstr>Move-to-front coding</vt:lpstr>
      <vt:lpstr>Huffman coding</vt:lpstr>
      <vt:lpstr>Huffman coding</vt:lpstr>
      <vt:lpstr>Suffix trie / prefix trie</vt:lpstr>
      <vt:lpstr>Suffix trie / prefix trie</vt:lpstr>
      <vt:lpstr>radix sort</vt:lpstr>
      <vt:lpstr>radix sort</vt:lpstr>
      <vt:lpstr>An efficient implementation</vt:lpstr>
      <vt:lpstr>An efficient implementation</vt:lpstr>
      <vt:lpstr>An efficient implementation</vt:lpstr>
      <vt:lpstr>An efficient implementation</vt:lpstr>
      <vt:lpstr>BWA (Burrows-Wheeler Aligner)</vt:lpstr>
      <vt:lpstr>Prefix trie of string ‘GOOGOL’</vt:lpstr>
      <vt:lpstr>Constructing suffix array and BWT string for X = googol$</vt:lpstr>
      <vt:lpstr>Exact matching: backward search</vt:lpstr>
      <vt:lpstr>Exact matching: backward search</vt:lpstr>
      <vt:lpstr>Exact matching: backward search</vt:lpstr>
      <vt:lpstr>Exact matching: backward search</vt:lpstr>
      <vt:lpstr>Inexact matching: bounded traversal/backtracking</vt:lpstr>
      <vt:lpstr>Thank you :)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장은우</dc:creator>
  <cp:lastModifiedBy>tail meow</cp:lastModifiedBy>
  <cp:revision>1021</cp:revision>
  <dcterms:created xsi:type="dcterms:W3CDTF">2022-04-22T04:13:51Z</dcterms:created>
  <dcterms:modified xsi:type="dcterms:W3CDTF">2024-06-25T15:02:32Z</dcterms:modified>
</cp:coreProperties>
</file>