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62" r:id="rId2"/>
    <p:sldId id="264" r:id="rId3"/>
    <p:sldId id="263" r:id="rId4"/>
    <p:sldId id="268" r:id="rId5"/>
    <p:sldId id="274" r:id="rId6"/>
    <p:sldId id="280" r:id="rId7"/>
    <p:sldId id="282" r:id="rId8"/>
    <p:sldId id="283" r:id="rId9"/>
    <p:sldId id="281" r:id="rId10"/>
    <p:sldId id="286" r:id="rId11"/>
    <p:sldId id="284" r:id="rId12"/>
    <p:sldId id="287" r:id="rId13"/>
    <p:sldId id="288" r:id="rId14"/>
    <p:sldId id="289" r:id="rId15"/>
    <p:sldId id="290" r:id="rId16"/>
    <p:sldId id="291" r:id="rId17"/>
    <p:sldId id="294" r:id="rId18"/>
    <p:sldId id="298" r:id="rId19"/>
    <p:sldId id="299" r:id="rId20"/>
    <p:sldId id="300" r:id="rId21"/>
    <p:sldId id="297" r:id="rId22"/>
    <p:sldId id="295" r:id="rId23"/>
    <p:sldId id="301" r:id="rId24"/>
    <p:sldId id="302" r:id="rId25"/>
    <p:sldId id="303" r:id="rId26"/>
    <p:sldId id="305" r:id="rId27"/>
    <p:sldId id="306" r:id="rId28"/>
    <p:sldId id="304" r:id="rId29"/>
    <p:sldId id="296" r:id="rId30"/>
    <p:sldId id="308" r:id="rId31"/>
    <p:sldId id="292" r:id="rId32"/>
    <p:sldId id="309" r:id="rId33"/>
    <p:sldId id="310" r:id="rId34"/>
    <p:sldId id="307" r:id="rId35"/>
    <p:sldId id="311" r:id="rId36"/>
    <p:sldId id="275" r:id="rId37"/>
    <p:sldId id="316" r:id="rId38"/>
    <p:sldId id="317" r:id="rId39"/>
    <p:sldId id="314" r:id="rId40"/>
    <p:sldId id="315" r:id="rId41"/>
    <p:sldId id="318" r:id="rId42"/>
    <p:sldId id="26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E84"/>
    <a:srgbClr val="252D83"/>
    <a:srgbClr val="4C3784"/>
    <a:srgbClr val="5F6CAA"/>
    <a:srgbClr val="27B1B1"/>
    <a:srgbClr val="B3C8E3"/>
    <a:srgbClr val="4E3A85"/>
    <a:srgbClr val="262E83"/>
    <a:srgbClr val="5E6AA9"/>
    <a:srgbClr val="F4E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8993" autoAdjust="0"/>
  </p:normalViewPr>
  <p:slideViewPr>
    <p:cSldViewPr snapToGrid="0">
      <p:cViewPr>
        <p:scale>
          <a:sx n="66" d="100"/>
          <a:sy n="66" d="100"/>
        </p:scale>
        <p:origin x="2172" y="13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F1911-BA7E-47FD-A46D-17FB30D040B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A196-A440-43BB-9D17-EB5AE1C8B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3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A0%91%EB%91%90_%EB%B6%80%ED%98%B8&amp;action=edit&amp;redlink=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BWT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기본적으로는 데이터 압축을 하기 위한 알고리즘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이후에는 </a:t>
            </a:r>
            <a:r>
              <a:rPr lang="en-US" altLang="ko-KR" dirty="0" err="1"/>
              <a:t>BWT</a:t>
            </a:r>
            <a:r>
              <a:rPr lang="ko-KR" altLang="en-US" dirty="0"/>
              <a:t>의 몇 가지 특징으로 문자열 검색에 사용할 수 있다는 걸 알아냄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알고리즘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BWT</a:t>
            </a:r>
            <a:r>
              <a:rPr lang="ko-KR" altLang="en-US" dirty="0"/>
              <a:t> 논문으로 돌아와서 논문의 </a:t>
            </a:r>
            <a:r>
              <a:rPr lang="en-US" altLang="ko-KR" dirty="0"/>
              <a:t>3, 4 </a:t>
            </a:r>
            <a:r>
              <a:rPr lang="ko-KR" altLang="en-US" dirty="0"/>
              <a:t>섹션에 대해 설명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1</a:t>
            </a:r>
            <a:r>
              <a:rPr lang="ko-KR" altLang="en-US" dirty="0"/>
              <a:t>에서 소개한 방법을 어떻게 개선할 수 있는지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왜 미리 인덱스를 생성해야 하는지</a:t>
            </a:r>
            <a:endParaRPr lang="en-US" altLang="ko-KR" dirty="0"/>
          </a:p>
          <a:p>
            <a:r>
              <a:rPr lang="en-US" altLang="ko-KR" dirty="0"/>
              <a:t>  -&gt; </a:t>
            </a:r>
          </a:p>
          <a:p>
            <a:r>
              <a:rPr lang="ko-KR" altLang="en-US" dirty="0"/>
              <a:t>  데이터 접근을 용이하게 함</a:t>
            </a:r>
            <a:endParaRPr lang="en-US" altLang="ko-KR" dirty="0"/>
          </a:p>
          <a:p>
            <a:r>
              <a:rPr lang="en-US" altLang="ko-KR" dirty="0"/>
              <a:t>  sorting</a:t>
            </a:r>
            <a:r>
              <a:rPr lang="ko-KR" altLang="en-US" dirty="0"/>
              <a:t>이 된 데이터로 접근하면 빠름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문자열 매칭의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줄일 수 있음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brute-force search</a:t>
            </a:r>
            <a:r>
              <a:rPr lang="ko-KR" altLang="en-US" dirty="0"/>
              <a:t>로 하면 </a:t>
            </a:r>
            <a:r>
              <a:rPr lang="en-US" altLang="ko-KR" dirty="0"/>
              <a:t>O(</a:t>
            </a:r>
            <a:r>
              <a:rPr lang="en-US" altLang="ko-KR" dirty="0" err="1"/>
              <a:t>n^2</a:t>
            </a:r>
            <a:r>
              <a:rPr lang="en-US" altLang="ko-KR" dirty="0"/>
              <a:t>)</a:t>
            </a:r>
            <a:r>
              <a:rPr lang="ko-KR" altLang="en-US" dirty="0"/>
              <a:t>인데</a:t>
            </a:r>
            <a:r>
              <a:rPr lang="en-US" altLang="ko-KR" dirty="0"/>
              <a:t>, O(</a:t>
            </a:r>
            <a:r>
              <a:rPr lang="en-US" altLang="ko-KR" dirty="0" err="1"/>
              <a:t>len</a:t>
            </a:r>
            <a:r>
              <a:rPr lang="en-US" altLang="ko-KR" dirty="0"/>
              <a:t>(s))</a:t>
            </a:r>
            <a:r>
              <a:rPr lang="ko-KR" altLang="en-US" dirty="0"/>
              <a:t>이나 잘 하면 </a:t>
            </a:r>
            <a:r>
              <a:rPr lang="en-US" altLang="ko-KR" dirty="0"/>
              <a:t>O(1)</a:t>
            </a:r>
            <a:r>
              <a:rPr lang="ko-KR" altLang="en-US" dirty="0"/>
              <a:t>까지 줄일 수 있음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알고리즘 소개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68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>
                <a:latin typeface="+mj-ea"/>
                <a:ea typeface="+mj-ea"/>
              </a:rPr>
              <a:t>Huffman coding</a:t>
            </a:r>
            <a:r>
              <a:rPr lang="ko-KR" altLang="en-US" b="0">
                <a:latin typeface="+mj-ea"/>
                <a:ea typeface="+mj-ea"/>
              </a:rPr>
              <a:t>으로 변환된 </a:t>
            </a:r>
            <a:r>
              <a:rPr lang="en-US" altLang="ko-KR" b="0">
                <a:latin typeface="+mj-ea"/>
                <a:ea typeface="+mj-ea"/>
              </a:rPr>
              <a:t>output</a:t>
            </a:r>
            <a:r>
              <a:rPr lang="ko-KR" altLang="en-US" b="0">
                <a:latin typeface="+mj-ea"/>
                <a:ea typeface="+mj-ea"/>
              </a:rPr>
              <a:t>을 다시 </a:t>
            </a:r>
            <a:r>
              <a:rPr lang="en-US" altLang="ko-KR" b="0">
                <a:latin typeface="+mj-ea"/>
                <a:ea typeface="+mj-ea"/>
              </a:rPr>
              <a:t>input string</a:t>
            </a:r>
            <a:r>
              <a:rPr lang="ko-KR" altLang="en-US" b="0">
                <a:latin typeface="+mj-ea"/>
                <a:ea typeface="+mj-ea"/>
              </a:rPr>
              <a:t>으로 변환하려면 왼쪽부터 각 문자가 </a:t>
            </a:r>
            <a:r>
              <a:rPr lang="en-US" altLang="ko-KR" b="0">
                <a:latin typeface="+mj-ea"/>
                <a:ea typeface="+mj-ea"/>
              </a:rPr>
              <a:t>0</a:t>
            </a:r>
            <a:r>
              <a:rPr lang="ko-KR" altLang="en-US" b="0">
                <a:latin typeface="+mj-ea"/>
                <a:ea typeface="+mj-ea"/>
              </a:rPr>
              <a:t>과 </a:t>
            </a:r>
            <a:r>
              <a:rPr lang="en-US" altLang="ko-KR" b="0">
                <a:latin typeface="+mj-ea"/>
                <a:ea typeface="+mj-ea"/>
              </a:rPr>
              <a:t>1</a:t>
            </a:r>
            <a:r>
              <a:rPr lang="ko-KR" altLang="en-US" b="0">
                <a:latin typeface="+mj-ea"/>
                <a:ea typeface="+mj-ea"/>
              </a:rPr>
              <a:t>로 </a:t>
            </a:r>
            <a:r>
              <a:rPr lang="en-US" altLang="ko-KR" b="0">
                <a:latin typeface="+mj-ea"/>
                <a:ea typeface="+mj-ea"/>
              </a:rPr>
              <a:t>encoding</a:t>
            </a:r>
            <a:r>
              <a:rPr lang="ko-KR" altLang="en-US" b="0">
                <a:latin typeface="+mj-ea"/>
                <a:ea typeface="+mj-ea"/>
              </a:rPr>
              <a:t>된 이진수로 순서대로 읽으면 됩니다</a:t>
            </a:r>
            <a:r>
              <a:rPr lang="en-US" altLang="ko-KR" b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그런데 이런 의문이 들 수도 있습니다</a:t>
            </a:r>
            <a:r>
              <a:rPr lang="en-US" altLang="ko-KR" b="0">
                <a:latin typeface="+mj-ea"/>
                <a:ea typeface="+mj-ea"/>
              </a:rPr>
              <a:t>. 0</a:t>
            </a:r>
            <a:r>
              <a:rPr lang="ko-KR" altLang="en-US" b="0">
                <a:latin typeface="+mj-ea"/>
                <a:ea typeface="+mj-ea"/>
              </a:rPr>
              <a:t>과 </a:t>
            </a:r>
            <a:r>
              <a:rPr lang="en-US" altLang="ko-KR" b="0">
                <a:latin typeface="+mj-ea"/>
                <a:ea typeface="+mj-ea"/>
              </a:rPr>
              <a:t>1</a:t>
            </a:r>
            <a:r>
              <a:rPr lang="ko-KR" altLang="en-US" b="0">
                <a:latin typeface="+mj-ea"/>
                <a:ea typeface="+mj-ea"/>
              </a:rPr>
              <a:t>로만 되어 있는데 어떻게 다른 문자와 겹치지 않고 구별할 수 있을까요</a:t>
            </a:r>
            <a:r>
              <a:rPr lang="en-US" altLang="ko-KR" b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이는 </a:t>
            </a:r>
            <a:r>
              <a:rPr lang="ko-KR" alt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접두 부호 (없는 문서)"/>
              </a:rPr>
              <a:t>접두 부호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라는 특징이 있기 때문입니다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접두 부호는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어떤 한 문자에 대한 부호가 다른 부호들의 접두어가 되지 않는 부호입니다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그러니까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접두 부호의 특징을 가지고 있으면 어떠한 한 문자의 이진수를 찾을 때는 반드시 그 이진수와 맞는 문자가 나타나게 되어 있고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다음 문자의 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encoding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된 이진수는 반드시 하나의 문자만 찾을 수 있게 됩니다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altLang="ko-KR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>
                <a:latin typeface="+mj-ea"/>
                <a:ea typeface="+mj-ea"/>
              </a:rPr>
              <a:t>Suffix trie - </a:t>
            </a:r>
            <a:r>
              <a:rPr lang="ko-KR" altLang="en-US" b="0">
                <a:latin typeface="+mj-ea"/>
                <a:ea typeface="+mj-ea"/>
              </a:rPr>
              <a:t>번호 부여 방식에서</a:t>
            </a:r>
            <a:r>
              <a:rPr lang="en-US" altLang="ko-KR" b="0">
                <a:latin typeface="+mj-ea"/>
                <a:ea typeface="+mj-ea"/>
              </a:rPr>
              <a:t> </a:t>
            </a:r>
            <a:r>
              <a:rPr lang="ko-KR" altLang="en-US" b="0">
                <a:latin typeface="+mj-ea"/>
                <a:ea typeface="+mj-ea"/>
              </a:rPr>
              <a:t>해당 번호들에는 무엇을 표현할지는 종종 방법에 따라 달라지기도 합니다</a:t>
            </a:r>
            <a:r>
              <a:rPr lang="en-US" altLang="ko-KR" b="0">
                <a:latin typeface="+mj-ea"/>
                <a:ea typeface="+mj-ea"/>
              </a:rPr>
              <a:t>.</a:t>
            </a: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6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>
                <a:latin typeface="+mj-ea"/>
                <a:ea typeface="+mj-ea"/>
              </a:rPr>
              <a:t>Suffix trie - </a:t>
            </a:r>
            <a:r>
              <a:rPr lang="ko-KR" altLang="en-US" b="0">
                <a:latin typeface="+mj-ea"/>
                <a:ea typeface="+mj-ea"/>
              </a:rPr>
              <a:t>번호 부여 방식에서</a:t>
            </a:r>
            <a:r>
              <a:rPr lang="en-US" altLang="ko-KR" b="0">
                <a:latin typeface="+mj-ea"/>
                <a:ea typeface="+mj-ea"/>
              </a:rPr>
              <a:t> </a:t>
            </a:r>
            <a:r>
              <a:rPr lang="ko-KR" altLang="en-US" b="0">
                <a:latin typeface="+mj-ea"/>
                <a:ea typeface="+mj-ea"/>
              </a:rPr>
              <a:t>해당 번호들에는 무엇을 표현할지는 종종 방법에 따라 달라지기도 합니다</a:t>
            </a:r>
            <a:r>
              <a:rPr lang="en-US" altLang="ko-KR" b="0">
                <a:latin typeface="+mj-ea"/>
                <a:ea typeface="+mj-ea"/>
              </a:rPr>
              <a:t>.</a:t>
            </a: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4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8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9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2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수식은 테스트를 해보았으나 풀이가 잘못됐는지 잘 일치를 안 하여 자세한 설명은 생략하겠습니다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46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BWT</a:t>
            </a:r>
            <a:r>
              <a:rPr lang="en-US" altLang="ko-KR" dirty="0"/>
              <a:t> </a:t>
            </a:r>
            <a:r>
              <a:rPr lang="ko-KR" altLang="en-US" dirty="0"/>
              <a:t>논문의 </a:t>
            </a:r>
            <a:r>
              <a:rPr lang="en-US" altLang="ko-KR" dirty="0"/>
              <a:t>3 </a:t>
            </a:r>
            <a:r>
              <a:rPr lang="ko-KR" altLang="en-US" dirty="0"/>
              <a:t>섹션의 여러 다른 알고리즘을 소개하기 전에 먼저 알고 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복잡한 과정을 거쳐서 변환을 해야 하는 이유는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2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Entropy</a:t>
            </a:r>
            <a:r>
              <a:rPr lang="ko-KR" altLang="en-US" sz="1200" dirty="0"/>
              <a:t>의 계산식은 다음과 같은데</a:t>
            </a:r>
            <a:r>
              <a:rPr lang="en-US" altLang="ko-KR" sz="1200" dirty="0"/>
              <a:t>, K</a:t>
            </a:r>
            <a:r>
              <a:rPr lang="ko-KR" altLang="en-US" sz="1200" dirty="0"/>
              <a:t>라고 써진 것은 볼츠만 상수로 보편적인 우수 상수이며 어떠한 계에서 작용되는 힘의 크기를 나타내는 상수입니다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이러한 우주 상수가 조금만이라도 작거나 컸다면 우리는 이 우주에 존재하지 않았을 것입니다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아래 박스에서는 죽간에 벽이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공만 통과할 수 있는 구멍이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왼쪽에는 초록색 공 </a:t>
            </a:r>
            <a:r>
              <a:rPr lang="en-US" altLang="ko-KR" sz="1200" dirty="0"/>
              <a:t>5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오른쪽에는 노란색 공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있고 각각의 공은 번호가 부여 되어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초록색 공이라도 각각은 번호가 부여 되어 각각 어떤 공인지 식별할 수 있기 때문에 모든 공들은 다른 공들입니다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이러한 경우 </a:t>
            </a:r>
            <a:r>
              <a:rPr lang="en-US" altLang="ko-KR" sz="1200" dirty="0"/>
              <a:t>Entropy</a:t>
            </a:r>
            <a:r>
              <a:rPr lang="ko-KR" altLang="en-US" sz="1200" dirty="0"/>
              <a:t>는 올라갑니다</a:t>
            </a:r>
            <a:r>
              <a:rPr lang="en-US" altLang="ko-KR" sz="1200" dirty="0"/>
              <a:t>. </a:t>
            </a:r>
            <a:r>
              <a:rPr lang="ko-KR" altLang="en-US" sz="1200" dirty="0"/>
              <a:t>왜냐면 가능한 조합이 훨씬 많기 때문이죠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그런데 이렇게 번호가 부여되지 않았다면 공에 번호가 부여되지 않았기 때문에 번호가 부여된 조건보다 훨씬 간단하게 공들이 어느 위치에 있는지 확률을 구할 수 있을 겁니다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예를 들어 이런 상황이면 그냥 초록색 공</a:t>
            </a:r>
            <a:r>
              <a:rPr lang="en-US" altLang="ko-KR" sz="1200" dirty="0"/>
              <a:t> 2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노란색 공 </a:t>
            </a:r>
            <a:r>
              <a:rPr lang="en-US" altLang="ko-KR" sz="1200" dirty="0"/>
              <a:t>3</a:t>
            </a:r>
            <a:r>
              <a:rPr lang="ko-KR" altLang="en-US" sz="1200" dirty="0"/>
              <a:t>개가 오른쪽에 있을 확률을 구하는 식입니다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번호가 부여 되었다면 초록색 공 </a:t>
            </a:r>
            <a:r>
              <a:rPr lang="en-US" altLang="ko-KR" sz="1200" dirty="0"/>
              <a:t>2</a:t>
            </a:r>
            <a:r>
              <a:rPr lang="ko-KR" altLang="en-US" sz="1200" dirty="0"/>
              <a:t>개에도 어떤 번호가 들어가 있는지 각각에 대한 확률이 있을 거라서 더더욱 해당 계의 엔트로피 값은 증가하게 되어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2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+mj-ea"/>
                <a:ea typeface="+mj-ea"/>
              </a:rPr>
              <a:t>'</a:t>
            </a:r>
            <a:r>
              <a:rPr lang="ko-KR" altLang="en-US" b="0" dirty="0">
                <a:latin typeface="+mj-ea"/>
                <a:ea typeface="+mj-ea"/>
              </a:rPr>
              <a:t>이렇게 하면 반복 발생하는 문자의 번호를 </a:t>
            </a:r>
            <a:r>
              <a:rPr lang="en-US" altLang="ko-KR" b="0" dirty="0">
                <a:latin typeface="+mj-ea"/>
                <a:ea typeface="+mj-ea"/>
              </a:rPr>
              <a:t>0, 1, 2 </a:t>
            </a:r>
            <a:r>
              <a:rPr lang="ko-KR" altLang="en-US" b="0" dirty="0">
                <a:latin typeface="+mj-ea"/>
                <a:ea typeface="+mj-ea"/>
              </a:rPr>
              <a:t>등의 낮은 숫자를 반복해서 적을 수 있게 된다</a:t>
            </a:r>
            <a:r>
              <a:rPr lang="en-US" altLang="ko-KR" b="0" dirty="0">
                <a:latin typeface="+mj-ea"/>
                <a:ea typeface="+mj-ea"/>
              </a:rPr>
              <a:t>.'</a:t>
            </a:r>
            <a:r>
              <a:rPr lang="ko-KR" altLang="en-US" b="0" dirty="0">
                <a:latin typeface="+mj-ea"/>
                <a:ea typeface="+mj-ea"/>
              </a:rPr>
              <a:t>는 엔트로피를 </a:t>
            </a:r>
            <a:r>
              <a:rPr lang="ko-KR" altLang="en-US" b="0" dirty="0" err="1">
                <a:latin typeface="+mj-ea"/>
                <a:ea typeface="+mj-ea"/>
              </a:rPr>
              <a:t>감소시킨다와</a:t>
            </a:r>
            <a:r>
              <a:rPr lang="ko-KR" altLang="en-US" b="0" dirty="0">
                <a:latin typeface="+mj-ea"/>
                <a:ea typeface="+mj-ea"/>
              </a:rPr>
              <a:t> 같은 의미가 된다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2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b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90424-280A-D5F6-61AC-D65FB75EC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177D109-3656-49D8-95C2-38AF7974B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5922" y="2528008"/>
            <a:ext cx="10515600" cy="5350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제목 국문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28pt</a:t>
            </a:r>
            <a:r>
              <a:rPr lang="ko-KR" altLang="en-US" dirty="0"/>
              <a:t> 영문 </a:t>
            </a:r>
            <a:r>
              <a:rPr lang="en-US" altLang="ko-KR" dirty="0"/>
              <a:t>Calibri 28pt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5350B3-51CA-454E-9C87-5B668EA7D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625" y="3089275"/>
            <a:ext cx="5540375" cy="534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부제목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150D0E0-D8E4-4526-96B6-E5E36B56E5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5922" y="4227646"/>
            <a:ext cx="3308350" cy="990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8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2022. 04. 22</a:t>
            </a:r>
          </a:p>
          <a:p>
            <a:pPr lvl="0"/>
            <a:r>
              <a:rPr lang="ko-KR" altLang="en-US" dirty="0" err="1"/>
              <a:t>팀명</a:t>
            </a:r>
            <a:r>
              <a:rPr lang="en-US" altLang="ko-KR" dirty="0"/>
              <a:t>/</a:t>
            </a:r>
            <a:r>
              <a:rPr lang="ko-KR" altLang="en-US" dirty="0"/>
              <a:t>작성자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82EB18-18E1-4A4F-8C0F-40F5A3CDF2FA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C2D507-4EDA-4B62-A22D-F05A45986AD9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8F7C29-D9F8-449E-B6C6-3C9B2A8A780E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1E24066-891E-EA5B-C76B-693D0DD49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" y="345920"/>
            <a:ext cx="1783710" cy="3426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4DD953-C7E8-FEC8-AE52-2A3C4C31B9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9" y="6306371"/>
            <a:ext cx="1374118" cy="277166"/>
          </a:xfrm>
          <a:prstGeom prst="rect">
            <a:avLst/>
          </a:prstGeom>
        </p:spPr>
      </p:pic>
      <p:sp>
        <p:nvSpPr>
          <p:cNvPr id="27" name="바닥글 개체 틀 2">
            <a:extLst>
              <a:ext uri="{FF2B5EF4-FFF2-40B4-BE49-F238E27FC236}">
                <a16:creationId xmlns:a16="http://schemas.microsoft.com/office/drawing/2014/main" id="{1DFFD704-A569-BECB-6860-FAA5B1C19E4B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6371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CB7B29-6EBF-F5CE-1607-8136E3204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1555" y="3053963"/>
            <a:ext cx="5169890" cy="55633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01. Chapter Title</a:t>
            </a:r>
            <a:br>
              <a:rPr lang="en-US" altLang="ko-KR" dirty="0"/>
            </a:b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24pt Calibri 24pt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5D4968-4807-4A0F-965F-CB504082493C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0BC824-3FB8-49AD-B56A-BD3A7A8E2F34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F2E33F-A7E7-4644-AEFB-2BE45D9B9F79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A76EF4C-15DF-24B4-DEAB-F57A23E19D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5D7DAE"/>
              </a:clrFrom>
              <a:clrTo>
                <a:srgbClr val="5D7D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6329488"/>
            <a:ext cx="1373753" cy="228959"/>
          </a:xfrm>
          <a:prstGeom prst="rect">
            <a:avLst/>
          </a:prstGeom>
        </p:spPr>
      </p:pic>
      <p:sp>
        <p:nvSpPr>
          <p:cNvPr id="18" name="바닥글 개체 틀 2">
            <a:extLst>
              <a:ext uri="{FF2B5EF4-FFF2-40B4-BE49-F238E27FC236}">
                <a16:creationId xmlns:a16="http://schemas.microsoft.com/office/drawing/2014/main" id="{026F96DA-9EC7-7335-A84C-0214D0FA2779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9699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AF68EE-F319-89A2-4EFA-39DA40C4F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92" y="5954586"/>
            <a:ext cx="480833" cy="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1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382B704-35E0-78E1-2DBC-C5F4E625B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20" name="바닥글 개체 틀 2">
            <a:extLst>
              <a:ext uri="{FF2B5EF4-FFF2-40B4-BE49-F238E27FC236}">
                <a16:creationId xmlns:a16="http://schemas.microsoft.com/office/drawing/2014/main" id="{6940C85C-8D28-BCC8-BE6C-06A5AAAF172B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9699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8148" y="986278"/>
            <a:ext cx="10515600" cy="5563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Contents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24pt Calibri 24pt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7579" y="1933740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27" name="텍스트 개체 틀 17">
            <a:extLst>
              <a:ext uri="{FF2B5EF4-FFF2-40B4-BE49-F238E27FC236}">
                <a16:creationId xmlns:a16="http://schemas.microsoft.com/office/drawing/2014/main" id="{A475512A-D4D3-40B2-BA63-373D10F387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0746" y="2303687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sp>
        <p:nvSpPr>
          <p:cNvPr id="28" name="텍스트 개체 틀 17">
            <a:extLst>
              <a:ext uri="{FF2B5EF4-FFF2-40B4-BE49-F238E27FC236}">
                <a16:creationId xmlns:a16="http://schemas.microsoft.com/office/drawing/2014/main" id="{8BD5F6F1-4C2C-4021-86AA-67F61B715D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7579" y="3291617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02.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29" name="텍스트 개체 틀 17">
            <a:extLst>
              <a:ext uri="{FF2B5EF4-FFF2-40B4-BE49-F238E27FC236}">
                <a16:creationId xmlns:a16="http://schemas.microsoft.com/office/drawing/2014/main" id="{246B38EA-8BF1-4123-AB63-6A9D72FCC7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0746" y="3661564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sp>
        <p:nvSpPr>
          <p:cNvPr id="32" name="텍스트 개체 틀 17">
            <a:extLst>
              <a:ext uri="{FF2B5EF4-FFF2-40B4-BE49-F238E27FC236}">
                <a16:creationId xmlns:a16="http://schemas.microsoft.com/office/drawing/2014/main" id="{0AA4B21D-1B54-4FF7-B53B-A8D10D857E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7579" y="4656474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03.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B45B87B-BF7D-4151-AE9F-8AC2088FD7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00746" y="5026421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5D4968-4807-4A0F-965F-CB504082493C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0BC824-3FB8-49AD-B56A-BD3A7A8E2F34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F2E33F-A7E7-4644-AEFB-2BE45D9B9F79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98A55C0-3CC2-949B-8B6A-2ADF155927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92" y="5954586"/>
            <a:ext cx="480833" cy="5563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B9B766-6738-5B76-0E66-EEF52A8877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5D7DAE"/>
              </a:clrFrom>
              <a:clrTo>
                <a:srgbClr val="5D7D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6329488"/>
            <a:ext cx="1373753" cy="2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3C9B43-0D56-4675-2703-011C8124C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4"/>
            <a:ext cx="12192000" cy="9861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9EAE3C-1ED1-40FA-8D95-19E3D5406C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3147866"/>
            <a:ext cx="12192001" cy="2864688"/>
          </a:xfrm>
          <a:prstGeom prst="rect">
            <a:avLst/>
          </a:prstGeom>
        </p:spPr>
      </p:pic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957" y="2112454"/>
            <a:ext cx="10052086" cy="7963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 </a:t>
            </a:r>
          </a:p>
          <a:p>
            <a:pPr marL="0" marR="0" lvl="0" indent="0" algn="ctr" defTabSz="914400" rtl="0" eaLnBrk="1" fontAlgn="auto" latinLnBrk="1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.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AE8E6165-4261-4F7D-94B6-3B545FE0C1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9957" y="5065415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sp>
        <p:nvSpPr>
          <p:cNvPr id="20" name="텍스트 개체 틀 20">
            <a:extLst>
              <a:ext uri="{FF2B5EF4-FFF2-40B4-BE49-F238E27FC236}">
                <a16:creationId xmlns:a16="http://schemas.microsoft.com/office/drawing/2014/main" id="{5330B571-DE18-440A-85C7-B45361488F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562" y="5415783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A7020CA-C42B-435B-BA58-86BE54CEFD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3373" y="5086786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sp>
        <p:nvSpPr>
          <p:cNvPr id="25" name="텍스트 개체 틀 12">
            <a:extLst>
              <a:ext uri="{FF2B5EF4-FFF2-40B4-BE49-F238E27FC236}">
                <a16:creationId xmlns:a16="http://schemas.microsoft.com/office/drawing/2014/main" id="{E96DAF4F-96DE-4130-A54A-5453E92ECD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76789" y="5086786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5E256B-1913-401C-A13D-A561F7769056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94EF10-6DE9-42B1-88D3-435FE17C88CB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9C0D4B-89C9-4369-8481-D94F013A379C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42788926-7C30-498B-B3D5-2DD1E6396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DE47D4-1F4B-4B2D-ABA6-A09F7D31AB41}"/>
              </a:ext>
            </a:extLst>
          </p:cNvPr>
          <p:cNvGrpSpPr/>
          <p:nvPr userDrawn="1"/>
        </p:nvGrpSpPr>
        <p:grpSpPr>
          <a:xfrm>
            <a:off x="11560" y="-1060839"/>
            <a:ext cx="7390503" cy="893184"/>
            <a:chOff x="3028277" y="-1027355"/>
            <a:chExt cx="7390503" cy="89318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CF539B-1E7C-4CB2-9397-68F4584983AB}"/>
                </a:ext>
              </a:extLst>
            </p:cNvPr>
            <p:cNvSpPr/>
            <p:nvPr userDrawn="1"/>
          </p:nvSpPr>
          <p:spPr>
            <a:xfrm>
              <a:off x="3028277" y="-1027355"/>
              <a:ext cx="7390503" cy="89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D0161D-EC4F-49AB-B6B7-682B9B7A92F1}"/>
                </a:ext>
              </a:extLst>
            </p:cNvPr>
            <p:cNvSpPr/>
            <p:nvPr userDrawn="1"/>
          </p:nvSpPr>
          <p:spPr>
            <a:xfrm>
              <a:off x="3157750" y="-704626"/>
              <a:ext cx="483139" cy="483139"/>
            </a:xfrm>
            <a:prstGeom prst="rect">
              <a:avLst/>
            </a:prstGeom>
            <a:solidFill>
              <a:srgbClr val="4C3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7FC349-665C-4E11-B6E8-581A9707B3D7}"/>
                </a:ext>
              </a:extLst>
            </p:cNvPr>
            <p:cNvSpPr/>
            <p:nvPr userDrawn="1"/>
          </p:nvSpPr>
          <p:spPr>
            <a:xfrm>
              <a:off x="3705534" y="-704626"/>
              <a:ext cx="483139" cy="483139"/>
            </a:xfrm>
            <a:prstGeom prst="rect">
              <a:avLst/>
            </a:prstGeom>
            <a:solidFill>
              <a:srgbClr val="252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8F91F2-CBD5-4919-8AC7-932B71C9D06B}"/>
                </a:ext>
              </a:extLst>
            </p:cNvPr>
            <p:cNvSpPr/>
            <p:nvPr userDrawn="1"/>
          </p:nvSpPr>
          <p:spPr>
            <a:xfrm>
              <a:off x="4253318" y="-704626"/>
              <a:ext cx="483139" cy="483139"/>
            </a:xfrm>
            <a:prstGeom prst="rect">
              <a:avLst/>
            </a:prstGeom>
            <a:solidFill>
              <a:srgbClr val="5F6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AC65101-797C-40CC-A150-F438AF14CB85}"/>
                </a:ext>
              </a:extLst>
            </p:cNvPr>
            <p:cNvSpPr/>
            <p:nvPr userDrawn="1"/>
          </p:nvSpPr>
          <p:spPr>
            <a:xfrm>
              <a:off x="4943256" y="-704626"/>
              <a:ext cx="483139" cy="483139"/>
            </a:xfrm>
            <a:prstGeom prst="rect">
              <a:avLst/>
            </a:prstGeom>
            <a:solidFill>
              <a:srgbClr val="E1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38CA9-E82A-4919-BE77-46681F3DECA2}"/>
                </a:ext>
              </a:extLst>
            </p:cNvPr>
            <p:cNvSpPr/>
            <p:nvPr userDrawn="1"/>
          </p:nvSpPr>
          <p:spPr>
            <a:xfrm>
              <a:off x="5491040" y="-704626"/>
              <a:ext cx="483139" cy="483139"/>
            </a:xfrm>
            <a:prstGeom prst="rect">
              <a:avLst/>
            </a:prstGeom>
            <a:solidFill>
              <a:srgbClr val="FBFBFB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0DF6A8-312B-4DA8-BB94-CA3BF6EA53E0}"/>
                </a:ext>
              </a:extLst>
            </p:cNvPr>
            <p:cNvSpPr/>
            <p:nvPr userDrawn="1"/>
          </p:nvSpPr>
          <p:spPr>
            <a:xfrm>
              <a:off x="6038824" y="-704626"/>
              <a:ext cx="483139" cy="483139"/>
            </a:xfrm>
            <a:prstGeom prst="rect">
              <a:avLst/>
            </a:prstGeom>
            <a:solidFill>
              <a:srgbClr val="D3D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3899CD5-8208-4007-871B-5B0B4417A22B}"/>
                </a:ext>
              </a:extLst>
            </p:cNvPr>
            <p:cNvSpPr/>
            <p:nvPr userDrawn="1"/>
          </p:nvSpPr>
          <p:spPr>
            <a:xfrm>
              <a:off x="6756183" y="-704626"/>
              <a:ext cx="483139" cy="483139"/>
            </a:xfrm>
            <a:prstGeom prst="rect">
              <a:avLst/>
            </a:prstGeom>
            <a:solidFill>
              <a:srgbClr val="2D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B5B524-F87A-47AC-BF68-478A60E5DC0C}"/>
                </a:ext>
              </a:extLst>
            </p:cNvPr>
            <p:cNvSpPr/>
            <p:nvPr userDrawn="1"/>
          </p:nvSpPr>
          <p:spPr>
            <a:xfrm>
              <a:off x="7303967" y="-704626"/>
              <a:ext cx="483139" cy="483139"/>
            </a:xfrm>
            <a:prstGeom prst="rect">
              <a:avLst/>
            </a:prstGeom>
            <a:solidFill>
              <a:srgbClr val="F4E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3348536-E97F-4568-8294-08E4E1A13896}"/>
                </a:ext>
              </a:extLst>
            </p:cNvPr>
            <p:cNvSpPr/>
            <p:nvPr userDrawn="1"/>
          </p:nvSpPr>
          <p:spPr>
            <a:xfrm rot="10800000">
              <a:off x="8003328" y="-704627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5E6AA9"/>
                </a:gs>
                <a:gs pos="100000">
                  <a:srgbClr val="262E8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6F013F-CB7D-4535-8419-3C9DA25D9AA8}"/>
                </a:ext>
              </a:extLst>
            </p:cNvPr>
            <p:cNvSpPr/>
            <p:nvPr userDrawn="1"/>
          </p:nvSpPr>
          <p:spPr>
            <a:xfrm rot="10800000">
              <a:off x="8003328" y="-343221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F9EE84"/>
                </a:gs>
                <a:gs pos="50000">
                  <a:srgbClr val="B3C8E3"/>
                </a:gs>
                <a:gs pos="100000">
                  <a:srgbClr val="4E3A8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C3C63C4-5F77-4A67-90D2-C91E0B73736C}"/>
                </a:ext>
              </a:extLst>
            </p:cNvPr>
            <p:cNvSpPr/>
            <p:nvPr userDrawn="1"/>
          </p:nvSpPr>
          <p:spPr>
            <a:xfrm rot="10800000">
              <a:off x="8003328" y="-523646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27B1B1"/>
                </a:gs>
                <a:gs pos="35000">
                  <a:srgbClr val="5F6CAA">
                    <a:alpha val="90000"/>
                  </a:srgbClr>
                </a:gs>
                <a:gs pos="70000">
                  <a:srgbClr val="252D83">
                    <a:alpha val="90000"/>
                  </a:srgbClr>
                </a:gs>
                <a:gs pos="100000">
                  <a:srgbClr val="4C37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F0B17-30ED-4AD4-ACB1-E00523DDA100}"/>
                </a:ext>
              </a:extLst>
            </p:cNvPr>
            <p:cNvSpPr txBox="1"/>
            <p:nvPr userDrawn="1"/>
          </p:nvSpPr>
          <p:spPr>
            <a:xfrm>
              <a:off x="3086264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Main color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BE48CE-2180-4EC3-8E35-E67A3EE27B40}"/>
                </a:ext>
              </a:extLst>
            </p:cNvPr>
            <p:cNvSpPr txBox="1"/>
            <p:nvPr userDrawn="1"/>
          </p:nvSpPr>
          <p:spPr>
            <a:xfrm>
              <a:off x="4889768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color</a:t>
              </a:r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F9982D-0551-4523-AE83-4500A779BA09}"/>
                </a:ext>
              </a:extLst>
            </p:cNvPr>
            <p:cNvSpPr txBox="1"/>
            <p:nvPr userDrawn="1"/>
          </p:nvSpPr>
          <p:spPr>
            <a:xfrm>
              <a:off x="6701726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Point color</a:t>
              </a:r>
              <a:endParaRPr lang="ko-KR" alt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5144EA-068B-444D-8D9D-03EA719D744E}"/>
                </a:ext>
              </a:extLst>
            </p:cNvPr>
            <p:cNvSpPr txBox="1"/>
            <p:nvPr userDrawn="1"/>
          </p:nvSpPr>
          <p:spPr>
            <a:xfrm>
              <a:off x="7917270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Gradation color</a:t>
              </a:r>
              <a:endParaRPr lang="ko-KR" altLang="en-US" sz="800" dirty="0"/>
            </a:p>
          </p:txBody>
        </p:sp>
      </p:grpSp>
      <p:sp>
        <p:nvSpPr>
          <p:cNvPr id="47" name="그림 개체 틀 22">
            <a:extLst>
              <a:ext uri="{FF2B5EF4-FFF2-40B4-BE49-F238E27FC236}">
                <a16:creationId xmlns:a16="http://schemas.microsoft.com/office/drawing/2014/main" id="{0435706B-92BF-4FAD-94F7-73DBCE31495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78109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8" name="그림 개체 틀 22">
            <a:extLst>
              <a:ext uri="{FF2B5EF4-FFF2-40B4-BE49-F238E27FC236}">
                <a16:creationId xmlns:a16="http://schemas.microsoft.com/office/drawing/2014/main" id="{E391D96C-EC22-41F1-B54E-E5FBFC157D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85323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9" name="그림 개체 틀 22">
            <a:extLst>
              <a:ext uri="{FF2B5EF4-FFF2-40B4-BE49-F238E27FC236}">
                <a16:creationId xmlns:a16="http://schemas.microsoft.com/office/drawing/2014/main" id="{EFA6BA8B-6184-4359-A46E-B9179CB9E95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07636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85F3BFC-C908-4538-937B-CD9C584BBC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99AA0D6-40B6-7840-4E6D-11294FE7E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300302"/>
            <a:ext cx="10426588" cy="50471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816BF2E-846B-2FC6-7E91-B4C547AB037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55" name="바닥글 개체 틀 2">
            <a:extLst>
              <a:ext uri="{FF2B5EF4-FFF2-40B4-BE49-F238E27FC236}">
                <a16:creationId xmlns:a16="http://schemas.microsoft.com/office/drawing/2014/main" id="{A671CAAB-5D55-4BB4-8471-F51B16389883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1" name="텍스트 개체 틀 12">
            <a:extLst>
              <a:ext uri="{FF2B5EF4-FFF2-40B4-BE49-F238E27FC236}">
                <a16:creationId xmlns:a16="http://schemas.microsoft.com/office/drawing/2014/main" id="{9F558741-56BC-DC0C-CB01-D1BD7CD415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7" y="1073155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52" name="텍스트 개체 틀 17">
            <a:extLst>
              <a:ext uri="{FF2B5EF4-FFF2-40B4-BE49-F238E27FC236}">
                <a16:creationId xmlns:a16="http://schemas.microsoft.com/office/drawing/2014/main" id="{90FD4DC4-9794-9C5A-1D91-D3121992EC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07" y="1689343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53" name="텍스트 개체 틀 20">
            <a:extLst>
              <a:ext uri="{FF2B5EF4-FFF2-40B4-BE49-F238E27FC236}">
                <a16:creationId xmlns:a16="http://schemas.microsoft.com/office/drawing/2014/main" id="{24D86727-D248-3B61-C093-DBD56F419B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446" y="5413210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  <p:sp>
        <p:nvSpPr>
          <p:cNvPr id="56" name="텍스트 개체 틀 20">
            <a:extLst>
              <a:ext uri="{FF2B5EF4-FFF2-40B4-BE49-F238E27FC236}">
                <a16:creationId xmlns:a16="http://schemas.microsoft.com/office/drawing/2014/main" id="{445A63A8-853E-2471-C645-F4F6237307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98197" y="5413210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68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orient="horz" pos="37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CB94CA-D1A8-49C6-8224-9E26F7941C16}"/>
              </a:ext>
            </a:extLst>
          </p:cNvPr>
          <p:cNvGrpSpPr/>
          <p:nvPr userDrawn="1"/>
        </p:nvGrpSpPr>
        <p:grpSpPr>
          <a:xfrm>
            <a:off x="11560" y="-1060839"/>
            <a:ext cx="7390503" cy="893184"/>
            <a:chOff x="3028277" y="-1027355"/>
            <a:chExt cx="7390503" cy="8931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5F3882-6D49-4C6F-A7AB-A5425613FFC0}"/>
                </a:ext>
              </a:extLst>
            </p:cNvPr>
            <p:cNvSpPr/>
            <p:nvPr userDrawn="1"/>
          </p:nvSpPr>
          <p:spPr>
            <a:xfrm>
              <a:off x="3028277" y="-1027355"/>
              <a:ext cx="7390503" cy="89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752BE5-3D04-447C-BAE7-E502F594FBA1}"/>
                </a:ext>
              </a:extLst>
            </p:cNvPr>
            <p:cNvSpPr/>
            <p:nvPr userDrawn="1"/>
          </p:nvSpPr>
          <p:spPr>
            <a:xfrm>
              <a:off x="3157750" y="-704626"/>
              <a:ext cx="483139" cy="483139"/>
            </a:xfrm>
            <a:prstGeom prst="rect">
              <a:avLst/>
            </a:prstGeom>
            <a:solidFill>
              <a:srgbClr val="4C3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9689C-F2EA-47C6-AD46-E58559EE94B4}"/>
                </a:ext>
              </a:extLst>
            </p:cNvPr>
            <p:cNvSpPr/>
            <p:nvPr userDrawn="1"/>
          </p:nvSpPr>
          <p:spPr>
            <a:xfrm>
              <a:off x="3705534" y="-704626"/>
              <a:ext cx="483139" cy="483139"/>
            </a:xfrm>
            <a:prstGeom prst="rect">
              <a:avLst/>
            </a:prstGeom>
            <a:solidFill>
              <a:srgbClr val="252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793438F-C121-4DC6-ABCB-1D35CACE8CC6}"/>
                </a:ext>
              </a:extLst>
            </p:cNvPr>
            <p:cNvSpPr/>
            <p:nvPr userDrawn="1"/>
          </p:nvSpPr>
          <p:spPr>
            <a:xfrm>
              <a:off x="4253318" y="-704626"/>
              <a:ext cx="483139" cy="483139"/>
            </a:xfrm>
            <a:prstGeom prst="rect">
              <a:avLst/>
            </a:prstGeom>
            <a:solidFill>
              <a:srgbClr val="5F6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2391C7-0241-4BAB-AE6C-DD1A54FD7DEA}"/>
                </a:ext>
              </a:extLst>
            </p:cNvPr>
            <p:cNvSpPr/>
            <p:nvPr userDrawn="1"/>
          </p:nvSpPr>
          <p:spPr>
            <a:xfrm>
              <a:off x="4943256" y="-704626"/>
              <a:ext cx="483139" cy="483139"/>
            </a:xfrm>
            <a:prstGeom prst="rect">
              <a:avLst/>
            </a:prstGeom>
            <a:solidFill>
              <a:srgbClr val="E1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018703B-749A-4727-BE09-EF38D13A71E4}"/>
                </a:ext>
              </a:extLst>
            </p:cNvPr>
            <p:cNvSpPr/>
            <p:nvPr userDrawn="1"/>
          </p:nvSpPr>
          <p:spPr>
            <a:xfrm>
              <a:off x="5491040" y="-704626"/>
              <a:ext cx="483139" cy="483139"/>
            </a:xfrm>
            <a:prstGeom prst="rect">
              <a:avLst/>
            </a:prstGeom>
            <a:solidFill>
              <a:srgbClr val="FBFBFB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3F61F6-F209-4D80-A1F3-E5792F1B50A6}"/>
                </a:ext>
              </a:extLst>
            </p:cNvPr>
            <p:cNvSpPr/>
            <p:nvPr userDrawn="1"/>
          </p:nvSpPr>
          <p:spPr>
            <a:xfrm>
              <a:off x="6038824" y="-704626"/>
              <a:ext cx="483139" cy="483139"/>
            </a:xfrm>
            <a:prstGeom prst="rect">
              <a:avLst/>
            </a:prstGeom>
            <a:solidFill>
              <a:srgbClr val="D3D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234751-68AF-4C8E-BB70-18BFCF1586DE}"/>
                </a:ext>
              </a:extLst>
            </p:cNvPr>
            <p:cNvSpPr/>
            <p:nvPr userDrawn="1"/>
          </p:nvSpPr>
          <p:spPr>
            <a:xfrm>
              <a:off x="6756183" y="-704626"/>
              <a:ext cx="483139" cy="483139"/>
            </a:xfrm>
            <a:prstGeom prst="rect">
              <a:avLst/>
            </a:prstGeom>
            <a:solidFill>
              <a:srgbClr val="2D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A2EBDF-CFE5-4065-8C94-329095D6912E}"/>
                </a:ext>
              </a:extLst>
            </p:cNvPr>
            <p:cNvSpPr/>
            <p:nvPr userDrawn="1"/>
          </p:nvSpPr>
          <p:spPr>
            <a:xfrm>
              <a:off x="7303967" y="-704626"/>
              <a:ext cx="483139" cy="483139"/>
            </a:xfrm>
            <a:prstGeom prst="rect">
              <a:avLst/>
            </a:prstGeom>
            <a:solidFill>
              <a:srgbClr val="F4E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DDDD28-6FBD-451C-8430-449A33483A9B}"/>
                </a:ext>
              </a:extLst>
            </p:cNvPr>
            <p:cNvSpPr/>
            <p:nvPr userDrawn="1"/>
          </p:nvSpPr>
          <p:spPr>
            <a:xfrm rot="10800000">
              <a:off x="8003328" y="-704627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5E6AA9"/>
                </a:gs>
                <a:gs pos="100000">
                  <a:srgbClr val="262E8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38FC20-239E-4F5B-87E2-5D65E2005A7D}"/>
                </a:ext>
              </a:extLst>
            </p:cNvPr>
            <p:cNvSpPr/>
            <p:nvPr userDrawn="1"/>
          </p:nvSpPr>
          <p:spPr>
            <a:xfrm rot="10800000">
              <a:off x="8003328" y="-343221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F9EE84"/>
                </a:gs>
                <a:gs pos="50000">
                  <a:srgbClr val="B3C8E3"/>
                </a:gs>
                <a:gs pos="100000">
                  <a:srgbClr val="4E3A8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B1A8ED-F4AF-432C-B39F-6D0402282D3E}"/>
                </a:ext>
              </a:extLst>
            </p:cNvPr>
            <p:cNvSpPr/>
            <p:nvPr userDrawn="1"/>
          </p:nvSpPr>
          <p:spPr>
            <a:xfrm rot="10800000">
              <a:off x="8003328" y="-523646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27B1B1"/>
                </a:gs>
                <a:gs pos="35000">
                  <a:srgbClr val="5F6CAA">
                    <a:alpha val="90000"/>
                  </a:srgbClr>
                </a:gs>
                <a:gs pos="70000">
                  <a:srgbClr val="252D83">
                    <a:alpha val="90000"/>
                  </a:srgbClr>
                </a:gs>
                <a:gs pos="100000">
                  <a:srgbClr val="4C37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1DBBB3-CE7E-42A0-B0EA-9242AF64CC42}"/>
                </a:ext>
              </a:extLst>
            </p:cNvPr>
            <p:cNvSpPr txBox="1"/>
            <p:nvPr userDrawn="1"/>
          </p:nvSpPr>
          <p:spPr>
            <a:xfrm>
              <a:off x="3086264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Main color</a:t>
              </a:r>
              <a:endParaRPr lang="ko-KR" altLang="en-US" sz="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E708E1-ABF5-424B-9D91-7DBE327E482E}"/>
                </a:ext>
              </a:extLst>
            </p:cNvPr>
            <p:cNvSpPr txBox="1"/>
            <p:nvPr userDrawn="1"/>
          </p:nvSpPr>
          <p:spPr>
            <a:xfrm>
              <a:off x="4889768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color</a:t>
              </a:r>
              <a:endParaRPr lang="ko-KR" alt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25F158-3FA0-4052-8478-9E4EBA9F5B87}"/>
                </a:ext>
              </a:extLst>
            </p:cNvPr>
            <p:cNvSpPr txBox="1"/>
            <p:nvPr userDrawn="1"/>
          </p:nvSpPr>
          <p:spPr>
            <a:xfrm>
              <a:off x="6701726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Point color</a:t>
              </a:r>
              <a:endParaRPr lang="ko-KR" alt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BFFAEF-A758-4B3B-B3C8-4A2BFE6A979F}"/>
                </a:ext>
              </a:extLst>
            </p:cNvPr>
            <p:cNvSpPr txBox="1"/>
            <p:nvPr userDrawn="1"/>
          </p:nvSpPr>
          <p:spPr>
            <a:xfrm>
              <a:off x="7917270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Gradation color</a:t>
              </a:r>
              <a:endParaRPr lang="ko-KR" altLang="en-US" sz="800" dirty="0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554A49-12F2-A789-8622-821034792D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2" y="566451"/>
            <a:ext cx="11647136" cy="286564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02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79C8C8-1FC2-C3F7-09CC-E1B90BCF50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7" y="315956"/>
            <a:ext cx="306091" cy="29258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9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A2D1CB1B-E740-F7CF-352A-952AABB5F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2" y="275420"/>
            <a:ext cx="268694" cy="36893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F812B1-77AA-C9DA-F5F7-D230808EBC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8" y="328352"/>
            <a:ext cx="290276" cy="3336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BF08971-22CE-0307-D2E7-3A289873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18" name="바닥글 개체 틀 2">
            <a:extLst>
              <a:ext uri="{FF2B5EF4-FFF2-40B4-BE49-F238E27FC236}">
                <a16:creationId xmlns:a16="http://schemas.microsoft.com/office/drawing/2014/main" id="{25EF0065-54D9-146D-2F2A-476A4CFEDD62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6371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77D109-3656-49D8-95C2-38AF7974B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577" y="2814806"/>
            <a:ext cx="10515600" cy="5350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altLang="ko-KR" dirty="0"/>
              <a:t>Thank you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28pt</a:t>
            </a:r>
            <a:r>
              <a:rPr lang="ko-KR" altLang="en-US" dirty="0"/>
              <a:t> 영문 </a:t>
            </a:r>
            <a:r>
              <a:rPr lang="en-US" altLang="ko-KR" dirty="0"/>
              <a:t>Calibri 28pt 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5350B3-51CA-454E-9C87-5B668EA7D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6280" y="3370807"/>
            <a:ext cx="55403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altLang="ko-KR" dirty="0" err="1"/>
              <a:t>Gildong</a:t>
            </a:r>
            <a:r>
              <a:rPr lang="en-US" altLang="ko-KR" dirty="0"/>
              <a:t> Hong / gildong.hong@theragenbio.com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17484A-59D3-4063-A5BF-F83A1446684B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CB0E3F-9C62-4B39-AA53-A70057092305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A72C59-3173-4980-912F-AFA8C566C86C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27689A0-0732-7A50-7982-D21E6B75B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" y="345920"/>
            <a:ext cx="1783710" cy="3426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FA358B-9BD2-2777-893C-DD20087FF9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9" y="6306371"/>
            <a:ext cx="1374118" cy="2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305C5065-45B5-4FFF-A31D-390E5FDF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68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4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0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B9DD-930F-1E2B-DDF4-0C5B5EAC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 Block-sorting Lossless Data Compression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F83EF-292F-1368-F47B-96DF7A63A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신종환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D77FC-55BB-7499-B2C1-E1A659DFB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2024. 06. 26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</a:t>
            </a:r>
            <a:r>
              <a:rPr lang="en-US" altLang="ko-KR" dirty="0"/>
              <a:t>matrix </a:t>
            </a:r>
            <a:r>
              <a:rPr lang="en-US" altLang="ko-KR" b="1" dirty="0"/>
              <a:t>M`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(j - 1) mod N = (j - 1) % N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, (j - 1) mod N] = M[</a:t>
            </a:r>
            <a:r>
              <a:rPr lang="en-US" altLang="ko-KR" dirty="0" err="1"/>
              <a:t>i</a:t>
            </a:r>
            <a:r>
              <a:rPr lang="en-US" altLang="ko-KR" dirty="0"/>
              <a:t>][-1]  + M[</a:t>
            </a:r>
            <a:r>
              <a:rPr lang="en-US" altLang="ko-KR" dirty="0" err="1"/>
              <a:t>i</a:t>
            </a:r>
            <a:r>
              <a:rPr lang="en-US" altLang="ko-KR" dirty="0"/>
              <a:t>][0:-1]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FCF04F-CD83-D303-D8AD-D2B3D0F38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8194"/>
          <a:stretch/>
        </p:blipFill>
        <p:spPr>
          <a:xfrm>
            <a:off x="8884489" y="1110778"/>
            <a:ext cx="2743201" cy="32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D03FA-800C-413C-416F-FDD9E7CADB99}"/>
              </a:ext>
            </a:extLst>
          </p:cNvPr>
          <p:cNvSpPr/>
          <p:nvPr/>
        </p:nvSpPr>
        <p:spPr>
          <a:xfrm>
            <a:off x="10922679" y="1764794"/>
            <a:ext cx="191231" cy="24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</a:p>
        </p:txBody>
      </p:sp>
    </p:spTree>
    <p:extLst>
      <p:ext uri="{BB962C8B-B14F-4D97-AF65-F5344CB8AC3E}">
        <p14:creationId xmlns:p14="http://schemas.microsoft.com/office/powerpoint/2010/main" val="3392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D2.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다음의 수식으로 </a:t>
            </a:r>
            <a:r>
              <a:rPr lang="en-US" altLang="ko-KR"/>
              <a:t>matrix </a:t>
            </a:r>
            <a:r>
              <a:rPr lang="en-US" altLang="ko-KR" b="1"/>
              <a:t>M`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(j - 1) mod N = (j - 1) % N</a:t>
            </a:r>
            <a:r>
              <a:rPr lang="ko-KR" altLang="en-US"/>
              <a:t>과 같다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M[i, (j - 1) mod N] = M[i][-1]  + M[i][0:-1]</a:t>
            </a:r>
            <a:r>
              <a:rPr lang="ko-KR" altLang="en-US"/>
              <a:t>과 같다</a:t>
            </a:r>
            <a:r>
              <a:rPr lang="en-US" altLang="ko-KR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FCF04F-CD83-D303-D8AD-D2B3D0F38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8194"/>
          <a:stretch/>
        </p:blipFill>
        <p:spPr>
          <a:xfrm>
            <a:off x="8884499" y="1110778"/>
            <a:ext cx="2743191" cy="32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83F362A-AF66-06D7-5CD1-B50FC45FCF01}"/>
              </a:ext>
            </a:extLst>
          </p:cNvPr>
          <p:cNvCxnSpPr/>
          <p:nvPr/>
        </p:nvCxnSpPr>
        <p:spPr>
          <a:xfrm>
            <a:off x="11008769" y="4128033"/>
            <a:ext cx="0" cy="48514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690120-5C84-C91B-625C-7E50C51991F3}"/>
              </a:ext>
            </a:extLst>
          </p:cNvPr>
          <p:cNvCxnSpPr>
            <a:cxnSpLocks/>
          </p:cNvCxnSpPr>
          <p:nvPr/>
        </p:nvCxnSpPr>
        <p:spPr>
          <a:xfrm flipH="1">
            <a:off x="9914566" y="4615713"/>
            <a:ext cx="106489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51EC89-4FEC-13A9-CEC7-82FF553BC084}"/>
              </a:ext>
            </a:extLst>
          </p:cNvPr>
          <p:cNvCxnSpPr>
            <a:cxnSpLocks/>
          </p:cNvCxnSpPr>
          <p:nvPr/>
        </p:nvCxnSpPr>
        <p:spPr>
          <a:xfrm flipV="1">
            <a:off x="9914566" y="4110257"/>
            <a:ext cx="0" cy="48514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C7EA3265-4C7F-5BA6-B7B0-3875EFF75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5722" t="21597" r="49705" b="7541"/>
          <a:stretch/>
        </p:blipFill>
        <p:spPr>
          <a:xfrm>
            <a:off x="9813063" y="1799719"/>
            <a:ext cx="203006" cy="2297838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BFC29F-BF2B-E40E-5603-B701D158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1446" t="20230" r="42919" b="5732"/>
          <a:stretch/>
        </p:blipFill>
        <p:spPr>
          <a:xfrm>
            <a:off x="10922679" y="1764794"/>
            <a:ext cx="250126" cy="2400805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90ED44-9AF2-298B-B619-734688B36DFB}"/>
              </a:ext>
            </a:extLst>
          </p:cNvPr>
          <p:cNvSpPr/>
          <p:nvPr/>
        </p:nvSpPr>
        <p:spPr>
          <a:xfrm>
            <a:off x="10913154" y="1745744"/>
            <a:ext cx="191231" cy="24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</a:p>
        </p:txBody>
      </p:sp>
    </p:spTree>
    <p:extLst>
      <p:ext uri="{BB962C8B-B14F-4D97-AF65-F5344CB8AC3E}">
        <p14:creationId xmlns:p14="http://schemas.microsoft.com/office/powerpoint/2010/main" val="4481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</a:t>
            </a:r>
            <a:r>
              <a:rPr lang="en-US" altLang="ko-KR" dirty="0"/>
              <a:t>matrix </a:t>
            </a:r>
            <a:r>
              <a:rPr lang="en-US" altLang="ko-KR" b="1" dirty="0"/>
              <a:t>M`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(j - 1) mod N = (j - 1) % N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, (j - 1) mod N] = M[</a:t>
            </a:r>
            <a:r>
              <a:rPr lang="en-US" altLang="ko-KR" dirty="0" err="1"/>
              <a:t>i</a:t>
            </a:r>
            <a:r>
              <a:rPr lang="en-US" altLang="ko-KR" dirty="0"/>
              <a:t>][-1]  + M[</a:t>
            </a:r>
            <a:r>
              <a:rPr lang="en-US" altLang="ko-KR" dirty="0" err="1"/>
              <a:t>i</a:t>
            </a:r>
            <a:r>
              <a:rPr lang="en-US" altLang="ko-KR" dirty="0"/>
              <a:t>][0:-1]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M`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째 문자로 정렬되었다고 생각하면 </a:t>
            </a:r>
            <a:r>
              <a:rPr lang="en-US" altLang="ko-KR" dirty="0"/>
              <a:t>M</a:t>
            </a:r>
            <a:r>
              <a:rPr lang="ko-KR" altLang="en-US" dirty="0"/>
              <a:t>과 정렬 순서는 같다고 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FF62E1-E718-A80C-7F44-F30FA30318DB}"/>
              </a:ext>
            </a:extLst>
          </p:cNvPr>
          <p:cNvGrpSpPr/>
          <p:nvPr/>
        </p:nvGrpSpPr>
        <p:grpSpPr>
          <a:xfrm>
            <a:off x="214671" y="8243289"/>
            <a:ext cx="2375429" cy="3035418"/>
            <a:chOff x="8992225" y="1248269"/>
            <a:chExt cx="2375429" cy="30354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413893-39DE-CAFA-9177-8650D16F1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57804" r="328"/>
            <a:stretch/>
          </p:blipFill>
          <p:spPr>
            <a:xfrm>
              <a:off x="9600473" y="1248269"/>
              <a:ext cx="1767181" cy="30354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8FC5EC-FB59-134E-088D-B01752E59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79479"/>
            <a:stretch/>
          </p:blipFill>
          <p:spPr>
            <a:xfrm>
              <a:off x="8992225" y="1248269"/>
              <a:ext cx="866149" cy="3035418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70B7BB0-CB80-3FD1-1CE3-0EE1E5DE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9582" y="1182920"/>
            <a:ext cx="2743732" cy="3190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2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085568" cy="31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이는 </a:t>
            </a:r>
            <a:r>
              <a:rPr lang="en-US" altLang="ko-KR" sz="1400" dirty="0"/>
              <a:t>M`</a:t>
            </a:r>
            <a:r>
              <a:rPr lang="ko-KR" altLang="en-US" sz="1400"/>
              <a:t>에서 특오른쪽 아래 테이블의 예시 문자열 </a:t>
            </a:r>
            <a:r>
              <a:rPr lang="en-US" altLang="ko-KR" sz="1400"/>
              <a:t>3</a:t>
            </a:r>
            <a:r>
              <a:rPr lang="ko-KR" altLang="en-US" sz="1400"/>
              <a:t>개는</a:t>
            </a:r>
            <a:r>
              <a:rPr lang="en-US" altLang="ko-KR" sz="1400"/>
              <a:t> M, M` </a:t>
            </a:r>
            <a:r>
              <a:rPr lang="ko-KR" altLang="en-US" sz="1400"/>
              <a:t>각각에서 해당 문자열들을 찾을 수 있다정 </a:t>
            </a:r>
            <a:r>
              <a:rPr lang="ko-KR" altLang="en-US" sz="1400" dirty="0"/>
              <a:t>인덱스로 </a:t>
            </a:r>
            <a:r>
              <a:rPr lang="en-US" altLang="ko-KR" sz="1400" dirty="0"/>
              <a:t>M</a:t>
            </a:r>
            <a:r>
              <a:rPr lang="ko-KR" altLang="en-US" sz="1400" dirty="0"/>
              <a:t>의 인덱스를 찾을 수 있다는 의미를 가지고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다음의 식을 만족하는 </a:t>
            </a:r>
            <a:r>
              <a:rPr lang="en-US" altLang="ko-KR" dirty="0"/>
              <a:t>j(0,... , N - 1)</a:t>
            </a:r>
            <a:r>
              <a:rPr lang="ko-KR" altLang="en-US" dirty="0"/>
              <a:t>의 배열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vector)</a:t>
            </a:r>
            <a:r>
              <a:rPr lang="ko-KR" altLang="en-US" dirty="0"/>
              <a:t>을 </a:t>
            </a:r>
            <a:r>
              <a:rPr lang="en-US" altLang="ko-KR" b="1" dirty="0"/>
              <a:t>T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M[j] = M`[T[j]]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여기서 </a:t>
            </a:r>
            <a:r>
              <a:rPr lang="en-US" altLang="ko-KR" dirty="0"/>
              <a:t>T = [4, 0, 5, 1, 2, 3]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FF62E1-E718-A80C-7F44-F30FA30318DB}"/>
              </a:ext>
            </a:extLst>
          </p:cNvPr>
          <p:cNvGrpSpPr/>
          <p:nvPr/>
        </p:nvGrpSpPr>
        <p:grpSpPr>
          <a:xfrm>
            <a:off x="214671" y="8243289"/>
            <a:ext cx="2375429" cy="3035418"/>
            <a:chOff x="8992225" y="1248269"/>
            <a:chExt cx="2375429" cy="30354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413893-39DE-CAFA-9177-8650D16F1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l="57804" r="328"/>
            <a:stretch/>
          </p:blipFill>
          <p:spPr>
            <a:xfrm>
              <a:off x="9600473" y="1248269"/>
              <a:ext cx="1767181" cy="30354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8FC5EC-FB59-134E-088D-B01752E59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r="79479"/>
            <a:stretch/>
          </p:blipFill>
          <p:spPr>
            <a:xfrm>
              <a:off x="8992225" y="1248269"/>
              <a:ext cx="866149" cy="3035418"/>
            </a:xfrm>
            <a:prstGeom prst="rect">
              <a:avLst/>
            </a:prstGeom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C4FB17-4785-5FB0-C602-644F18725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3738"/>
              </p:ext>
            </p:extLst>
          </p:nvPr>
        </p:nvGraphicFramePr>
        <p:xfrm>
          <a:off x="7655099" y="4502886"/>
          <a:ext cx="420198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62">
                  <a:extLst>
                    <a:ext uri="{9D8B030D-6E8A-4147-A177-3AD203B41FA5}">
                      <a16:colId xmlns:a16="http://schemas.microsoft.com/office/drawing/2014/main" val="142203524"/>
                    </a:ext>
                  </a:extLst>
                </a:gridCol>
                <a:gridCol w="1400662">
                  <a:extLst>
                    <a:ext uri="{9D8B030D-6E8A-4147-A177-3AD203B41FA5}">
                      <a16:colId xmlns:a16="http://schemas.microsoft.com/office/drawing/2014/main" val="1606659098"/>
                    </a:ext>
                  </a:extLst>
                </a:gridCol>
                <a:gridCol w="1400662">
                  <a:extLst>
                    <a:ext uri="{9D8B030D-6E8A-4147-A177-3AD203B41FA5}">
                      <a16:colId xmlns:a16="http://schemas.microsoft.com/office/drawing/2014/main" val="1138870372"/>
                    </a:ext>
                  </a:extLst>
                </a:gridCol>
              </a:tblGrid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idx</a:t>
                      </a:r>
                      <a:r>
                        <a:rPr lang="en-US" altLang="ko-KR" sz="1400" b="1" dirty="0"/>
                        <a:t> in 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idx</a:t>
                      </a:r>
                      <a:r>
                        <a:rPr lang="en-US" altLang="ko-KR" sz="1400" b="1" dirty="0"/>
                        <a:t> in M`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04927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aabrac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52509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abraca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96631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acaabr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334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62A062-628D-C7DC-668D-306BBE78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9" r="328"/>
          <a:stretch/>
        </p:blipFill>
        <p:spPr>
          <a:xfrm>
            <a:off x="7655101" y="1132747"/>
            <a:ext cx="4201986" cy="3035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3F7638-9BEC-0EF7-FA07-7EFAA1ECC1CD}"/>
              </a:ext>
            </a:extLst>
          </p:cNvPr>
          <p:cNvSpPr/>
          <p:nvPr/>
        </p:nvSpPr>
        <p:spPr>
          <a:xfrm>
            <a:off x="8664575" y="1673520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48B15-E9DB-8E19-4CED-FF85FA7121EF}"/>
              </a:ext>
            </a:extLst>
          </p:cNvPr>
          <p:cNvSpPr/>
          <p:nvPr/>
        </p:nvSpPr>
        <p:spPr>
          <a:xfrm>
            <a:off x="8664574" y="2087611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00FBC-8500-EE9A-E2CB-1D134642AC91}"/>
              </a:ext>
            </a:extLst>
          </p:cNvPr>
          <p:cNvSpPr/>
          <p:nvPr/>
        </p:nvSpPr>
        <p:spPr>
          <a:xfrm>
            <a:off x="8667068" y="2491853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377A1D-2FB0-BB09-A781-7A36AC61551B}"/>
              </a:ext>
            </a:extLst>
          </p:cNvPr>
          <p:cNvSpPr/>
          <p:nvPr/>
        </p:nvSpPr>
        <p:spPr>
          <a:xfrm>
            <a:off x="10486343" y="2079678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E8A2F-55FE-3DB6-CB5B-47666B8633AC}"/>
              </a:ext>
            </a:extLst>
          </p:cNvPr>
          <p:cNvSpPr/>
          <p:nvPr/>
        </p:nvSpPr>
        <p:spPr>
          <a:xfrm>
            <a:off x="10486343" y="2902761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9A860-59E5-AFAA-3BCC-5602F8F729F0}"/>
              </a:ext>
            </a:extLst>
          </p:cNvPr>
          <p:cNvSpPr/>
          <p:nvPr/>
        </p:nvSpPr>
        <p:spPr>
          <a:xfrm>
            <a:off x="10486343" y="3311305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F83E62-DC60-D6B8-A968-1BA7B9863D1C}"/>
              </a:ext>
            </a:extLst>
          </p:cNvPr>
          <p:cNvCxnSpPr>
            <a:endCxn id="12" idx="1"/>
          </p:cNvCxnSpPr>
          <p:nvPr/>
        </p:nvCxnSpPr>
        <p:spPr>
          <a:xfrm>
            <a:off x="9867899" y="1822597"/>
            <a:ext cx="618444" cy="40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7E9F0-B7F4-0284-D6BE-F3F258092B4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867899" y="2236689"/>
            <a:ext cx="613223" cy="80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D992C5-58C1-CDA2-4B07-7685FEA966C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875614" y="2650456"/>
            <a:ext cx="610729" cy="80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08556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 = [4, 0, 5, 1, 2, 3]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그리고 </a:t>
            </a:r>
            <a:r>
              <a:rPr lang="en-US" altLang="ko-KR" dirty="0"/>
              <a:t>T</a:t>
            </a:r>
            <a:r>
              <a:rPr lang="ko-KR" altLang="en-US" dirty="0"/>
              <a:t>는 다음의 수식을 만족한다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F[T[j]]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L[j]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F[</a:t>
            </a:r>
            <a:r>
              <a:rPr lang="en-US" altLang="ko-KR" dirty="0" err="1"/>
              <a:t>i</a:t>
            </a:r>
            <a:r>
              <a:rPr lang="en-US" altLang="ko-KR" dirty="0"/>
              <a:t>] = L[j]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461D-C269-33EA-9B67-B2EBC85E6F70}"/>
              </a:ext>
            </a:extLst>
          </p:cNvPr>
          <p:cNvSpPr txBox="1"/>
          <p:nvPr/>
        </p:nvSpPr>
        <p:spPr>
          <a:xfrm>
            <a:off x="9245794" y="1143000"/>
            <a:ext cx="18923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    012345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 = </a:t>
            </a:r>
            <a:r>
              <a:rPr lang="en-US" altLang="ko-KR" sz="2000" dirty="0" err="1">
                <a:latin typeface="Consolas" panose="020B0609020204030204" pitchFamily="49" charset="0"/>
              </a:rPr>
              <a:t>aaabcf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 = </a:t>
            </a:r>
            <a:r>
              <a:rPr lang="en-US" altLang="ko-KR" sz="2000" dirty="0" err="1">
                <a:latin typeface="Consolas" panose="020B0609020204030204" pitchFamily="49" charset="0"/>
              </a:rPr>
              <a:t>caraab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F[4] = 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F[0]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F[5] = 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F[1]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F[2]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F[3] = b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>
                <a:latin typeface="Consolas" panose="020B0609020204030204" pitchFamily="49" charset="0"/>
              </a:rPr>
              <a:t>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B115A-88FE-4BDC-8DBC-A28C04624832}"/>
              </a:ext>
            </a:extLst>
          </p:cNvPr>
          <p:cNvSpPr/>
          <p:nvPr/>
        </p:nvSpPr>
        <p:spPr>
          <a:xfrm>
            <a:off x="10207819" y="2468880"/>
            <a:ext cx="361950" cy="173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BB59AD-1DDD-460A-2FBC-70C38467E743}"/>
              </a:ext>
            </a:extLst>
          </p:cNvPr>
          <p:cNvCxnSpPr/>
          <p:nvPr/>
        </p:nvCxnSpPr>
        <p:spPr>
          <a:xfrm>
            <a:off x="10833294" y="246888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D98C5A-ACC9-7571-1826-F6BB85137A51}"/>
              </a:ext>
            </a:extLst>
          </p:cNvPr>
          <p:cNvCxnSpPr/>
          <p:nvPr/>
        </p:nvCxnSpPr>
        <p:spPr>
          <a:xfrm>
            <a:off x="2590100" y="1663700"/>
            <a:ext cx="61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5C243A-813F-7731-687D-07FAF25FA2D6}"/>
              </a:ext>
            </a:extLst>
          </p:cNvPr>
          <p:cNvCxnSpPr/>
          <p:nvPr/>
        </p:nvCxnSpPr>
        <p:spPr>
          <a:xfrm>
            <a:off x="8788400" y="1663700"/>
            <a:ext cx="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053CD2-901A-D9D9-89EB-0E91C5CE67D2}"/>
              </a:ext>
            </a:extLst>
          </p:cNvPr>
          <p:cNvCxnSpPr>
            <a:cxnSpLocks/>
          </p:cNvCxnSpPr>
          <p:nvPr/>
        </p:nvCxnSpPr>
        <p:spPr>
          <a:xfrm>
            <a:off x="8788400" y="2247900"/>
            <a:ext cx="89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44F350-A516-0256-5707-D7CCF8FC3D2C}"/>
              </a:ext>
            </a:extLst>
          </p:cNvPr>
          <p:cNvCxnSpPr/>
          <p:nvPr/>
        </p:nvCxnSpPr>
        <p:spPr>
          <a:xfrm>
            <a:off x="9687560" y="22479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818599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D3</a:t>
            </a:r>
            <a:r>
              <a:rPr lang="en-US" altLang="ko-KR" b="1" dirty="0"/>
              <a:t>. [form output 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원본 문자열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L, T, </a:t>
            </a:r>
            <a:r>
              <a:rPr lang="en-US" altLang="ko-KR" dirty="0">
                <a:latin typeface="Consolas" panose="020B0609020204030204" pitchFamily="49" charset="0"/>
              </a:rPr>
              <a:t>I</a:t>
            </a:r>
            <a:r>
              <a:rPr lang="ko-KR" altLang="en-US" dirty="0"/>
              <a:t>를 이용하여 찾을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검증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28356-3FB7-E55D-E838-B8FE65F8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7" y="1907494"/>
            <a:ext cx="6384004" cy="12197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F18399-E3D1-4416-C955-84F909A81ADD}"/>
              </a:ext>
            </a:extLst>
          </p:cNvPr>
          <p:cNvSpPr/>
          <p:nvPr/>
        </p:nvSpPr>
        <p:spPr>
          <a:xfrm>
            <a:off x="1546698" y="1867712"/>
            <a:ext cx="4549302" cy="340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56410E-BCB5-DADC-08AD-861F6FEBDA6A}"/>
              </a:ext>
            </a:extLst>
          </p:cNvPr>
          <p:cNvCxnSpPr/>
          <p:nvPr/>
        </p:nvCxnSpPr>
        <p:spPr>
          <a:xfrm>
            <a:off x="1274322" y="2480554"/>
            <a:ext cx="29669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B125AE8-41A7-6FF4-A688-6C4720F9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159" y="1422688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D48B62-E8FE-5A49-4BC0-0F36C324B9DE}"/>
              </a:ext>
            </a:extLst>
          </p:cNvPr>
          <p:cNvSpPr txBox="1"/>
          <p:nvPr/>
        </p:nvSpPr>
        <p:spPr>
          <a:xfrm>
            <a:off x="9253159" y="946735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00A30-4ECD-AE26-A151-715010D0A1E1}"/>
              </a:ext>
            </a:extLst>
          </p:cNvPr>
          <p:cNvSpPr/>
          <p:nvPr/>
        </p:nvSpPr>
        <p:spPr>
          <a:xfrm>
            <a:off x="9516521" y="2315260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F0B73-7BC4-CA6B-FCCB-6EF6F7B9D9E6}"/>
              </a:ext>
            </a:extLst>
          </p:cNvPr>
          <p:cNvSpPr txBox="1"/>
          <p:nvPr/>
        </p:nvSpPr>
        <p:spPr>
          <a:xfrm>
            <a:off x="11725631" y="2234653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41AD8C-3BEB-5A23-08F7-76F58164DDC7}"/>
              </a:ext>
            </a:extLst>
          </p:cNvPr>
          <p:cNvSpPr/>
          <p:nvPr/>
        </p:nvSpPr>
        <p:spPr>
          <a:xfrm>
            <a:off x="11249721" y="1983690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5F72A-587C-B75A-CE66-672F2DA66D2E}"/>
              </a:ext>
            </a:extLst>
          </p:cNvPr>
          <p:cNvSpPr txBox="1"/>
          <p:nvPr/>
        </p:nvSpPr>
        <p:spPr>
          <a:xfrm>
            <a:off x="11215670" y="1540097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9FEA6-9597-0EFE-D2E1-945147CA6813}"/>
              </a:ext>
            </a:extLst>
          </p:cNvPr>
          <p:cNvSpPr/>
          <p:nvPr/>
        </p:nvSpPr>
        <p:spPr>
          <a:xfrm>
            <a:off x="10299928" y="1983690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4EFC87-C862-1640-3AAD-1434F3AF10A5}"/>
              </a:ext>
            </a:extLst>
          </p:cNvPr>
          <p:cNvSpPr txBox="1"/>
          <p:nvPr/>
        </p:nvSpPr>
        <p:spPr>
          <a:xfrm>
            <a:off x="10268668" y="1540097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B2F4D-449F-5AF8-B5C6-D2F706581E6F}"/>
              </a:ext>
            </a:extLst>
          </p:cNvPr>
          <p:cNvSpPr txBox="1"/>
          <p:nvPr/>
        </p:nvSpPr>
        <p:spPr>
          <a:xfrm>
            <a:off x="9226338" y="4563370"/>
            <a:ext cx="191391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</a:t>
            </a:r>
            <a:r>
              <a:rPr lang="en-US" altLang="ko-KR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 = [4, 0, 5, 1, 2, 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CF24C-FC3B-F645-E99B-1FE1782E0C57}"/>
              </a:ext>
            </a:extLst>
          </p:cNvPr>
          <p:cNvSpPr txBox="1"/>
          <p:nvPr/>
        </p:nvSpPr>
        <p:spPr>
          <a:xfrm>
            <a:off x="1257026" y="3558610"/>
            <a:ext cx="18253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</a:t>
            </a:r>
            <a:r>
              <a:rPr lang="en-US" altLang="ko-KR" sz="1400" b="1" dirty="0"/>
              <a:t> = 0</a:t>
            </a:r>
            <a:r>
              <a:rPr lang="ko-KR" altLang="en-US" sz="1400" b="1" dirty="0"/>
              <a:t>인 경우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0</a:t>
            </a:r>
            <a:r>
              <a:rPr lang="en-US" altLang="ko-KR" sz="1400" b="1" dirty="0"/>
              <a:t>[x] = x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0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T[1] = 1 </a:t>
            </a:r>
          </a:p>
          <a:p>
            <a:r>
              <a:rPr lang="en-US" altLang="ko-KR" sz="1400" dirty="0"/>
              <a:t>L[1] = a</a:t>
            </a:r>
          </a:p>
          <a:p>
            <a:r>
              <a:rPr lang="en-US" altLang="ko-KR" sz="1400" dirty="0"/>
              <a:t>S[6 - 1 - 0] = S[5] = a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8EAED-F590-607E-7772-F6B043A42983}"/>
              </a:ext>
            </a:extLst>
          </p:cNvPr>
          <p:cNvSpPr txBox="1"/>
          <p:nvPr/>
        </p:nvSpPr>
        <p:spPr>
          <a:xfrm>
            <a:off x="3281243" y="3558609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1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0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T[1] = 0</a:t>
            </a:r>
          </a:p>
          <a:p>
            <a:r>
              <a:rPr lang="en-US" altLang="ko-KR" sz="1400" dirty="0"/>
              <a:t>L[0] = c</a:t>
            </a:r>
          </a:p>
          <a:p>
            <a:r>
              <a:rPr lang="en-US" altLang="ko-KR" sz="1400" dirty="0"/>
              <a:t>S[6 - 1 - 1] = S[4] = c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9AF78-604B-487B-B757-85EC1FED6823}"/>
              </a:ext>
            </a:extLst>
          </p:cNvPr>
          <p:cNvSpPr txBox="1"/>
          <p:nvPr/>
        </p:nvSpPr>
        <p:spPr>
          <a:xfrm>
            <a:off x="5198872" y="3558608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2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1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T[0] = 4</a:t>
            </a:r>
          </a:p>
          <a:p>
            <a:r>
              <a:rPr lang="en-US" altLang="ko-KR" sz="1400" dirty="0"/>
              <a:t>L[4] = a</a:t>
            </a:r>
          </a:p>
          <a:p>
            <a:r>
              <a:rPr lang="en-US" altLang="ko-KR" sz="1400" dirty="0"/>
              <a:t>S[6 - 1 - 2] = S[3] = a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A969F-B8BE-EEC2-165B-0D6488999AB6}"/>
              </a:ext>
            </a:extLst>
          </p:cNvPr>
          <p:cNvSpPr txBox="1"/>
          <p:nvPr/>
        </p:nvSpPr>
        <p:spPr>
          <a:xfrm>
            <a:off x="7116501" y="3558608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3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2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T[4] = 2</a:t>
            </a:r>
          </a:p>
          <a:p>
            <a:r>
              <a:rPr lang="en-US" altLang="ko-KR" sz="1400" dirty="0"/>
              <a:t>L[2] = r</a:t>
            </a:r>
          </a:p>
          <a:p>
            <a:r>
              <a:rPr lang="en-US" altLang="ko-KR" sz="1400" dirty="0"/>
              <a:t>S[6 - 1 - 3] = S[2] = r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88A57-E7B7-A56E-11BC-8E1AB7F3BAB4}"/>
              </a:ext>
            </a:extLst>
          </p:cNvPr>
          <p:cNvSpPr txBox="1"/>
          <p:nvPr/>
        </p:nvSpPr>
        <p:spPr>
          <a:xfrm>
            <a:off x="1257026" y="5127311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4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3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T[2] = 5</a:t>
            </a:r>
          </a:p>
          <a:p>
            <a:r>
              <a:rPr lang="en-US" altLang="ko-KR" sz="1400" dirty="0"/>
              <a:t>L[5] = b</a:t>
            </a:r>
          </a:p>
          <a:p>
            <a:r>
              <a:rPr lang="en-US" altLang="ko-KR" sz="1400" dirty="0"/>
              <a:t>S[6 - 1 - 4] = S[1] = b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FF1F1-C74A-42E1-D2EE-2FE1649792FB}"/>
              </a:ext>
            </a:extLst>
          </p:cNvPr>
          <p:cNvSpPr txBox="1"/>
          <p:nvPr/>
        </p:nvSpPr>
        <p:spPr>
          <a:xfrm>
            <a:off x="3281243" y="5127311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5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4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T[5] = 3</a:t>
            </a:r>
          </a:p>
          <a:p>
            <a:r>
              <a:rPr lang="en-US" altLang="ko-KR" sz="1400" dirty="0"/>
              <a:t>L[3] = a</a:t>
            </a:r>
          </a:p>
          <a:p>
            <a:r>
              <a:rPr lang="en-US" altLang="ko-KR" sz="1400" dirty="0"/>
              <a:t>S[6 - 1 - 5] = S[0] = a</a:t>
            </a:r>
            <a:endParaRPr lang="ko-KR" altLang="en-US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A428D9-D8F6-EB2E-6333-60D366D47620}"/>
              </a:ext>
            </a:extLst>
          </p:cNvPr>
          <p:cNvSpPr/>
          <p:nvPr/>
        </p:nvSpPr>
        <p:spPr>
          <a:xfrm>
            <a:off x="1259528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86E397-0249-D297-AAB0-08B87FA041E3}"/>
              </a:ext>
            </a:extLst>
          </p:cNvPr>
          <p:cNvSpPr/>
          <p:nvPr/>
        </p:nvSpPr>
        <p:spPr>
          <a:xfrm>
            <a:off x="3281243" y="3300068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C29849-E866-99CF-2082-F103C90DBABF}"/>
              </a:ext>
            </a:extLst>
          </p:cNvPr>
          <p:cNvSpPr/>
          <p:nvPr/>
        </p:nvSpPr>
        <p:spPr>
          <a:xfrm>
            <a:off x="5193522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D28E0D-735D-63FF-1E39-F5B04C08F51B}"/>
              </a:ext>
            </a:extLst>
          </p:cNvPr>
          <p:cNvSpPr/>
          <p:nvPr/>
        </p:nvSpPr>
        <p:spPr>
          <a:xfrm>
            <a:off x="7110288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BA6D25-7662-A031-FFE9-EA83F1A9AEF0}"/>
              </a:ext>
            </a:extLst>
          </p:cNvPr>
          <p:cNvSpPr/>
          <p:nvPr/>
        </p:nvSpPr>
        <p:spPr>
          <a:xfrm>
            <a:off x="1254229" y="4867506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AE1CF8-9355-7234-CBF3-164AB2BE5C54}"/>
              </a:ext>
            </a:extLst>
          </p:cNvPr>
          <p:cNvSpPr/>
          <p:nvPr/>
        </p:nvSpPr>
        <p:spPr>
          <a:xfrm>
            <a:off x="3281243" y="4867506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6A73C-B725-6840-1E7E-FBAB277436F6}"/>
              </a:ext>
            </a:extLst>
          </p:cNvPr>
          <p:cNvSpPr txBox="1"/>
          <p:nvPr/>
        </p:nvSpPr>
        <p:spPr>
          <a:xfrm>
            <a:off x="6733070" y="544715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abraca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EE5956-540F-55AA-D066-C171F8EDAEF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32227" y="5631824"/>
            <a:ext cx="50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8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the transformed string compresses well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BWT</a:t>
            </a:r>
            <a:r>
              <a:rPr lang="ko-KR" altLang="en-US" dirty="0">
                <a:latin typeface="+mj-ea"/>
                <a:ea typeface="+mj-ea"/>
              </a:rPr>
              <a:t>는 문자열을 </a:t>
            </a:r>
            <a:r>
              <a:rPr lang="en-US" altLang="ko-KR" dirty="0">
                <a:latin typeface="+mj-ea"/>
                <a:ea typeface="+mj-ea"/>
              </a:rPr>
              <a:t>sorting </a:t>
            </a:r>
            <a:r>
              <a:rPr lang="ko-KR" altLang="en-US" dirty="0">
                <a:latin typeface="+mj-ea"/>
                <a:ea typeface="+mj-ea"/>
              </a:rPr>
              <a:t>함으로써 중복 단어의 검색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indexing</a:t>
            </a:r>
            <a:r>
              <a:rPr lang="ko-KR" altLang="en-US" dirty="0">
                <a:latin typeface="+mj-ea"/>
                <a:ea typeface="+mj-ea"/>
              </a:rPr>
              <a:t>을 효율적으로 할 수 있게 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다만 문자열 압축을 잘 하려면 </a:t>
            </a:r>
            <a:r>
              <a:rPr lang="en-US" altLang="ko-KR" dirty="0" err="1">
                <a:latin typeface="+mj-ea"/>
                <a:ea typeface="+mj-ea"/>
              </a:rPr>
              <a:t>BWT</a:t>
            </a:r>
            <a:r>
              <a:rPr lang="ko-KR" altLang="en-US" dirty="0">
                <a:latin typeface="+mj-ea"/>
                <a:ea typeface="+mj-ea"/>
              </a:rPr>
              <a:t> 하나의 알고리즘만 써서는 한계가 있음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그래서 다른 </a:t>
            </a:r>
            <a:r>
              <a:rPr lang="en-US" altLang="ko-KR" dirty="0">
                <a:latin typeface="+mj-ea"/>
                <a:ea typeface="+mj-ea"/>
              </a:rPr>
              <a:t>encoding </a:t>
            </a:r>
            <a:r>
              <a:rPr lang="ko-KR" altLang="en-US" dirty="0">
                <a:latin typeface="+mj-ea"/>
                <a:ea typeface="+mj-ea"/>
              </a:rPr>
              <a:t>알고리즘들과 같이 사용해야 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같이 사용하면 데이터 압축 효율이 좋은 알고리즘이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각 단계로 사용하면 좋음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모두 무손실 압축 알고리즘으로 </a:t>
            </a:r>
            <a:r>
              <a:rPr lang="en-US" altLang="ko-KR" dirty="0">
                <a:latin typeface="+mj-ea"/>
                <a:ea typeface="+mj-ea"/>
              </a:rPr>
              <a:t>decoding </a:t>
            </a:r>
            <a:r>
              <a:rPr lang="ko-KR" altLang="en-US" dirty="0">
                <a:latin typeface="+mj-ea"/>
                <a:ea typeface="+mj-ea"/>
              </a:rPr>
              <a:t>시 원본으로 변환 가능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+mj-ea"/>
                <a:ea typeface="+mj-ea"/>
              </a:rPr>
              <a:t>BWT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Move-to-front coding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Huffman coding </a:t>
            </a:r>
            <a:r>
              <a:rPr lang="ko-KR" altLang="en-US" dirty="0">
                <a:latin typeface="+mj-ea"/>
                <a:ea typeface="+mj-ea"/>
              </a:rPr>
              <a:t>또는</a:t>
            </a:r>
            <a:r>
              <a:rPr lang="en-US" altLang="ko-KR" dirty="0">
                <a:latin typeface="+mj-ea"/>
                <a:ea typeface="+mj-ea"/>
              </a:rPr>
              <a:t> arithmetic coding</a:t>
            </a:r>
          </a:p>
        </p:txBody>
      </p:sp>
    </p:spTree>
    <p:extLst>
      <p:ext uri="{BB962C8B-B14F-4D97-AF65-F5344CB8AC3E}">
        <p14:creationId xmlns:p14="http://schemas.microsoft.com/office/powerpoint/2010/main" val="179844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 dirty="0"/>
              <a:t>Entropy, Information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783783A-5A92-3FFF-546F-1DD41649468E}"/>
              </a:ext>
            </a:extLst>
          </p:cNvPr>
          <p:cNvSpPr/>
          <p:nvPr/>
        </p:nvSpPr>
        <p:spPr>
          <a:xfrm>
            <a:off x="5409854" y="3052628"/>
            <a:ext cx="1242646" cy="2919046"/>
          </a:xfrm>
          <a:custGeom>
            <a:avLst/>
            <a:gdLst>
              <a:gd name="connsiteX0" fmla="*/ 1242646 w 1242646"/>
              <a:gd name="connsiteY0" fmla="*/ 0 h 2919046"/>
              <a:gd name="connsiteX1" fmla="*/ 0 w 1242646"/>
              <a:gd name="connsiteY1" fmla="*/ 1254369 h 2919046"/>
              <a:gd name="connsiteX2" fmla="*/ 0 w 1242646"/>
              <a:gd name="connsiteY2" fmla="*/ 2919046 h 2919046"/>
              <a:gd name="connsiteX3" fmla="*/ 1230923 w 1242646"/>
              <a:gd name="connsiteY3" fmla="*/ 1688123 h 2919046"/>
              <a:gd name="connsiteX4" fmla="*/ 1242646 w 1242646"/>
              <a:gd name="connsiteY4" fmla="*/ 0 h 291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6" h="2919046">
                <a:moveTo>
                  <a:pt x="1242646" y="0"/>
                </a:moveTo>
                <a:lnTo>
                  <a:pt x="0" y="1254369"/>
                </a:lnTo>
                <a:lnTo>
                  <a:pt x="0" y="2919046"/>
                </a:lnTo>
                <a:lnTo>
                  <a:pt x="1230923" y="1688123"/>
                </a:lnTo>
                <a:cubicBezTo>
                  <a:pt x="1234831" y="1125415"/>
                  <a:pt x="1238738" y="562708"/>
                  <a:pt x="1242646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C18402-D749-F2B5-0A78-320ADF367E3B}"/>
              </a:ext>
            </a:extLst>
          </p:cNvPr>
          <p:cNvSpPr/>
          <p:nvPr/>
        </p:nvSpPr>
        <p:spPr>
          <a:xfrm>
            <a:off x="5786450" y="4165975"/>
            <a:ext cx="622013" cy="6220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Entropy</a:t>
            </a:r>
            <a:r>
              <a:rPr lang="ko-KR" altLang="en-US" b="1" dirty="0"/>
              <a:t>의 계산식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번호가 부여된 상태</a:t>
            </a:r>
            <a:endParaRPr lang="en-US" altLang="ko-KR" b="1" dirty="0"/>
          </a:p>
          <a:p>
            <a:r>
              <a:rPr lang="ko-KR" altLang="en-US" dirty="0"/>
              <a:t>정보량이 많다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B398569-D385-DFE8-341D-3D6424840F19}"/>
              </a:ext>
            </a:extLst>
          </p:cNvPr>
          <p:cNvCxnSpPr/>
          <p:nvPr/>
        </p:nvCxnSpPr>
        <p:spPr>
          <a:xfrm flipH="1">
            <a:off x="2528471" y="30291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2A2861-12E3-FA7D-6E0A-500FC8E64CB3}"/>
              </a:ext>
            </a:extLst>
          </p:cNvPr>
          <p:cNvCxnSpPr/>
          <p:nvPr/>
        </p:nvCxnSpPr>
        <p:spPr>
          <a:xfrm>
            <a:off x="2528471" y="4295274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70BD5-C7CF-D69A-77BA-4B390F023AC9}"/>
              </a:ext>
            </a:extLst>
          </p:cNvPr>
          <p:cNvCxnSpPr/>
          <p:nvPr/>
        </p:nvCxnSpPr>
        <p:spPr>
          <a:xfrm>
            <a:off x="3794564" y="3029181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4724D5-7965-EE58-0D54-BD7A4376AD70}"/>
              </a:ext>
            </a:extLst>
          </p:cNvPr>
          <p:cNvCxnSpPr/>
          <p:nvPr/>
        </p:nvCxnSpPr>
        <p:spPr>
          <a:xfrm flipH="1">
            <a:off x="8284501" y="30291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9EB563-C205-5AB1-F479-C6E35A251D98}"/>
              </a:ext>
            </a:extLst>
          </p:cNvPr>
          <p:cNvCxnSpPr/>
          <p:nvPr/>
        </p:nvCxnSpPr>
        <p:spPr>
          <a:xfrm>
            <a:off x="2528471" y="4295274"/>
            <a:ext cx="575603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16BB2E-9CA4-6D7C-A199-008A36410B8E}"/>
              </a:ext>
            </a:extLst>
          </p:cNvPr>
          <p:cNvCxnSpPr/>
          <p:nvPr/>
        </p:nvCxnSpPr>
        <p:spPr>
          <a:xfrm>
            <a:off x="8284501" y="4295274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AF383-4433-6783-36F6-D220F02C2A0D}"/>
              </a:ext>
            </a:extLst>
          </p:cNvPr>
          <p:cNvCxnSpPr/>
          <p:nvPr/>
        </p:nvCxnSpPr>
        <p:spPr>
          <a:xfrm flipH="1">
            <a:off x="8272777" y="4717304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8298F3-17E7-517C-5237-79EE96B01EBC}"/>
              </a:ext>
            </a:extLst>
          </p:cNvPr>
          <p:cNvCxnSpPr/>
          <p:nvPr/>
        </p:nvCxnSpPr>
        <p:spPr>
          <a:xfrm>
            <a:off x="9538870" y="302918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176111-EFA5-4249-351F-77400DFD06C8}"/>
              </a:ext>
            </a:extLst>
          </p:cNvPr>
          <p:cNvCxnSpPr/>
          <p:nvPr/>
        </p:nvCxnSpPr>
        <p:spPr>
          <a:xfrm>
            <a:off x="2528471" y="5983397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337D41-4480-5FF3-91DD-D768CBBEA998}"/>
              </a:ext>
            </a:extLst>
          </p:cNvPr>
          <p:cNvCxnSpPr/>
          <p:nvPr/>
        </p:nvCxnSpPr>
        <p:spPr>
          <a:xfrm flipH="1">
            <a:off x="5400623" y="3041250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C6881E-4838-98C0-340C-AE010CD84F02}"/>
              </a:ext>
            </a:extLst>
          </p:cNvPr>
          <p:cNvCxnSpPr/>
          <p:nvPr/>
        </p:nvCxnSpPr>
        <p:spPr>
          <a:xfrm>
            <a:off x="5400623" y="4307343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BCE7B9-22D0-BD24-F0E8-9D5842038DD2}"/>
              </a:ext>
            </a:extLst>
          </p:cNvPr>
          <p:cNvCxnSpPr/>
          <p:nvPr/>
        </p:nvCxnSpPr>
        <p:spPr>
          <a:xfrm flipH="1">
            <a:off x="5400622" y="4741441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D34FE6-112C-4785-5EB1-310EE62B1267}"/>
              </a:ext>
            </a:extLst>
          </p:cNvPr>
          <p:cNvCxnSpPr/>
          <p:nvPr/>
        </p:nvCxnSpPr>
        <p:spPr>
          <a:xfrm>
            <a:off x="6666715" y="3053318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70023C1-F8D0-F83D-4FC0-BE078AAB8DA8}"/>
              </a:ext>
            </a:extLst>
          </p:cNvPr>
          <p:cNvSpPr/>
          <p:nvPr/>
        </p:nvSpPr>
        <p:spPr>
          <a:xfrm>
            <a:off x="6924968" y="366222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35251F-23A6-EF89-2FA4-8003E9869BFF}"/>
              </a:ext>
            </a:extLst>
          </p:cNvPr>
          <p:cNvSpPr/>
          <p:nvPr/>
        </p:nvSpPr>
        <p:spPr>
          <a:xfrm>
            <a:off x="7862469" y="3309783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AAA15A-5F11-937F-BD94-C9F4A2E0EED1}"/>
              </a:ext>
            </a:extLst>
          </p:cNvPr>
          <p:cNvSpPr/>
          <p:nvPr/>
        </p:nvSpPr>
        <p:spPr>
          <a:xfrm>
            <a:off x="6748776" y="4875566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AC6098-EA50-7161-D1B4-0BF96C2FF04A}"/>
              </a:ext>
            </a:extLst>
          </p:cNvPr>
          <p:cNvSpPr/>
          <p:nvPr/>
        </p:nvSpPr>
        <p:spPr>
          <a:xfrm>
            <a:off x="7545600" y="437055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48BE00-8801-92CC-E740-E969ECDEF558}"/>
              </a:ext>
            </a:extLst>
          </p:cNvPr>
          <p:cNvSpPr/>
          <p:nvPr/>
        </p:nvSpPr>
        <p:spPr>
          <a:xfrm>
            <a:off x="8390008" y="451801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BAF708-5BBF-2CCD-3E8A-52183E194A52}"/>
              </a:ext>
            </a:extLst>
          </p:cNvPr>
          <p:cNvSpPr/>
          <p:nvPr/>
        </p:nvSpPr>
        <p:spPr>
          <a:xfrm>
            <a:off x="3595435" y="3274990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EE663EB-95CC-2B21-995B-2B02E14B0AF7}"/>
              </a:ext>
            </a:extLst>
          </p:cNvPr>
          <p:cNvSpPr/>
          <p:nvPr/>
        </p:nvSpPr>
        <p:spPr>
          <a:xfrm>
            <a:off x="4428123" y="3632576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0FA429-55D2-2CE3-E804-86A603B8EDC1}"/>
              </a:ext>
            </a:extLst>
          </p:cNvPr>
          <p:cNvSpPr/>
          <p:nvPr/>
        </p:nvSpPr>
        <p:spPr>
          <a:xfrm>
            <a:off x="3067898" y="4858788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7B0C1-977A-CD1A-BDC0-155BCFCB046C}"/>
              </a:ext>
            </a:extLst>
          </p:cNvPr>
          <p:cNvSpPr/>
          <p:nvPr/>
        </p:nvSpPr>
        <p:spPr>
          <a:xfrm>
            <a:off x="3947130" y="5033828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FB847E8-0F26-46CD-C3ED-CE4F5D2E56ED}"/>
              </a:ext>
            </a:extLst>
          </p:cNvPr>
          <p:cNvSpPr/>
          <p:nvPr/>
        </p:nvSpPr>
        <p:spPr>
          <a:xfrm>
            <a:off x="4709130" y="4501232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DC9B0C-60DD-B0B4-E742-E02C7C8D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67692"/>
            <a:ext cx="1757764" cy="5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5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783783A-5A92-3FFF-546F-1DD41649468E}"/>
              </a:ext>
            </a:extLst>
          </p:cNvPr>
          <p:cNvSpPr/>
          <p:nvPr/>
        </p:nvSpPr>
        <p:spPr>
          <a:xfrm>
            <a:off x="5424854" y="3031405"/>
            <a:ext cx="1242646" cy="2919046"/>
          </a:xfrm>
          <a:custGeom>
            <a:avLst/>
            <a:gdLst>
              <a:gd name="connsiteX0" fmla="*/ 1242646 w 1242646"/>
              <a:gd name="connsiteY0" fmla="*/ 0 h 2919046"/>
              <a:gd name="connsiteX1" fmla="*/ 0 w 1242646"/>
              <a:gd name="connsiteY1" fmla="*/ 1254369 h 2919046"/>
              <a:gd name="connsiteX2" fmla="*/ 0 w 1242646"/>
              <a:gd name="connsiteY2" fmla="*/ 2919046 h 2919046"/>
              <a:gd name="connsiteX3" fmla="*/ 1230923 w 1242646"/>
              <a:gd name="connsiteY3" fmla="*/ 1688123 h 2919046"/>
              <a:gd name="connsiteX4" fmla="*/ 1242646 w 1242646"/>
              <a:gd name="connsiteY4" fmla="*/ 0 h 291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6" h="2919046">
                <a:moveTo>
                  <a:pt x="1242646" y="0"/>
                </a:moveTo>
                <a:lnTo>
                  <a:pt x="0" y="1254369"/>
                </a:lnTo>
                <a:lnTo>
                  <a:pt x="0" y="2919046"/>
                </a:lnTo>
                <a:lnTo>
                  <a:pt x="1230923" y="1688123"/>
                </a:lnTo>
                <a:cubicBezTo>
                  <a:pt x="1234831" y="1125415"/>
                  <a:pt x="1238738" y="562708"/>
                  <a:pt x="1242646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C18402-D749-F2B5-0A78-320ADF367E3B}"/>
              </a:ext>
            </a:extLst>
          </p:cNvPr>
          <p:cNvSpPr/>
          <p:nvPr/>
        </p:nvSpPr>
        <p:spPr>
          <a:xfrm>
            <a:off x="5801450" y="4144752"/>
            <a:ext cx="622013" cy="6220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Entropy</a:t>
            </a:r>
            <a:r>
              <a:rPr lang="ko-KR" altLang="en-US" b="1" dirty="0"/>
              <a:t>의 계산식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번호가 부여되지 않은 상태</a:t>
            </a:r>
            <a:endParaRPr lang="en-US" altLang="ko-KR" b="1" dirty="0"/>
          </a:p>
          <a:p>
            <a:r>
              <a:rPr lang="ko-KR" altLang="en-US" dirty="0"/>
              <a:t>번호가 부여된 상태보다 상대적으로 정보량이 적다</a:t>
            </a:r>
            <a:r>
              <a:rPr lang="en-US" altLang="ko-KR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B398569-D385-DFE8-341D-3D6424840F19}"/>
              </a:ext>
            </a:extLst>
          </p:cNvPr>
          <p:cNvCxnSpPr/>
          <p:nvPr/>
        </p:nvCxnSpPr>
        <p:spPr>
          <a:xfrm flipH="1">
            <a:off x="2543471" y="3007958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2A2861-12E3-FA7D-6E0A-500FC8E64CB3}"/>
              </a:ext>
            </a:extLst>
          </p:cNvPr>
          <p:cNvCxnSpPr/>
          <p:nvPr/>
        </p:nvCxnSpPr>
        <p:spPr>
          <a:xfrm>
            <a:off x="2543471" y="427405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70BD5-C7CF-D69A-77BA-4B390F023AC9}"/>
              </a:ext>
            </a:extLst>
          </p:cNvPr>
          <p:cNvCxnSpPr/>
          <p:nvPr/>
        </p:nvCxnSpPr>
        <p:spPr>
          <a:xfrm>
            <a:off x="3809564" y="3007958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4724D5-7965-EE58-0D54-BD7A4376AD70}"/>
              </a:ext>
            </a:extLst>
          </p:cNvPr>
          <p:cNvCxnSpPr/>
          <p:nvPr/>
        </p:nvCxnSpPr>
        <p:spPr>
          <a:xfrm flipH="1">
            <a:off x="8299501" y="3007958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9EB563-C205-5AB1-F479-C6E35A251D98}"/>
              </a:ext>
            </a:extLst>
          </p:cNvPr>
          <p:cNvCxnSpPr/>
          <p:nvPr/>
        </p:nvCxnSpPr>
        <p:spPr>
          <a:xfrm>
            <a:off x="2543471" y="4274051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16BB2E-9CA4-6D7C-A199-008A36410B8E}"/>
              </a:ext>
            </a:extLst>
          </p:cNvPr>
          <p:cNvCxnSpPr/>
          <p:nvPr/>
        </p:nvCxnSpPr>
        <p:spPr>
          <a:xfrm>
            <a:off x="8299501" y="427405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AF383-4433-6783-36F6-D220F02C2A0D}"/>
              </a:ext>
            </a:extLst>
          </p:cNvPr>
          <p:cNvCxnSpPr/>
          <p:nvPr/>
        </p:nvCxnSpPr>
        <p:spPr>
          <a:xfrm flipH="1">
            <a:off x="8287777" y="46960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8298F3-17E7-517C-5237-79EE96B01EBC}"/>
              </a:ext>
            </a:extLst>
          </p:cNvPr>
          <p:cNvCxnSpPr/>
          <p:nvPr/>
        </p:nvCxnSpPr>
        <p:spPr>
          <a:xfrm>
            <a:off x="9553870" y="3007958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176111-EFA5-4249-351F-77400DFD06C8}"/>
              </a:ext>
            </a:extLst>
          </p:cNvPr>
          <p:cNvCxnSpPr/>
          <p:nvPr/>
        </p:nvCxnSpPr>
        <p:spPr>
          <a:xfrm>
            <a:off x="2543471" y="5962174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337D41-4480-5FF3-91DD-D768CBBEA998}"/>
              </a:ext>
            </a:extLst>
          </p:cNvPr>
          <p:cNvCxnSpPr/>
          <p:nvPr/>
        </p:nvCxnSpPr>
        <p:spPr>
          <a:xfrm flipH="1">
            <a:off x="5415623" y="3020027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C6881E-4838-98C0-340C-AE010CD84F02}"/>
              </a:ext>
            </a:extLst>
          </p:cNvPr>
          <p:cNvCxnSpPr/>
          <p:nvPr/>
        </p:nvCxnSpPr>
        <p:spPr>
          <a:xfrm>
            <a:off x="5415623" y="4286120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BCE7B9-22D0-BD24-F0E8-9D5842038DD2}"/>
              </a:ext>
            </a:extLst>
          </p:cNvPr>
          <p:cNvCxnSpPr/>
          <p:nvPr/>
        </p:nvCxnSpPr>
        <p:spPr>
          <a:xfrm flipH="1">
            <a:off x="5415622" y="4720218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D34FE6-112C-4785-5EB1-310EE62B1267}"/>
              </a:ext>
            </a:extLst>
          </p:cNvPr>
          <p:cNvCxnSpPr/>
          <p:nvPr/>
        </p:nvCxnSpPr>
        <p:spPr>
          <a:xfrm>
            <a:off x="6681715" y="3032095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70023C1-F8D0-F83D-4FC0-BE078AAB8DA8}"/>
              </a:ext>
            </a:extLst>
          </p:cNvPr>
          <p:cNvSpPr/>
          <p:nvPr/>
        </p:nvSpPr>
        <p:spPr>
          <a:xfrm>
            <a:off x="6939968" y="3641004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35251F-23A6-EF89-2FA4-8003E9869BFF}"/>
              </a:ext>
            </a:extLst>
          </p:cNvPr>
          <p:cNvSpPr/>
          <p:nvPr/>
        </p:nvSpPr>
        <p:spPr>
          <a:xfrm>
            <a:off x="7877469" y="328856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AAA15A-5F11-937F-BD94-C9F4A2E0EED1}"/>
              </a:ext>
            </a:extLst>
          </p:cNvPr>
          <p:cNvSpPr/>
          <p:nvPr/>
        </p:nvSpPr>
        <p:spPr>
          <a:xfrm>
            <a:off x="6763776" y="4854343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AC6098-EA50-7161-D1B4-0BF96C2FF04A}"/>
              </a:ext>
            </a:extLst>
          </p:cNvPr>
          <p:cNvSpPr/>
          <p:nvPr/>
        </p:nvSpPr>
        <p:spPr>
          <a:xfrm>
            <a:off x="7560600" y="434932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48BE00-8801-92CC-E740-E969ECDEF558}"/>
              </a:ext>
            </a:extLst>
          </p:cNvPr>
          <p:cNvSpPr/>
          <p:nvPr/>
        </p:nvSpPr>
        <p:spPr>
          <a:xfrm>
            <a:off x="8405008" y="449678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BAF708-5BBF-2CCD-3E8A-52183E194A52}"/>
              </a:ext>
            </a:extLst>
          </p:cNvPr>
          <p:cNvSpPr/>
          <p:nvPr/>
        </p:nvSpPr>
        <p:spPr>
          <a:xfrm>
            <a:off x="3610435" y="3253767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EE663EB-95CC-2B21-995B-2B02E14B0AF7}"/>
              </a:ext>
            </a:extLst>
          </p:cNvPr>
          <p:cNvSpPr/>
          <p:nvPr/>
        </p:nvSpPr>
        <p:spPr>
          <a:xfrm>
            <a:off x="4443123" y="3611353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0FA429-55D2-2CE3-E804-86A603B8EDC1}"/>
              </a:ext>
            </a:extLst>
          </p:cNvPr>
          <p:cNvSpPr/>
          <p:nvPr/>
        </p:nvSpPr>
        <p:spPr>
          <a:xfrm>
            <a:off x="3082898" y="4837565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7B0C1-977A-CD1A-BDC0-155BCFCB046C}"/>
              </a:ext>
            </a:extLst>
          </p:cNvPr>
          <p:cNvSpPr/>
          <p:nvPr/>
        </p:nvSpPr>
        <p:spPr>
          <a:xfrm>
            <a:off x="3962130" y="5012605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FB847E8-0F26-46CD-C3ED-CE4F5D2E56ED}"/>
              </a:ext>
            </a:extLst>
          </p:cNvPr>
          <p:cNvSpPr/>
          <p:nvPr/>
        </p:nvSpPr>
        <p:spPr>
          <a:xfrm>
            <a:off x="4724130" y="4480009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DC9B0C-60DD-B0B4-E742-E02C7C8D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67692"/>
            <a:ext cx="1757764" cy="5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FE1A-2214-585E-7C1F-C04E4E97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9A738-FCD3-1A89-AB92-A23295F2CB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579" y="1933740"/>
            <a:ext cx="4888421" cy="430159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BWT</a:t>
            </a:r>
            <a:r>
              <a:rPr lang="en-US" altLang="ko-KR" dirty="0"/>
              <a:t> (Burrows–Wheeler transform) algorithm</a:t>
            </a:r>
          </a:p>
          <a:p>
            <a:r>
              <a:rPr lang="en-US" altLang="ko-KR" dirty="0"/>
              <a:t>2. Entropy, Information theory</a:t>
            </a:r>
          </a:p>
          <a:p>
            <a:r>
              <a:rPr lang="en-US" altLang="ko-KR" dirty="0"/>
              <a:t>3. Related algorithm with </a:t>
            </a:r>
            <a:r>
              <a:rPr lang="en-US" altLang="ko-KR" dirty="0" err="1"/>
              <a:t>BWT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/>
              <a:t>1) Move-to-front Coding </a:t>
            </a:r>
            <a:endParaRPr lang="en-US" altLang="ko-KR" dirty="0"/>
          </a:p>
          <a:p>
            <a:r>
              <a:rPr lang="en-US" altLang="ko-KR" dirty="0"/>
              <a:t>  2</a:t>
            </a:r>
            <a:r>
              <a:rPr lang="en-US" altLang="ko-KR"/>
              <a:t>) Huffman coding</a:t>
            </a:r>
            <a:endParaRPr lang="en-US" altLang="ko-KR" dirty="0"/>
          </a:p>
          <a:p>
            <a:r>
              <a:rPr lang="en-US" altLang="ko-KR" dirty="0"/>
              <a:t>  3) Suffix </a:t>
            </a:r>
            <a:r>
              <a:rPr lang="en-US" altLang="ko-KR" dirty="0" err="1"/>
              <a:t>trie</a:t>
            </a:r>
            <a:r>
              <a:rPr lang="en-US" altLang="ko-KR" dirty="0"/>
              <a:t> / Prefix </a:t>
            </a:r>
            <a:r>
              <a:rPr lang="en-US" altLang="ko-KR" dirty="0" err="1"/>
              <a:t>trie</a:t>
            </a:r>
            <a:endParaRPr lang="en-US" altLang="ko-KR" dirty="0"/>
          </a:p>
          <a:p>
            <a:r>
              <a:rPr lang="en-US" altLang="ko-KR" dirty="0"/>
              <a:t>  4) radix sort</a:t>
            </a:r>
          </a:p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af-ZA" altLang="ko-KR"/>
              <a:t>An efficient implementation</a:t>
            </a:r>
            <a:endParaRPr lang="en-US" altLang="ko-KR" dirty="0"/>
          </a:p>
          <a:p>
            <a:r>
              <a:rPr lang="en-US" altLang="ko-KR" dirty="0"/>
              <a:t>5. BWA (Burrows-Wheeler Aligner)</a:t>
            </a:r>
          </a:p>
        </p:txBody>
      </p:sp>
    </p:spTree>
    <p:extLst>
      <p:ext uri="{BB962C8B-B14F-4D97-AF65-F5344CB8AC3E}">
        <p14:creationId xmlns:p14="http://schemas.microsoft.com/office/powerpoint/2010/main" val="298682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theory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컴퓨터 등 매체에 데이터를 저장할 때 데이터를 </a:t>
            </a:r>
            <a:r>
              <a:rPr lang="ko-KR" altLang="en-US" dirty="0" err="1">
                <a:latin typeface="+mj-ea"/>
                <a:ea typeface="+mj-ea"/>
              </a:rPr>
              <a:t>정량화하는</a:t>
            </a:r>
            <a:r>
              <a:rPr lang="ko-KR" altLang="en-US" dirty="0">
                <a:latin typeface="+mj-ea"/>
                <a:ea typeface="+mj-ea"/>
              </a:rPr>
              <a:t> 응용 수학의 한 분야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데이터의 단위는 </a:t>
            </a:r>
            <a:r>
              <a:rPr lang="ko-KR" altLang="en-US" b="1" dirty="0">
                <a:latin typeface="+mj-ea"/>
                <a:ea typeface="+mj-ea"/>
              </a:rPr>
              <a:t>정보 엔트로피</a:t>
            </a:r>
            <a:r>
              <a:rPr lang="ko-KR" altLang="en-US" dirty="0">
                <a:latin typeface="+mj-ea"/>
                <a:ea typeface="+mj-ea"/>
              </a:rPr>
              <a:t>라고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정보 엔트로피는 열역학에서의 엔트로피와 크게 다르지 않다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정보 엔트로피를 잘 다루기 위해 데이터를 정해진 개수의 심볼로 나타내는 방법을 </a:t>
            </a:r>
            <a:r>
              <a:rPr lang="ko-KR" altLang="en-US" b="1" dirty="0">
                <a:latin typeface="+mj-ea"/>
                <a:ea typeface="+mj-ea"/>
              </a:rPr>
              <a:t>엔트로피 부호화</a:t>
            </a:r>
            <a:r>
              <a:rPr lang="ko-KR" altLang="en-US" dirty="0">
                <a:latin typeface="+mj-ea"/>
                <a:ea typeface="+mj-ea"/>
              </a:rPr>
              <a:t>라고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Entropy</a:t>
            </a:r>
            <a:r>
              <a:rPr lang="ko-KR" altLang="en-US" dirty="0">
                <a:latin typeface="+mj-ea"/>
                <a:ea typeface="+mj-ea"/>
              </a:rPr>
              <a:t>를 설명한 것과 같은 개념으로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 정렬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엔트로피 부호화 등을 통해 전체 계의 엔트로피를 낮추는 작업이 </a:t>
            </a:r>
            <a:r>
              <a:rPr lang="ko-KR" altLang="en-US" b="1" dirty="0">
                <a:latin typeface="+mj-ea"/>
                <a:ea typeface="+mj-ea"/>
              </a:rPr>
              <a:t>데이터 압축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같은 데이터인데 정보 엔트로피를 감소시킨다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좀 더 잘 찾을 수 있게 </a:t>
            </a:r>
            <a:r>
              <a:rPr lang="ko-KR" altLang="en-US" dirty="0" err="1">
                <a:latin typeface="+mj-ea"/>
                <a:ea typeface="+mj-ea"/>
              </a:rPr>
              <a:t>된다와</a:t>
            </a:r>
            <a:r>
              <a:rPr lang="ko-KR" altLang="en-US" dirty="0">
                <a:latin typeface="+mj-ea"/>
                <a:ea typeface="+mj-ea"/>
              </a:rPr>
              <a:t> 같은 의미가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62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 dirty="0"/>
              <a:t>Related algorithm with </a:t>
            </a:r>
            <a:r>
              <a:rPr lang="en-US" altLang="ko-KR" dirty="0" err="1"/>
              <a:t>BWT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Move-to-front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715748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input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en-US" altLang="ko-KR" dirty="0">
                <a:latin typeface="+mj-ea"/>
                <a:ea typeface="+mj-ea"/>
              </a:rPr>
              <a:t>S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S[0]</a:t>
            </a:r>
            <a:r>
              <a:rPr lang="ko-KR" altLang="en-US" dirty="0">
                <a:latin typeface="+mj-ea"/>
                <a:ea typeface="+mj-ea"/>
              </a:rPr>
              <a:t>부터 시작하여 </a:t>
            </a:r>
            <a:r>
              <a:rPr lang="en-US" altLang="ko-KR" dirty="0">
                <a:latin typeface="+mj-ea"/>
                <a:ea typeface="+mj-ea"/>
              </a:rPr>
              <a:t>S[N - 1]</a:t>
            </a:r>
            <a:r>
              <a:rPr lang="ko-KR" altLang="en-US" dirty="0">
                <a:latin typeface="+mj-ea"/>
                <a:ea typeface="+mj-ea"/>
              </a:rPr>
              <a:t>까지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정해진 문자열 배열에서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해당 되는 문자의 </a:t>
            </a:r>
            <a:r>
              <a:rPr lang="en-US" altLang="ko-KR" dirty="0">
                <a:latin typeface="+mj-ea"/>
                <a:ea typeface="+mj-ea"/>
              </a:rPr>
              <a:t>index </a:t>
            </a:r>
            <a:r>
              <a:rPr lang="ko-KR" altLang="en-US" dirty="0">
                <a:latin typeface="+mj-ea"/>
                <a:ea typeface="+mj-ea"/>
              </a:rPr>
              <a:t>번호를 적고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문자를 맨 앞으로 가져오는 것을 반복한다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이렇게 하면 반복 발생하는 문자의 번호를 </a:t>
            </a:r>
            <a:r>
              <a:rPr lang="en-US" altLang="ko-KR" b="1" dirty="0">
                <a:latin typeface="+mj-ea"/>
                <a:ea typeface="+mj-ea"/>
              </a:rPr>
              <a:t>0, 1, 2 </a:t>
            </a:r>
            <a:r>
              <a:rPr lang="ko-KR" altLang="en-US" b="1" dirty="0">
                <a:latin typeface="+mj-ea"/>
                <a:ea typeface="+mj-ea"/>
              </a:rPr>
              <a:t>등의 낮은 숫자를 반복해서 적을 수 있게 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* </a:t>
            </a:r>
            <a:r>
              <a:rPr lang="ko-KR" altLang="en-US" dirty="0">
                <a:latin typeface="+mj-ea"/>
                <a:ea typeface="+mj-ea"/>
              </a:rPr>
              <a:t>정해진 문자열 배열은 보통 아스키코드나 확장된 아스키 코드를 사용함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bananaaa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1,1,13,1,1,1,0,0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E131F-37EC-1D84-9EF6-7A36521A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94" y="1130300"/>
            <a:ext cx="4267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텍스트 압축을 위해 널리 사용되는 방법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원본 데이터에서 자주 출현하는 문자는 적은 비트의 코드로 변환하여 표현하고 출현 빈도가 낮은 문자는 많은 비트의 코드로 변환하여 표현함으로써 전체 데이터를 표현하는데 필요한 비트 수를 줄이는 방식이다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Input string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AAAAAAABBCCCDEEEEFFFFFFG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위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에서 각 문자의 개수는 다음과 같다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A(7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F(6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E(4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C(3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B(2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D(1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G(1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5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출현 빈도가 가장 작은 것 </a:t>
            </a:r>
            <a:r>
              <a:rPr lang="en-US" altLang="ko-KR">
                <a:latin typeface="+mj-ea"/>
                <a:ea typeface="+mj-ea"/>
              </a:rPr>
              <a:t>2</a:t>
            </a:r>
            <a:r>
              <a:rPr lang="ko-KR" altLang="en-US">
                <a:latin typeface="+mj-ea"/>
                <a:ea typeface="+mj-ea"/>
              </a:rPr>
              <a:t>개를 묶고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큰 것으로 이동하며 묶는 방식으로 이진트리를 그린다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여기서 </a:t>
            </a:r>
            <a:r>
              <a:rPr lang="en-US" altLang="ko-KR">
                <a:latin typeface="+mj-ea"/>
                <a:ea typeface="+mj-ea"/>
              </a:rPr>
              <a:t>node</a:t>
            </a:r>
            <a:r>
              <a:rPr lang="ko-KR" altLang="en-US">
                <a:latin typeface="+mj-ea"/>
                <a:ea typeface="+mj-ea"/>
              </a:rPr>
              <a:t>에는 빈도수의 합을 적는다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3BF69-C3EE-1827-66FE-D9FB900A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0" y="2253486"/>
            <a:ext cx="2257296" cy="763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A7BC1-BA99-F957-CA69-E402762A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628" y="2223947"/>
            <a:ext cx="1738574" cy="11913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9E3EB-E6C2-C395-3BE8-08FA1C901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741" y="2253486"/>
            <a:ext cx="1242653" cy="13281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4F3E8E-7E42-6ABD-C002-BAF7A368D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512" y="2253486"/>
            <a:ext cx="3819163" cy="1846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52D268-6A51-49FB-E37E-45E38FA55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40" y="3974281"/>
            <a:ext cx="2257296" cy="227030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DDAF559-41C8-5613-C54F-324C77C277C4}"/>
              </a:ext>
            </a:extLst>
          </p:cNvPr>
          <p:cNvSpPr/>
          <p:nvPr/>
        </p:nvSpPr>
        <p:spPr>
          <a:xfrm>
            <a:off x="2279651" y="2318072"/>
            <a:ext cx="225425" cy="2254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449FCD-E53C-8610-7BBA-C00AC24A0467}"/>
              </a:ext>
            </a:extLst>
          </p:cNvPr>
          <p:cNvCxnSpPr>
            <a:cxnSpLocks/>
          </p:cNvCxnSpPr>
          <p:nvPr/>
        </p:nvCxnSpPr>
        <p:spPr>
          <a:xfrm flipH="1" flipV="1">
            <a:off x="1881188" y="1933575"/>
            <a:ext cx="398463" cy="3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CE6B24-93C3-64A3-BCA1-F14B8DF87D80}"/>
              </a:ext>
            </a:extLst>
          </p:cNvPr>
          <p:cNvSpPr txBox="1"/>
          <p:nvPr/>
        </p:nvSpPr>
        <p:spPr>
          <a:xfrm>
            <a:off x="3421628" y="4556840"/>
            <a:ext cx="8135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Input string</a:t>
            </a:r>
          </a:p>
          <a:p>
            <a:r>
              <a:rPr lang="ko-KR" altLang="en-US">
                <a:latin typeface="+mj-ea"/>
                <a:ea typeface="+mj-ea"/>
              </a:rPr>
              <a:t>AAAAAAABBCCCDEEEEFFFFFFG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 b="1">
                <a:latin typeface="+mj-ea"/>
                <a:ea typeface="+mj-ea"/>
              </a:rPr>
              <a:t>output</a:t>
            </a:r>
          </a:p>
          <a:p>
            <a:r>
              <a:rPr lang="ko-KR" altLang="en-US">
                <a:latin typeface="+mj-ea"/>
                <a:ea typeface="+mj-ea"/>
              </a:rPr>
              <a:t>0000000000000001000100011011011010101111111110101010101001011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77E3A1-836E-5378-D431-71C83F5F73B5}"/>
              </a:ext>
            </a:extLst>
          </p:cNvPr>
          <p:cNvCxnSpPr>
            <a:cxnSpLocks/>
          </p:cNvCxnSpPr>
          <p:nvPr/>
        </p:nvCxnSpPr>
        <p:spPr>
          <a:xfrm flipV="1">
            <a:off x="7572054" y="5241907"/>
            <a:ext cx="468860" cy="4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C0D82F-D10E-F478-9449-0298DEFBCCD2}"/>
              </a:ext>
            </a:extLst>
          </p:cNvPr>
          <p:cNvSpPr txBox="1"/>
          <p:nvPr/>
        </p:nvSpPr>
        <p:spPr>
          <a:xfrm>
            <a:off x="7938490" y="4926172"/>
            <a:ext cx="124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접두 부호</a:t>
            </a:r>
          </a:p>
        </p:txBody>
      </p:sp>
    </p:spTree>
    <p:extLst>
      <p:ext uri="{BB962C8B-B14F-4D97-AF65-F5344CB8AC3E}">
        <p14:creationId xmlns:p14="http://schemas.microsoft.com/office/powerpoint/2010/main" val="150084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Suffix trie / prefix trie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Trie : edge</a:t>
            </a:r>
            <a:r>
              <a:rPr lang="ko-KR" altLang="en-US">
                <a:latin typeface="+mj-ea"/>
                <a:ea typeface="+mj-ea"/>
              </a:rPr>
              <a:t>가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에서 </a:t>
            </a:r>
            <a:r>
              <a:rPr lang="en-US" altLang="ko-KR">
                <a:latin typeface="+mj-ea"/>
                <a:ea typeface="+mj-ea"/>
              </a:rPr>
              <a:t>1</a:t>
            </a:r>
            <a:r>
              <a:rPr lang="ko-KR" altLang="en-US">
                <a:latin typeface="+mj-ea"/>
                <a:ea typeface="+mj-ea"/>
              </a:rPr>
              <a:t>개 문자로 표현된 </a:t>
            </a:r>
            <a:r>
              <a:rPr lang="en-US" altLang="ko-KR">
                <a:latin typeface="+mj-ea"/>
                <a:ea typeface="+mj-ea"/>
              </a:rPr>
              <a:t>tree</a:t>
            </a:r>
            <a:r>
              <a:rPr lang="ko-KR" altLang="en-US">
                <a:latin typeface="+mj-ea"/>
                <a:ea typeface="+mj-ea"/>
              </a:rPr>
              <a:t>를 압축하여 가지를 압축한 그래프를 </a:t>
            </a:r>
            <a:r>
              <a:rPr lang="en-US" altLang="ko-KR">
                <a:latin typeface="+mj-ea"/>
                <a:ea typeface="+mj-ea"/>
              </a:rPr>
              <a:t>trie</a:t>
            </a:r>
            <a:r>
              <a:rPr lang="ko-KR" altLang="en-US">
                <a:latin typeface="+mj-ea"/>
                <a:ea typeface="+mj-ea"/>
              </a:rPr>
              <a:t>라고 함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tree(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latin typeface="+mj-ea"/>
                <a:ea typeface="+mj-ea"/>
              </a:rPr>
              <a:t>prefix tree)</a:t>
            </a:r>
            <a:r>
              <a:rPr lang="ko-KR" altLang="en-US">
                <a:latin typeface="+mj-ea"/>
                <a:ea typeface="+mj-ea"/>
              </a:rPr>
              <a:t>를 그릴 때에는 맨 마지막에 문자열의 끝을 나타내는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를 넣음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tree</a:t>
            </a:r>
            <a:r>
              <a:rPr lang="ko-KR" altLang="en-US">
                <a:latin typeface="+mj-ea"/>
                <a:ea typeface="+mj-ea"/>
              </a:rPr>
              <a:t>에서 찾아진 가장 긴 문자열이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이 된다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219D1-D2CE-9E4C-A006-229180B3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32"/>
          <a:stretch/>
        </p:blipFill>
        <p:spPr>
          <a:xfrm>
            <a:off x="1036064" y="3104161"/>
            <a:ext cx="1910335" cy="311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853574-4F26-11FB-DD6B-2E10CE98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25" y="3720991"/>
            <a:ext cx="4633272" cy="24994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DBB40-EC20-AAA6-8D25-7EEB0EF53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723" y="3196631"/>
            <a:ext cx="2553591" cy="3023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CAC95-E68F-F71A-5C95-342353A385BB}"/>
              </a:ext>
            </a:extLst>
          </p:cNvPr>
          <p:cNvSpPr txBox="1"/>
          <p:nvPr/>
        </p:nvSpPr>
        <p:spPr>
          <a:xfrm>
            <a:off x="1253779" y="2763794"/>
            <a:ext cx="13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tree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8BD96-DA09-F786-3E69-E8525754361E}"/>
              </a:ext>
            </a:extLst>
          </p:cNvPr>
          <p:cNvSpPr txBox="1"/>
          <p:nvPr/>
        </p:nvSpPr>
        <p:spPr>
          <a:xfrm>
            <a:off x="4077731" y="2761940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trie</a:t>
            </a:r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9DE13A-41A2-E8B9-EDAD-87FD6FE684A3}"/>
              </a:ext>
            </a:extLst>
          </p:cNvPr>
          <p:cNvCxnSpPr/>
          <p:nvPr/>
        </p:nvCxnSpPr>
        <p:spPr>
          <a:xfrm flipV="1">
            <a:off x="7143750" y="3516084"/>
            <a:ext cx="40957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1E3396-B91F-F278-52DE-B17503ABD266}"/>
              </a:ext>
            </a:extLst>
          </p:cNvPr>
          <p:cNvSpPr txBox="1"/>
          <p:nvPr/>
        </p:nvSpPr>
        <p:spPr>
          <a:xfrm>
            <a:off x="6479733" y="323551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찾은 문자 개수</a:t>
            </a:r>
            <a:r>
              <a:rPr lang="en-US" altLang="ko-KR" sz="1200"/>
              <a:t>, </a:t>
            </a:r>
            <a:r>
              <a:rPr lang="ko-KR" altLang="en-US" sz="1200"/>
              <a:t>찾아진 문자 개수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5A7EC3-2A2F-A593-4B36-29E7DB02D5B2}"/>
              </a:ext>
            </a:extLst>
          </p:cNvPr>
          <p:cNvCxnSpPr/>
          <p:nvPr/>
        </p:nvCxnSpPr>
        <p:spPr>
          <a:xfrm flipV="1">
            <a:off x="8048625" y="3863746"/>
            <a:ext cx="2286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AA1D8A-C0E8-DDC5-A3C5-3809D266ACAD}"/>
              </a:ext>
            </a:extLst>
          </p:cNvPr>
          <p:cNvSpPr txBox="1"/>
          <p:nvPr/>
        </p:nvSpPr>
        <p:spPr>
          <a:xfrm>
            <a:off x="7726228" y="358674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남은 문자 개수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4763C1-1BBB-475E-68FC-80296E688C39}"/>
              </a:ext>
            </a:extLst>
          </p:cNvPr>
          <p:cNvCxnSpPr/>
          <p:nvPr/>
        </p:nvCxnSpPr>
        <p:spPr>
          <a:xfrm>
            <a:off x="6479733" y="5973534"/>
            <a:ext cx="492567" cy="24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466379-E919-69BE-3BFE-7B20D9C6B2CE}"/>
              </a:ext>
            </a:extLst>
          </p:cNvPr>
          <p:cNvSpPr txBox="1"/>
          <p:nvPr/>
        </p:nvSpPr>
        <p:spPr>
          <a:xfrm>
            <a:off x="6947499" y="6086163"/>
            <a:ext cx="202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원본 문자열의 가지는 남은 문자 개수가 </a:t>
            </a:r>
            <a:r>
              <a:rPr lang="en-US" altLang="ko-KR" sz="1200"/>
              <a:t>0</a:t>
            </a:r>
            <a:r>
              <a:rPr lang="ko-KR" altLang="en-US" sz="1200"/>
              <a:t>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371A5-ED17-781A-1476-5037F3B12FCC}"/>
              </a:ext>
            </a:extLst>
          </p:cNvPr>
          <p:cNvSpPr txBox="1"/>
          <p:nvPr/>
        </p:nvSpPr>
        <p:spPr>
          <a:xfrm>
            <a:off x="6216396" y="2761940"/>
            <a:ext cx="261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trie - </a:t>
            </a:r>
            <a:r>
              <a:rPr lang="ko-KR" altLang="en-US" b="1">
                <a:latin typeface="+mj-ea"/>
                <a:ea typeface="+mj-ea"/>
              </a:rPr>
              <a:t>번호 부여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D05B2-26F1-5760-0033-11C9AF7CF69E}"/>
              </a:ext>
            </a:extLst>
          </p:cNvPr>
          <p:cNvSpPr txBox="1"/>
          <p:nvPr/>
        </p:nvSpPr>
        <p:spPr>
          <a:xfrm>
            <a:off x="9540210" y="2761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문자열 검색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B67820-7900-E4E5-7A25-22EFBF9AF568}"/>
              </a:ext>
            </a:extLst>
          </p:cNvPr>
          <p:cNvCxnSpPr/>
          <p:nvPr/>
        </p:nvCxnSpPr>
        <p:spPr>
          <a:xfrm>
            <a:off x="3338286" y="2761940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2657A86-6FEF-00AC-4C93-DF982B6AB5A4}"/>
              </a:ext>
            </a:extLst>
          </p:cNvPr>
          <p:cNvCxnSpPr/>
          <p:nvPr/>
        </p:nvCxnSpPr>
        <p:spPr>
          <a:xfrm>
            <a:off x="5929086" y="2669073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9EE6FC9-224C-792B-D264-8928E6523866}"/>
              </a:ext>
            </a:extLst>
          </p:cNvPr>
          <p:cNvCxnSpPr/>
          <p:nvPr/>
        </p:nvCxnSpPr>
        <p:spPr>
          <a:xfrm>
            <a:off x="9045295" y="2669072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Suffix trie / prefix trie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활용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trie / prefix trie</a:t>
            </a:r>
            <a:r>
              <a:rPr lang="ko-KR" altLang="en-US">
                <a:latin typeface="+mj-ea"/>
                <a:ea typeface="+mj-ea"/>
              </a:rPr>
              <a:t>는 문자열 패턴 검색에 주로 활용됨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시간복잡도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trie </a:t>
            </a:r>
            <a:r>
              <a:rPr lang="ko-KR" altLang="en-US">
                <a:latin typeface="+mj-ea"/>
                <a:ea typeface="+mj-ea"/>
              </a:rPr>
              <a:t>구축은 </a:t>
            </a:r>
            <a:r>
              <a:rPr lang="en-US" altLang="ko-KR">
                <a:latin typeface="+mj-ea"/>
                <a:ea typeface="+mj-ea"/>
              </a:rPr>
              <a:t>O(n)</a:t>
            </a:r>
            <a:r>
              <a:rPr lang="ko-KR" altLang="en-US">
                <a:latin typeface="+mj-ea"/>
                <a:ea typeface="+mj-ea"/>
              </a:rPr>
              <a:t>이지만 긴 문자열의 경우 </a:t>
            </a:r>
            <a:r>
              <a:rPr lang="en-US" altLang="ko-KR">
                <a:latin typeface="+mj-ea"/>
                <a:ea typeface="+mj-ea"/>
              </a:rPr>
              <a:t>O(n * Log(n))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패턴 매칭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문자열 검색</a:t>
            </a:r>
            <a:r>
              <a:rPr lang="en-US" altLang="ko-KR">
                <a:latin typeface="+mj-ea"/>
                <a:ea typeface="+mj-ea"/>
              </a:rPr>
              <a:t>)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O(n * (</a:t>
            </a:r>
            <a:r>
              <a:rPr lang="ko-KR" altLang="en-US">
                <a:latin typeface="+mj-ea"/>
                <a:ea typeface="+mj-ea"/>
              </a:rPr>
              <a:t>검색 문자열 길이</a:t>
            </a:r>
            <a:r>
              <a:rPr lang="en-US" altLang="ko-KR">
                <a:latin typeface="+mj-ea"/>
                <a:ea typeface="+mj-ea"/>
              </a:rPr>
              <a:t>))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32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radix sort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기수 정렬</a:t>
            </a:r>
            <a:r>
              <a:rPr lang="en-US" altLang="ko-KR">
                <a:latin typeface="+mj-ea"/>
                <a:ea typeface="+mj-ea"/>
              </a:rPr>
              <a:t>(radix sort)</a:t>
            </a:r>
            <a:r>
              <a:rPr lang="ko-KR" altLang="en-US">
                <a:latin typeface="+mj-ea"/>
                <a:ea typeface="+mj-ea"/>
              </a:rPr>
              <a:t>은 신기하게도 비교를 하지 않고 정렬을 하는 방법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한 배열에서 </a:t>
            </a:r>
            <a:r>
              <a:rPr lang="en-US" altLang="ko-KR">
                <a:latin typeface="+mj-ea"/>
                <a:ea typeface="+mj-ea"/>
              </a:rPr>
              <a:t>1</a:t>
            </a:r>
            <a:r>
              <a:rPr lang="ko-KR" altLang="en-US">
                <a:latin typeface="+mj-ea"/>
                <a:ea typeface="+mj-ea"/>
              </a:rPr>
              <a:t>의 자리수부터 가장 큰 수의 자리수까지 순서대로 올라가며 정렬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버블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선택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퀵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힙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병합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삽입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셸 정렬은 최선의 경우라도 </a:t>
            </a:r>
            <a:r>
              <a:rPr lang="en-US" altLang="ko-KR">
                <a:latin typeface="+mj-ea"/>
                <a:ea typeface="+mj-ea"/>
              </a:rPr>
              <a:t>NlogN </a:t>
            </a:r>
            <a:r>
              <a:rPr lang="ko-KR" altLang="en-US">
                <a:latin typeface="+mj-ea"/>
                <a:ea typeface="+mj-ea"/>
              </a:rPr>
              <a:t>의 시간복잡도를 가짐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하지만 기수정렬은 </a:t>
            </a:r>
            <a:r>
              <a:rPr lang="en-US" altLang="ko-KR" b="1">
                <a:latin typeface="+mj-ea"/>
                <a:ea typeface="+mj-ea"/>
              </a:rPr>
              <a:t>O(N)</a:t>
            </a:r>
            <a:r>
              <a:rPr lang="ko-KR" altLang="en-US">
                <a:latin typeface="+mj-ea"/>
                <a:ea typeface="+mj-ea"/>
              </a:rPr>
              <a:t>이라는 비교도 안 되게 매우 빠른 시간복잡도를 가짐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기수 정렬은 매우 빠르지만 </a:t>
            </a:r>
            <a:r>
              <a:rPr lang="ko-KR" altLang="en-US" b="1">
                <a:latin typeface="+mj-ea"/>
                <a:ea typeface="+mj-ea"/>
              </a:rPr>
              <a:t>버킷</a:t>
            </a:r>
            <a:r>
              <a:rPr lang="ko-KR" altLang="en-US">
                <a:latin typeface="+mj-ea"/>
                <a:ea typeface="+mj-ea"/>
              </a:rPr>
              <a:t>이라는 추가적인 메모리 할당이 필요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9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radix sort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정렬 방법</a:t>
            </a:r>
            <a:endParaRPr lang="en-US" altLang="ko-KR" b="1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19D66-EBEA-1C10-5B3C-2529332C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"/>
          <a:stretch/>
        </p:blipFill>
        <p:spPr>
          <a:xfrm>
            <a:off x="600140" y="1720257"/>
            <a:ext cx="4876826" cy="353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5E7E04-4CB3-E1FA-E9FA-F738A927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0" y="2757109"/>
            <a:ext cx="4919797" cy="919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0180F1-83ED-C0D1-92CC-D64982C33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79" y="3811051"/>
            <a:ext cx="4891971" cy="36781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2E725E0-93C0-F857-D796-806F71CACAFC}"/>
              </a:ext>
            </a:extLst>
          </p:cNvPr>
          <p:cNvCxnSpPr>
            <a:cxnSpLocks/>
          </p:cNvCxnSpPr>
          <p:nvPr/>
        </p:nvCxnSpPr>
        <p:spPr>
          <a:xfrm>
            <a:off x="3006305" y="2212844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CEDFE4-20F5-18C1-D5DB-F5292315592D}"/>
              </a:ext>
            </a:extLst>
          </p:cNvPr>
          <p:cNvSpPr txBox="1"/>
          <p:nvPr/>
        </p:nvSpPr>
        <p:spPr>
          <a:xfrm>
            <a:off x="3019231" y="2267553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의 자리 정렬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1E75AD-96A8-7FC9-2264-25133EEDA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00" y="4822770"/>
            <a:ext cx="4891218" cy="904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696474-0111-0C80-133D-36E466503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11" y="5864304"/>
            <a:ext cx="4883989" cy="33099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3BE189D-D971-09E8-8B12-FE034D699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561" y="1391709"/>
            <a:ext cx="4891218" cy="158614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BE1B728-9EE2-C71B-682B-87C0F3278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2561" y="3545595"/>
            <a:ext cx="4897580" cy="2245648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CB58-9E0C-586F-C440-D263E7C270A0}"/>
              </a:ext>
            </a:extLst>
          </p:cNvPr>
          <p:cNvCxnSpPr/>
          <p:nvPr/>
        </p:nvCxnSpPr>
        <p:spPr>
          <a:xfrm>
            <a:off x="8966807" y="3004384"/>
            <a:ext cx="0" cy="45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5C3EA5-8409-7B74-8585-96EF108C0750}"/>
              </a:ext>
            </a:extLst>
          </p:cNvPr>
          <p:cNvSpPr txBox="1"/>
          <p:nvPr/>
        </p:nvSpPr>
        <p:spPr>
          <a:xfrm>
            <a:off x="8993499" y="307652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1000</a:t>
            </a:r>
            <a:r>
              <a:rPr lang="ko-KR" altLang="en-US" sz="1400"/>
              <a:t>의 자리 정렬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9864A7F-5934-81F5-AA4A-2CA42FC899B3}"/>
              </a:ext>
            </a:extLst>
          </p:cNvPr>
          <p:cNvCxnSpPr/>
          <p:nvPr/>
        </p:nvCxnSpPr>
        <p:spPr>
          <a:xfrm flipH="1" flipV="1">
            <a:off x="6096000" y="1106718"/>
            <a:ext cx="416561" cy="3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5836BE-31FF-C58E-334A-179A5BD39BB9}"/>
              </a:ext>
            </a:extLst>
          </p:cNvPr>
          <p:cNvSpPr txBox="1"/>
          <p:nvPr/>
        </p:nvSpPr>
        <p:spPr>
          <a:xfrm>
            <a:off x="5629946" y="887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버킷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849FB1E-C1E3-EE47-2DB3-5E0EA5FCE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992" y="6099165"/>
            <a:ext cx="4908787" cy="32528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F6C276A-6641-9BF3-0B0F-3D7F2B0626C3}"/>
              </a:ext>
            </a:extLst>
          </p:cNvPr>
          <p:cNvCxnSpPr>
            <a:cxnSpLocks/>
          </p:cNvCxnSpPr>
          <p:nvPr/>
        </p:nvCxnSpPr>
        <p:spPr>
          <a:xfrm>
            <a:off x="3006305" y="4286439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DC49198-95CC-92CA-1B7B-031EDDD05872}"/>
              </a:ext>
            </a:extLst>
          </p:cNvPr>
          <p:cNvSpPr txBox="1"/>
          <p:nvPr/>
        </p:nvSpPr>
        <p:spPr>
          <a:xfrm>
            <a:off x="3019231" y="4341148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</a:t>
            </a:r>
            <a:r>
              <a:rPr lang="ko-KR" altLang="en-US" sz="1400"/>
              <a:t>의 자리 정렬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05F385-2D4A-1716-5071-86FDC4DC228F}"/>
              </a:ext>
            </a:extLst>
          </p:cNvPr>
          <p:cNvCxnSpPr>
            <a:cxnSpLocks/>
          </p:cNvCxnSpPr>
          <p:nvPr/>
        </p:nvCxnSpPr>
        <p:spPr>
          <a:xfrm>
            <a:off x="8951062" y="921614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7B409E-3639-FEE6-1AE2-6CC346C6AA3A}"/>
              </a:ext>
            </a:extLst>
          </p:cNvPr>
          <p:cNvSpPr txBox="1"/>
          <p:nvPr/>
        </p:nvSpPr>
        <p:spPr>
          <a:xfrm>
            <a:off x="8963988" y="976323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</a:t>
            </a:r>
            <a:r>
              <a:rPr lang="ko-KR" altLang="en-US" sz="1400"/>
              <a:t>의 자리 정렬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30F818-44B1-91CE-F242-7B838D954DC9}"/>
              </a:ext>
            </a:extLst>
          </p:cNvPr>
          <p:cNvSpPr txBox="1"/>
          <p:nvPr/>
        </p:nvSpPr>
        <p:spPr>
          <a:xfrm>
            <a:off x="8602174" y="581447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output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751E0-9F02-47C8-0BE4-F6090FA2CD70}"/>
              </a:ext>
            </a:extLst>
          </p:cNvPr>
          <p:cNvSpPr txBox="1"/>
          <p:nvPr/>
        </p:nvSpPr>
        <p:spPr>
          <a:xfrm>
            <a:off x="2722748" y="1440714"/>
            <a:ext cx="63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Input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8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af-ZA" altLang="ko-KR"/>
              <a:t>An efficient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/>
              <a:t>BWT (Burrows–Wheeler transform) algorithm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11068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앞서 소개한 </a:t>
            </a:r>
            <a:r>
              <a:rPr lang="en-US" altLang="ko-KR"/>
              <a:t>decoding </a:t>
            </a:r>
            <a:r>
              <a:rPr lang="ko-KR" altLang="en-US"/>
              <a:t>수식은 </a:t>
            </a:r>
            <a:r>
              <a:rPr lang="en-US" altLang="ko-KR"/>
              <a:t>S(</a:t>
            </a:r>
            <a:r>
              <a:rPr lang="ko-KR" altLang="en-US"/>
              <a:t>원본 문자열</a:t>
            </a:r>
            <a:r>
              <a:rPr lang="en-US" altLang="ko-KR"/>
              <a:t>), L(</a:t>
            </a:r>
            <a:r>
              <a:rPr lang="ko-KR" altLang="en-US"/>
              <a:t>마지막 컬럼</a:t>
            </a:r>
            <a:r>
              <a:rPr lang="en-US" altLang="ko-KR"/>
              <a:t>), T(M</a:t>
            </a:r>
            <a:r>
              <a:rPr lang="ko-KR" altLang="en-US"/>
              <a:t>에서 </a:t>
            </a:r>
            <a:r>
              <a:rPr lang="en-US" altLang="ko-KR"/>
              <a:t>M`</a:t>
            </a:r>
            <a:r>
              <a:rPr lang="ko-KR" altLang="en-US"/>
              <a:t>와 같은 인덱스 배열</a:t>
            </a:r>
            <a:r>
              <a:rPr lang="en-US" altLang="ko-KR"/>
              <a:t>), </a:t>
            </a:r>
            <a:r>
              <a:rPr lang="en-US" altLang="ko-KR">
                <a:latin typeface="Consolas" panose="020B0609020204030204" pitchFamily="49" charset="0"/>
              </a:rPr>
              <a:t>I(</a:t>
            </a:r>
            <a:r>
              <a:rPr lang="ko-KR" altLang="en-US">
                <a:latin typeface="Consolas" panose="020B0609020204030204" pitchFamily="49" charset="0"/>
              </a:rPr>
              <a:t>원본 문자열 인덱스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r>
              <a:rPr lang="ko-KR" altLang="en-US">
                <a:latin typeface="Consolas" panose="020B0609020204030204" pitchFamily="49" charset="0"/>
              </a:rPr>
              <a:t>가 필요하다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>
                <a:latin typeface="+mj-ea"/>
                <a:ea typeface="+mj-ea"/>
              </a:rPr>
              <a:t>개선된 방법을 사용하면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만 있으면 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decoding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이 가능해진다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12F8D-4868-F9DE-1577-1CB872592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15"/>
          <a:stretch/>
        </p:blipFill>
        <p:spPr>
          <a:xfrm>
            <a:off x="2903998" y="2032701"/>
            <a:ext cx="6384004" cy="8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1119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오른쪽 테이블은 기존 </a:t>
            </a:r>
            <a:r>
              <a:rPr lang="en-US" altLang="ko-KR">
                <a:latin typeface="+mj-ea"/>
                <a:ea typeface="+mj-ea"/>
              </a:rPr>
              <a:t>BWT </a:t>
            </a:r>
            <a:r>
              <a:rPr lang="ko-KR" altLang="en-US">
                <a:latin typeface="+mj-ea"/>
                <a:ea typeface="+mj-ea"/>
              </a:rPr>
              <a:t>방법과 크게 다를 것이 없다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input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string</a:t>
            </a:r>
            <a:r>
              <a:rPr lang="ko-KR" altLang="en-US">
                <a:latin typeface="+mj-ea"/>
                <a:ea typeface="+mj-ea"/>
              </a:rPr>
              <a:t>의 첫 문자는 시작 문자를 나타내는 </a:t>
            </a:r>
            <a:r>
              <a:rPr lang="en-US" altLang="ko-KR">
                <a:latin typeface="+mj-ea"/>
                <a:ea typeface="+mj-ea"/>
              </a:rPr>
              <a:t>'^', </a:t>
            </a:r>
            <a:r>
              <a:rPr lang="ko-KR" altLang="en-US">
                <a:latin typeface="+mj-ea"/>
                <a:ea typeface="+mj-ea"/>
              </a:rPr>
              <a:t>끝 문자를 나타내는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가 추가되었다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en-US" altLang="ko-KR">
                <a:latin typeface="+mj-ea"/>
                <a:ea typeface="+mj-ea"/>
              </a:rPr>
              <a:t>* '^'</a:t>
            </a:r>
            <a:r>
              <a:rPr lang="ko-KR" altLang="en-US">
                <a:latin typeface="+mj-ea"/>
                <a:ea typeface="+mj-ea"/>
              </a:rPr>
              <a:t>은 없어도 된다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아래 예시에서는 구분의 용도로 넣은 것으로 추측된다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여기서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BWT output</a:t>
            </a:r>
            <a:r>
              <a:rPr lang="ko-KR" altLang="en-US" b="1">
                <a:latin typeface="+mj-ea"/>
                <a:ea typeface="+mj-ea"/>
              </a:rPr>
              <a:t>은 </a:t>
            </a:r>
            <a:r>
              <a:rPr lang="en-US" altLang="ko-KR" b="1">
                <a:latin typeface="+mj-ea"/>
                <a:ea typeface="+mj-ea"/>
              </a:rPr>
              <a:t>A$NNB^AA</a:t>
            </a:r>
            <a:r>
              <a:rPr lang="ko-KR" altLang="en-US" b="1">
                <a:latin typeface="+mj-ea"/>
                <a:ea typeface="+mj-ea"/>
              </a:rPr>
              <a:t>이다</a:t>
            </a:r>
            <a:r>
              <a:rPr lang="en-US" altLang="ko-KR" b="1">
                <a:latin typeface="+mj-ea"/>
                <a:ea typeface="+mj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09C87-4561-63C5-F826-1A341DFA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6" y="3049108"/>
            <a:ext cx="543000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4852410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BWT output</a:t>
            </a:r>
            <a:r>
              <a:rPr lang="ko-KR" altLang="en-US" b="1">
                <a:latin typeface="+mj-ea"/>
                <a:ea typeface="+mj-ea"/>
              </a:rPr>
              <a:t>에서 원본 문자열 </a:t>
            </a:r>
            <a:r>
              <a:rPr lang="en-US" altLang="ko-KR" b="1">
                <a:latin typeface="+mj-ea"/>
                <a:ea typeface="+mj-ea"/>
              </a:rPr>
              <a:t>S</a:t>
            </a:r>
            <a:r>
              <a:rPr lang="ko-KR" altLang="en-US" b="1">
                <a:latin typeface="+mj-ea"/>
                <a:ea typeface="+mj-ea"/>
              </a:rPr>
              <a:t>를 찾는 방법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오른쪽의 과정을 간단하게 정리하자면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1. </a:t>
            </a:r>
            <a:r>
              <a:rPr lang="en-US" altLang="ko-KR" u="sng">
                <a:latin typeface="+mj-ea"/>
                <a:ea typeface="+mj-ea"/>
              </a:rPr>
              <a:t>radix sort </a:t>
            </a:r>
            <a:r>
              <a:rPr lang="ko-KR" altLang="en-US" u="sng">
                <a:latin typeface="+mj-ea"/>
                <a:ea typeface="+mj-ea"/>
              </a:rPr>
              <a:t>알고리즘을 사용한다</a:t>
            </a:r>
            <a:r>
              <a:rPr lang="en-US" altLang="ko-KR" u="sng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1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 add  -&gt; 1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sorting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n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 sorting -&gt; n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sorting</a:t>
            </a:r>
            <a:endParaRPr lang="en-US" altLang="ko-KR" sz="14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2. </a:t>
            </a:r>
            <a:r>
              <a:rPr lang="ko-KR" altLang="en-US" u="sng">
                <a:latin typeface="+mj-ea"/>
                <a:ea typeface="+mj-ea"/>
              </a:rPr>
              <a:t>맨 끝에 </a:t>
            </a:r>
            <a:r>
              <a:rPr lang="en-US" altLang="ko-KR" u="sng">
                <a:latin typeface="+mj-ea"/>
                <a:ea typeface="+mj-ea"/>
              </a:rPr>
              <a:t>$</a:t>
            </a:r>
            <a:r>
              <a:rPr lang="ko-KR" altLang="en-US" u="sng">
                <a:latin typeface="+mj-ea"/>
                <a:ea typeface="+mj-ea"/>
              </a:rPr>
              <a:t>가 있는 것이 원본 문자열이다</a:t>
            </a:r>
            <a:r>
              <a:rPr lang="en-US" altLang="ko-KR" u="sng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AD994-4647-08E6-480A-698916F8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65" y="1136472"/>
            <a:ext cx="3212981" cy="5222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C51AEF-5FBF-C6E7-5B3C-017FD15E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946" y="1136472"/>
            <a:ext cx="3362048" cy="52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/>
              <a:t>BWA (Burrows-Wheeler Aligner)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6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Prefix trie of string ‘GOOGOL’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prefix trie</a:t>
            </a:r>
            <a:r>
              <a:rPr lang="ko-KR" altLang="en-US"/>
              <a:t>를 이용하면 문자열 패턴 검색에 유용하게 사용할 수 있다</a:t>
            </a:r>
            <a:r>
              <a:rPr lang="en-US" altLang="ko-KR"/>
              <a:t>. BWA</a:t>
            </a:r>
            <a:r>
              <a:rPr lang="ko-KR" altLang="en-US"/>
              <a:t>는 </a:t>
            </a:r>
            <a:r>
              <a:rPr lang="en-US" altLang="ko-KR"/>
              <a:t>prefix trie</a:t>
            </a:r>
            <a:r>
              <a:rPr lang="ko-KR" altLang="en-US"/>
              <a:t>를 이용한다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32F83-0C1A-B854-97D6-19084DD5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63" y="1836279"/>
            <a:ext cx="4175386" cy="442351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B44C17-2426-5FA6-5CA8-F7A61ED85E1F}"/>
              </a:ext>
            </a:extLst>
          </p:cNvPr>
          <p:cNvCxnSpPr/>
          <p:nvPr/>
        </p:nvCxnSpPr>
        <p:spPr>
          <a:xfrm flipV="1">
            <a:off x="3665863" y="2038260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24446B-A136-0E9B-2CC0-EBD1040FF71F}"/>
              </a:ext>
            </a:extLst>
          </p:cNvPr>
          <p:cNvSpPr txBox="1"/>
          <p:nvPr/>
        </p:nvSpPr>
        <p:spPr>
          <a:xfrm>
            <a:off x="1032511" y="2097391"/>
            <a:ext cx="2633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query(</a:t>
            </a:r>
            <a:r>
              <a:rPr lang="ko-KR" altLang="en-US" sz="1400"/>
              <a:t>검색 문자열</a:t>
            </a:r>
            <a:r>
              <a:rPr lang="en-US" altLang="ko-KR" sz="1400"/>
              <a:t>)</a:t>
            </a:r>
            <a:r>
              <a:rPr lang="ko-KR" altLang="en-US" sz="1400"/>
              <a:t>를 찾는 방향</a:t>
            </a:r>
            <a:endParaRPr lang="en-US" altLang="ko-KR" sz="1400"/>
          </a:p>
          <a:p>
            <a:r>
              <a:rPr lang="en-US" altLang="ko-KR" sz="1400"/>
              <a:t>* </a:t>
            </a:r>
            <a:r>
              <a:rPr lang="ko-KR" altLang="en-US" sz="1400"/>
              <a:t>시간복잡도는 </a:t>
            </a:r>
            <a:r>
              <a:rPr lang="en-US" altLang="ko-KR" sz="1400"/>
              <a:t>O(|query|)</a:t>
            </a:r>
            <a:r>
              <a:rPr lang="ko-KR" altLang="en-US" sz="1400"/>
              <a:t>이다</a:t>
            </a:r>
            <a:r>
              <a:rPr lang="en-US" altLang="ko-KR" sz="1400"/>
              <a:t>(|query|</a:t>
            </a:r>
            <a:r>
              <a:rPr lang="ko-KR" altLang="en-US" sz="1400"/>
              <a:t>는 해당 문자열의 길이</a:t>
            </a:r>
            <a:r>
              <a:rPr lang="en-US" altLang="ko-KR" sz="1400"/>
              <a:t>). </a:t>
            </a:r>
            <a:endParaRPr lang="ko-KR" altLang="en-US" sz="1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F703FB-C1B3-6ACA-1091-8C9B2FF92E4D}"/>
              </a:ext>
            </a:extLst>
          </p:cNvPr>
          <p:cNvSpPr/>
          <p:nvPr/>
        </p:nvSpPr>
        <p:spPr>
          <a:xfrm>
            <a:off x="4248151" y="2486687"/>
            <a:ext cx="266697" cy="266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D68A0A-61B1-F42C-17C2-0C64F8B98351}"/>
              </a:ext>
            </a:extLst>
          </p:cNvPr>
          <p:cNvCxnSpPr>
            <a:cxnSpLocks/>
          </p:cNvCxnSpPr>
          <p:nvPr/>
        </p:nvCxnSpPr>
        <p:spPr>
          <a:xfrm flipV="1">
            <a:off x="4363408" y="1908101"/>
            <a:ext cx="0" cy="6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314057-FC3C-5A97-6274-646D2231B23C}"/>
              </a:ext>
            </a:extLst>
          </p:cNvPr>
          <p:cNvSpPr txBox="1"/>
          <p:nvPr/>
        </p:nvSpPr>
        <p:spPr>
          <a:xfrm>
            <a:off x="3967425" y="160235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문자열의 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240886-CA18-2B10-04EF-D933B47AC1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27568" y="2381410"/>
            <a:ext cx="612158" cy="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511E30-A56D-0D64-17DA-807507EC6A92}"/>
              </a:ext>
            </a:extLst>
          </p:cNvPr>
          <p:cNvSpPr txBox="1"/>
          <p:nvPr/>
        </p:nvSpPr>
        <p:spPr>
          <a:xfrm>
            <a:off x="8239726" y="2159622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위로 찾는 방향에서 찾은 </a:t>
            </a:r>
            <a:r>
              <a:rPr lang="en-US" altLang="ko-KR" sz="1400"/>
              <a:t>substring</a:t>
            </a:r>
            <a:r>
              <a:rPr lang="ko-KR" altLang="en-US" sz="1400"/>
              <a:t>의 </a:t>
            </a:r>
            <a:r>
              <a:rPr lang="en-US" altLang="ko-KR" sz="1400"/>
              <a:t>SA (Suffix array) </a:t>
            </a:r>
            <a:r>
              <a:rPr lang="ko-KR" altLang="en-US" sz="1400"/>
              <a:t>시작과 끝</a:t>
            </a:r>
            <a:r>
              <a:rPr lang="en-US" altLang="ko-KR" sz="1400"/>
              <a:t>(</a:t>
            </a:r>
            <a:r>
              <a:rPr lang="af-ZA" altLang="ko-KR" sz="1400" b="1"/>
              <a:t>Ṟ, Ṝ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B3FB8E-5209-C4BA-D017-0FD2C8743636}"/>
              </a:ext>
            </a:extLst>
          </p:cNvPr>
          <p:cNvCxnSpPr>
            <a:cxnSpLocks/>
          </p:cNvCxnSpPr>
          <p:nvPr/>
        </p:nvCxnSpPr>
        <p:spPr>
          <a:xfrm>
            <a:off x="7627568" y="3579844"/>
            <a:ext cx="525832" cy="13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44B5E6-C8FF-B910-3426-D1AF44F677E2}"/>
              </a:ext>
            </a:extLst>
          </p:cNvPr>
          <p:cNvSpPr txBox="1"/>
          <p:nvPr/>
        </p:nvSpPr>
        <p:spPr>
          <a:xfrm>
            <a:off x="8112841" y="3562825"/>
            <a:ext cx="363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mismatch 1</a:t>
            </a:r>
            <a:r>
              <a:rPr lang="ko-KR" altLang="en-US" sz="1400"/>
              <a:t>개가 있는 </a:t>
            </a:r>
            <a:r>
              <a:rPr lang="en-US" altLang="ko-KR" sz="1400"/>
              <a:t>'LOL'</a:t>
            </a:r>
            <a:r>
              <a:rPr lang="ko-KR" altLang="en-US" sz="1400"/>
              <a:t>이란 문자열에 대해 찾은 </a:t>
            </a:r>
            <a:r>
              <a:rPr lang="en-US" altLang="ko-KR" sz="1400"/>
              <a:t>node</a:t>
            </a:r>
          </a:p>
          <a:p>
            <a:r>
              <a:rPr lang="en-US" altLang="ko-KR" sz="1400"/>
              <a:t>dash line</a:t>
            </a:r>
            <a:r>
              <a:rPr lang="ko-KR" altLang="en-US" sz="1400"/>
              <a:t>이 탐색 경로이며 </a:t>
            </a:r>
            <a:r>
              <a:rPr lang="en-US" altLang="ko-KR" sz="1400"/>
              <a:t>brute-force search </a:t>
            </a:r>
            <a:r>
              <a:rPr lang="ko-KR" altLang="en-US" sz="1400"/>
              <a:t>방법을 사용함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0FF89C-7339-CD98-149D-59DE7D5D5378}"/>
              </a:ext>
            </a:extLst>
          </p:cNvPr>
          <p:cNvCxnSpPr>
            <a:cxnSpLocks/>
          </p:cNvCxnSpPr>
          <p:nvPr/>
        </p:nvCxnSpPr>
        <p:spPr>
          <a:xfrm flipV="1">
            <a:off x="6043820" y="1756245"/>
            <a:ext cx="434759" cy="2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BE1833-9533-E6CC-1F43-13F7A72A2117}"/>
              </a:ext>
            </a:extLst>
          </p:cNvPr>
          <p:cNvSpPr txBox="1"/>
          <p:nvPr/>
        </p:nvSpPr>
        <p:spPr>
          <a:xfrm>
            <a:off x="6478136" y="1494635"/>
            <a:ext cx="439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첫 시작은 모든 </a:t>
            </a:r>
            <a:r>
              <a:rPr lang="en-US" altLang="ko-KR" sz="1400"/>
              <a:t>SA (Suffix array) </a:t>
            </a:r>
            <a:r>
              <a:rPr lang="ko-KR" altLang="en-US" sz="1400"/>
              <a:t>범위 나타냄</a:t>
            </a:r>
            <a:r>
              <a:rPr lang="en-US" altLang="ko-KR" sz="1400"/>
              <a:t>(0, n - 1)</a:t>
            </a:r>
          </a:p>
          <a:p>
            <a:r>
              <a:rPr lang="en-US" altLang="ko-KR" sz="1400"/>
              <a:t>* SA interval</a:t>
            </a:r>
            <a:r>
              <a:rPr lang="ko-KR" altLang="en-US" sz="1400"/>
              <a:t>이라고 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51230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Constructing suffix array and BWT string for X = googol$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86701-B4F1-30D3-78BE-038D9252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40" y="1422137"/>
            <a:ext cx="4505954" cy="343900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D8958-2E58-CC18-3979-1C4B6EB9A73B}"/>
              </a:ext>
            </a:extLst>
          </p:cNvPr>
          <p:cNvSpPr txBox="1"/>
          <p:nvPr/>
        </p:nvSpPr>
        <p:spPr>
          <a:xfrm>
            <a:off x="564309" y="908050"/>
            <a:ext cx="6733113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BWT</a:t>
            </a:r>
            <a:r>
              <a:rPr lang="ko-KR" altLang="en-US">
                <a:latin typeface="+mj-ea"/>
                <a:ea typeface="+mj-ea"/>
              </a:rPr>
              <a:t> 변환 방법은 앞서 소개한 방법과 같음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여기서 </a:t>
            </a:r>
            <a:r>
              <a:rPr lang="en-US" altLang="ko-KR" b="1">
                <a:latin typeface="+mj-ea"/>
                <a:ea typeface="+mj-ea"/>
              </a:rPr>
              <a:t>S(i)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배열을 </a:t>
            </a:r>
            <a:r>
              <a:rPr lang="en-US" altLang="ko-KR">
                <a:latin typeface="+mj-ea"/>
                <a:ea typeface="+mj-ea"/>
              </a:rPr>
              <a:t>suffix array</a:t>
            </a:r>
            <a:r>
              <a:rPr lang="ko-KR" altLang="en-US">
                <a:latin typeface="+mj-ea"/>
                <a:ea typeface="+mj-ea"/>
              </a:rPr>
              <a:t>라고 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B[i]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BWT output</a:t>
            </a:r>
            <a:r>
              <a:rPr lang="ko-KR" altLang="en-US">
                <a:latin typeface="+mj-ea"/>
                <a:ea typeface="+mj-ea"/>
              </a:rPr>
              <a:t>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SA interval(suffix array interval)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원본 문자열 </a:t>
            </a:r>
            <a:r>
              <a:rPr lang="en-US" altLang="ko-KR">
                <a:latin typeface="+mj-ea"/>
                <a:ea typeface="+mj-ea"/>
              </a:rPr>
              <a:t>X</a:t>
            </a:r>
            <a:r>
              <a:rPr lang="ko-KR" altLang="en-US">
                <a:latin typeface="+mj-ea"/>
                <a:ea typeface="+mj-ea"/>
              </a:rPr>
              <a:t>의 </a:t>
            </a:r>
            <a:r>
              <a:rPr lang="en-US" altLang="ko-KR">
                <a:latin typeface="+mj-ea"/>
                <a:ea typeface="+mj-ea"/>
              </a:rPr>
              <a:t>substring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W</a:t>
            </a:r>
            <a:r>
              <a:rPr lang="ko-KR" altLang="en-US">
                <a:latin typeface="+mj-ea"/>
                <a:ea typeface="+mj-ea"/>
              </a:rPr>
              <a:t>이 </a:t>
            </a:r>
            <a:r>
              <a:rPr lang="en-US" altLang="ko-KR">
                <a:latin typeface="+mj-ea"/>
                <a:ea typeface="+mj-ea"/>
              </a:rPr>
              <a:t>suffix array</a:t>
            </a:r>
            <a:r>
              <a:rPr lang="ko-KR" altLang="en-US">
                <a:latin typeface="+mj-ea"/>
                <a:ea typeface="+mj-ea"/>
              </a:rPr>
              <a:t>에서 찾으려고 할 때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최소 </a:t>
            </a:r>
            <a:r>
              <a:rPr lang="en-US" altLang="ko-KR">
                <a:latin typeface="+mj-ea"/>
                <a:ea typeface="+mj-ea"/>
              </a:rPr>
              <a:t>index(</a:t>
            </a:r>
            <a:r>
              <a:rPr lang="af-ZA" altLang="ko-KR" sz="1800" b="1"/>
              <a:t>Ṟ</a:t>
            </a:r>
            <a:r>
              <a:rPr lang="af-ZA" altLang="ko-KR" sz="1800"/>
              <a:t>)</a:t>
            </a:r>
            <a:r>
              <a:rPr lang="ko-KR" altLang="en-US">
                <a:latin typeface="+mj-ea"/>
                <a:ea typeface="+mj-ea"/>
              </a:rPr>
              <a:t>와 최대 </a:t>
            </a:r>
            <a:r>
              <a:rPr lang="en-US" altLang="ko-KR">
                <a:latin typeface="+mj-ea"/>
                <a:ea typeface="+mj-ea"/>
              </a:rPr>
              <a:t>index(</a:t>
            </a:r>
            <a:r>
              <a:rPr lang="af-ZA" altLang="ko-KR" sz="1800" b="1"/>
              <a:t>Ṝ</a:t>
            </a:r>
            <a:r>
              <a:rPr lang="af-ZA" altLang="ko-KR" sz="1800"/>
              <a:t>)</a:t>
            </a:r>
            <a:r>
              <a:rPr lang="ko-KR" altLang="en-US">
                <a:latin typeface="+mj-ea"/>
                <a:ea typeface="+mj-ea"/>
              </a:rPr>
              <a:t>를 나타낸다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SA interval</a:t>
            </a:r>
            <a:r>
              <a:rPr lang="ko-KR" altLang="en-US">
                <a:latin typeface="+mj-ea"/>
                <a:ea typeface="+mj-ea"/>
              </a:rPr>
              <a:t>에서 </a:t>
            </a:r>
            <a:r>
              <a:rPr lang="af-ZA" altLang="ko-KR" sz="1800" b="1"/>
              <a:t>Ṟ, Ṝ</a:t>
            </a:r>
            <a:r>
              <a:rPr lang="ko-KR" altLang="en-US" sz="1800"/>
              <a:t>로 표현할 수 있는 것은 </a:t>
            </a:r>
            <a:r>
              <a:rPr lang="en-US" altLang="ko-KR" sz="1800"/>
              <a:t>BWT</a:t>
            </a:r>
            <a:r>
              <a:rPr lang="ko-KR" altLang="en-US"/>
              <a:t>가 다음과 같은 특징이 있기 때문이다</a:t>
            </a:r>
            <a:r>
              <a:rPr lang="en-US" altLang="ko-KR"/>
              <a:t>.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1. BWT matrix</a:t>
            </a:r>
            <a:r>
              <a:rPr lang="ko-KR" altLang="en-US">
                <a:latin typeface="+mj-ea"/>
                <a:ea typeface="+mj-ea"/>
              </a:rPr>
              <a:t>는 문자열 순으로 정렬된 상태이다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2. </a:t>
            </a:r>
            <a:r>
              <a:rPr lang="ko-KR" altLang="en-US">
                <a:latin typeface="+mj-ea"/>
                <a:ea typeface="+mj-ea"/>
              </a:rPr>
              <a:t>끝 문자를 표현하는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가 들어가 있어 </a:t>
            </a:r>
            <a:r>
              <a:rPr lang="en-US" altLang="ko-KR">
                <a:latin typeface="+mj-ea"/>
                <a:ea typeface="+mj-ea"/>
              </a:rPr>
              <a:t>prefix</a:t>
            </a:r>
            <a:r>
              <a:rPr lang="ko-KR" altLang="en-US">
                <a:latin typeface="+mj-ea"/>
                <a:ea typeface="+mj-ea"/>
              </a:rPr>
              <a:t>로 문자열 검색을 할 때 </a:t>
            </a:r>
            <a:r>
              <a:rPr lang="en-US" altLang="ko-KR">
                <a:latin typeface="+mj-ea"/>
                <a:ea typeface="+mj-ea"/>
              </a:rPr>
              <a:t>BWT matrix </a:t>
            </a:r>
            <a:r>
              <a:rPr lang="ko-KR" altLang="en-US">
                <a:latin typeface="+mj-ea"/>
                <a:ea typeface="+mj-ea"/>
              </a:rPr>
              <a:t>각 </a:t>
            </a:r>
            <a:r>
              <a:rPr lang="en-US" altLang="ko-KR">
                <a:latin typeface="+mj-ea"/>
                <a:ea typeface="+mj-ea"/>
              </a:rPr>
              <a:t>row</a:t>
            </a:r>
            <a:r>
              <a:rPr lang="ko-KR" altLang="en-US">
                <a:latin typeface="+mj-ea"/>
                <a:ea typeface="+mj-ea"/>
              </a:rPr>
              <a:t>의 문자열의 끝을 파악할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3C34E5-F95E-8C43-8A20-AFD5C9C4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58" y="5574149"/>
            <a:ext cx="4482336" cy="71734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B114C3-022B-A6D8-A1EF-32BBFFE37F3E}"/>
              </a:ext>
            </a:extLst>
          </p:cNvPr>
          <p:cNvSpPr txBox="1"/>
          <p:nvPr/>
        </p:nvSpPr>
        <p:spPr>
          <a:xfrm>
            <a:off x="7506658" y="5204817"/>
            <a:ext cx="450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+mj-ea"/>
                <a:ea typeface="+mj-ea"/>
              </a:rPr>
              <a:t>SA interval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E533F-CDD4-239F-3892-5370D4B5BF50}"/>
              </a:ext>
            </a:extLst>
          </p:cNvPr>
          <p:cNvSpPr txBox="1"/>
          <p:nvPr/>
        </p:nvSpPr>
        <p:spPr>
          <a:xfrm>
            <a:off x="7483040" y="1065634"/>
            <a:ext cx="450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BWT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19746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mismatch</a:t>
            </a:r>
            <a:r>
              <a:rPr lang="ko-KR" altLang="en-US" dirty="0">
                <a:latin typeface="+mj-ea"/>
                <a:ea typeface="+mj-ea"/>
              </a:rPr>
              <a:t>가 없는 </a:t>
            </a:r>
            <a:r>
              <a:rPr lang="en-US" altLang="ko-KR" dirty="0">
                <a:latin typeface="+mj-ea"/>
                <a:ea typeface="+mj-ea"/>
              </a:rPr>
              <a:t>substring</a:t>
            </a:r>
            <a:r>
              <a:rPr lang="ko-KR" altLang="en-US" dirty="0">
                <a:latin typeface="+mj-ea"/>
                <a:ea typeface="+mj-ea"/>
              </a:rPr>
              <a:t> 검색을 할 때에는 다음의 수식을 사용한다</a:t>
            </a:r>
            <a:r>
              <a:rPr lang="en-US" altLang="ko-KR" dirty="0">
                <a:latin typeface="+mj-ea"/>
                <a:ea typeface="+mj-ea"/>
              </a:rPr>
              <a:t>. backward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searching</a:t>
            </a:r>
            <a:r>
              <a:rPr lang="ko-KR" altLang="en-US" dirty="0">
                <a:latin typeface="+mj-ea"/>
                <a:ea typeface="+mj-ea"/>
              </a:rPr>
              <a:t>을 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문자 씩 검색해서 첫 문자가 나올 때 까지 반복한다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C(a)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전체 원본 문자열</a:t>
            </a:r>
            <a:r>
              <a:rPr lang="en-US" altLang="ko-KR" dirty="0">
                <a:latin typeface="+mj-ea"/>
                <a:ea typeface="+mj-ea"/>
              </a:rPr>
              <a:t> X[</a:t>
            </a:r>
            <a:r>
              <a:rPr lang="en-US" altLang="ko-KR" dirty="0" err="1">
                <a:latin typeface="+mj-ea"/>
                <a:ea typeface="+mj-ea"/>
              </a:rPr>
              <a:t>0:n</a:t>
            </a:r>
            <a:r>
              <a:rPr lang="en-US" altLang="ko-KR" dirty="0">
                <a:latin typeface="+mj-ea"/>
                <a:ea typeface="+mj-ea"/>
              </a:rPr>
              <a:t> - 2] </a:t>
            </a:r>
            <a:r>
              <a:rPr lang="ko-KR" altLang="en-US" dirty="0">
                <a:latin typeface="+mj-ea"/>
                <a:ea typeface="+mj-ea"/>
              </a:rPr>
              <a:t>안에서 문자순으로 정렬했을 때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라는 문자보다 작은 문자의 개수</a:t>
            </a:r>
            <a:r>
              <a:rPr lang="en-US" altLang="ko-KR" dirty="0">
                <a:latin typeface="+mj-ea"/>
                <a:ea typeface="+mj-ea"/>
              </a:rPr>
              <a:t>. '</a:t>
            </a:r>
            <a:r>
              <a:rPr lang="ko-KR" altLang="en-US" dirty="0">
                <a:latin typeface="+mj-ea"/>
                <a:ea typeface="+mj-ea"/>
              </a:rPr>
              <a:t>작다</a:t>
            </a:r>
            <a:r>
              <a:rPr lang="en-US" altLang="ko-KR" dirty="0">
                <a:latin typeface="+mj-ea"/>
                <a:ea typeface="+mj-ea"/>
              </a:rPr>
              <a:t>'</a:t>
            </a:r>
            <a:r>
              <a:rPr lang="ko-KR" altLang="en-US" dirty="0">
                <a:latin typeface="+mj-ea"/>
                <a:ea typeface="+mj-ea"/>
              </a:rPr>
              <a:t>라는 것은 문자열 순으로 </a:t>
            </a:r>
            <a:r>
              <a:rPr lang="ko-KR" altLang="en-US" dirty="0" err="1">
                <a:latin typeface="+mj-ea"/>
                <a:ea typeface="+mj-ea"/>
              </a:rPr>
              <a:t>작다를</a:t>
            </a:r>
            <a:r>
              <a:rPr lang="ko-KR" altLang="en-US" dirty="0">
                <a:latin typeface="+mj-ea"/>
                <a:ea typeface="+mj-ea"/>
              </a:rPr>
              <a:t> 의미하며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컴퓨터에서는 아스키코드나 확장된 아스키코드를 따른다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af-ZA" altLang="ko-KR" sz="1800" b="1" dirty="0"/>
              <a:t>Ṟ(aW), Ṝ(aW)</a:t>
            </a:r>
            <a:endParaRPr lang="en-US" altLang="ko-KR" sz="1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j-ea"/>
                <a:ea typeface="+mj-ea"/>
              </a:rPr>
              <a:t>substring W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에 대한 </a:t>
            </a:r>
            <a:r>
              <a:rPr lang="af-ZA" altLang="ko-KR" sz="1800" dirty="0"/>
              <a:t>Ṟ, Ṝ </a:t>
            </a:r>
            <a:r>
              <a:rPr lang="ko-KR" altLang="en-US" sz="1800" dirty="0"/>
              <a:t>값이다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O(a, </a:t>
            </a:r>
            <a:r>
              <a:rPr lang="en-US" altLang="ko-KR" b="1" dirty="0" err="1"/>
              <a:t>i</a:t>
            </a:r>
            <a:r>
              <a:rPr lang="en-US" altLang="ko-KR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B[0,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에서 문자 </a:t>
            </a:r>
            <a:r>
              <a:rPr lang="en-US" altLang="ko-KR" dirty="0"/>
              <a:t>a</a:t>
            </a:r>
            <a:r>
              <a:rPr lang="ko-KR" altLang="en-US" dirty="0"/>
              <a:t>가 나타나는 횟수</a:t>
            </a:r>
            <a:r>
              <a:rPr lang="en-US" altLang="ko-KR" dirty="0"/>
              <a:t> = </a:t>
            </a:r>
            <a:r>
              <a:rPr lang="ko-KR" altLang="en-US" dirty="0"/>
              <a:t>문자 </a:t>
            </a:r>
            <a:r>
              <a:rPr lang="en-US" altLang="ko-KR" dirty="0"/>
              <a:t>a</a:t>
            </a:r>
            <a:r>
              <a:rPr lang="ko-KR" altLang="en-US" dirty="0"/>
              <a:t>의 개수</a:t>
            </a:r>
            <a:endParaRPr lang="af-ZA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4BBFF-25A1-23E4-772E-C66D5DE1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0" y="1789992"/>
            <a:ext cx="4835392" cy="7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해당 수식을 이해하려면 </a:t>
            </a:r>
            <a:r>
              <a:rPr lang="it-IT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Paolo Ferragina and Giovanni Manzini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 만든 </a:t>
            </a:r>
            <a:r>
              <a:rPr lang="en-US" altLang="ko-KR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FM-index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에 대해 알아야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  <a:endParaRPr lang="en-US" altLang="ko-KR" sz="1800" dirty="0">
              <a:solidFill>
                <a:srgbClr val="20212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는 문자를 의미하므로 </a:t>
            </a:r>
            <a:r>
              <a:rPr lang="en-US" altLang="ko-KR" sz="1800" dirty="0">
                <a:latin typeface="+mj-ea"/>
                <a:ea typeface="+mj-ea"/>
              </a:rPr>
              <a:t>chr</a:t>
            </a:r>
            <a:r>
              <a:rPr lang="ko-KR" altLang="en-US" sz="1800" dirty="0">
                <a:latin typeface="+mj-ea"/>
                <a:ea typeface="+mj-ea"/>
              </a:rPr>
              <a:t>로 표현하고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먼저 </a:t>
            </a:r>
            <a:r>
              <a:rPr lang="en-US" altLang="ko-KR" sz="1800" dirty="0">
                <a:latin typeface="+mj-ea"/>
                <a:ea typeface="+mj-ea"/>
              </a:rPr>
              <a:t>C(</a:t>
            </a:r>
            <a:r>
              <a:rPr lang="en-US" altLang="ko-KR" dirty="0">
                <a:latin typeface="+mj-ea"/>
                <a:ea typeface="+mj-ea"/>
              </a:rPr>
              <a:t>chr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와 전체 </a:t>
            </a:r>
            <a:r>
              <a:rPr lang="en-US" altLang="ko-KR" sz="1800" dirty="0">
                <a:latin typeface="+mj-ea"/>
                <a:ea typeface="+mj-ea"/>
              </a:rPr>
              <a:t>O(〮, 〮)</a:t>
            </a:r>
            <a:r>
              <a:rPr lang="ko-KR" altLang="en-US" sz="1800" dirty="0">
                <a:latin typeface="+mj-ea"/>
                <a:ea typeface="+mj-ea"/>
              </a:rPr>
              <a:t>를 구해보자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이 수식으로 </a:t>
            </a:r>
            <a:r>
              <a:rPr lang="en-US" altLang="ko-KR" dirty="0">
                <a:latin typeface="+mj-ea"/>
                <a:ea typeface="+mj-ea"/>
              </a:rPr>
              <a:t>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= F[j]</a:t>
            </a:r>
            <a:r>
              <a:rPr lang="ko-KR" altLang="en-US" dirty="0">
                <a:latin typeface="+mj-ea"/>
                <a:ea typeface="+mj-ea"/>
              </a:rPr>
              <a:t>의 조건을 구할 수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이를 </a:t>
            </a:r>
            <a:r>
              <a:rPr lang="en-US" altLang="ko-KR" dirty="0">
                <a:latin typeface="+mj-ea"/>
                <a:ea typeface="+mj-ea"/>
              </a:rPr>
              <a:t>F[LF(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)] = 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라고 바꿔 써보자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그러면 </a:t>
            </a:r>
            <a:r>
              <a:rPr lang="en-US" altLang="ko-KR" dirty="0">
                <a:latin typeface="+mj-ea"/>
                <a:ea typeface="+mj-ea"/>
              </a:rPr>
              <a:t>LF(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 = C(L[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]) + O(L[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],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이라는 식이 성립하며 </a:t>
            </a:r>
            <a:r>
              <a:rPr lang="en-US" altLang="ko-KR" dirty="0">
                <a:latin typeface="+mj-ea"/>
                <a:ea typeface="+mj-ea"/>
              </a:rPr>
              <a:t>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= F[j]</a:t>
            </a:r>
            <a:r>
              <a:rPr lang="ko-KR" altLang="en-US" dirty="0">
                <a:latin typeface="+mj-ea"/>
                <a:ea typeface="+mj-ea"/>
              </a:rPr>
              <a:t>를 구할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단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일 때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O(〮, 0) = 0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A55F58-C8EA-A092-2965-E9C9B73EA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6669"/>
              </p:ext>
            </p:extLst>
          </p:nvPr>
        </p:nvGraphicFramePr>
        <p:xfrm>
          <a:off x="564310" y="2242711"/>
          <a:ext cx="360851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702">
                  <a:extLst>
                    <a:ext uri="{9D8B030D-6E8A-4147-A177-3AD203B41FA5}">
                      <a16:colId xmlns:a16="http://schemas.microsoft.com/office/drawing/2014/main" val="3033083691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3612719047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1132109249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3372503335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43671121"/>
                    </a:ext>
                  </a:extLst>
                </a:gridCol>
              </a:tblGrid>
              <a:tr h="283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chr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7729"/>
                  </a:ext>
                </a:extLst>
              </a:tr>
              <a:tr h="283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C(chr)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85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B337B9-C3A2-0C7B-0020-BB7D303B6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64228"/>
              </p:ext>
            </p:extLst>
          </p:nvPr>
        </p:nvGraphicFramePr>
        <p:xfrm>
          <a:off x="5914402" y="2242711"/>
          <a:ext cx="47029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74">
                  <a:extLst>
                    <a:ext uri="{9D8B030D-6E8A-4147-A177-3AD203B41FA5}">
                      <a16:colId xmlns:a16="http://schemas.microsoft.com/office/drawing/2014/main" val="2667479727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951402536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886753835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1154205960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2868488551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350767289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2642408430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774703982"/>
                    </a:ext>
                  </a:extLst>
                </a:gridCol>
              </a:tblGrid>
              <a:tr h="2258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$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44403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14862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$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37615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0783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42485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75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5BB7E7-B8F3-2B27-8AE5-050AE439C8D8}"/>
              </a:ext>
            </a:extLst>
          </p:cNvPr>
          <p:cNvSpPr txBox="1"/>
          <p:nvPr/>
        </p:nvSpPr>
        <p:spPr>
          <a:xfrm>
            <a:off x="564310" y="177784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C(chr) </a:t>
            </a:r>
            <a:r>
              <a:rPr lang="ko-KR" altLang="en-US" b="1" dirty="0"/>
              <a:t>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D16DA-4695-CBD2-CA6F-64CBB6EFFD3D}"/>
              </a:ext>
            </a:extLst>
          </p:cNvPr>
          <p:cNvSpPr txBox="1"/>
          <p:nvPr/>
        </p:nvSpPr>
        <p:spPr>
          <a:xfrm>
            <a:off x="5914402" y="182376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O(〮, 〮)</a:t>
            </a:r>
            <a:r>
              <a:rPr lang="en-US" altLang="ko-KR" b="1" dirty="0"/>
              <a:t> </a:t>
            </a:r>
            <a:r>
              <a:rPr lang="ko-KR" altLang="en-US" b="1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931084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199377" y="731810"/>
            <a:ext cx="109418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검증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65CC4-A938-9B77-589E-05F0F54421E2}"/>
              </a:ext>
            </a:extLst>
          </p:cNvPr>
          <p:cNvSpPr txBox="1"/>
          <p:nvPr/>
        </p:nvSpPr>
        <p:spPr>
          <a:xfrm>
            <a:off x="20300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LF(0) = C(L[0]) + O(L[0], 0)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C(l) + O(l, 0)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3 + 0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3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F[3] = l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A7BC1-AD34-B3FE-9ABA-FC114E69A113}"/>
              </a:ext>
            </a:extLst>
          </p:cNvPr>
          <p:cNvSpPr txBox="1"/>
          <p:nvPr/>
        </p:nvSpPr>
        <p:spPr>
          <a:xfrm>
            <a:off x="421552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LF(1) = C(L[1]) + O(L[1], 1)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1)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F[4]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06ECC-3760-B058-8E98-3C84310D9A35}"/>
              </a:ext>
            </a:extLst>
          </p:cNvPr>
          <p:cNvSpPr txBox="1"/>
          <p:nvPr/>
        </p:nvSpPr>
        <p:spPr>
          <a:xfrm>
            <a:off x="822804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LF(2) = C(L[2]) + O(L[2], 2)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C($) + O($, 2)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0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0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F[0] = $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B167D-7680-735E-3F0E-1584DEA1C6A0}"/>
              </a:ext>
            </a:extLst>
          </p:cNvPr>
          <p:cNvSpPr txBox="1"/>
          <p:nvPr/>
        </p:nvSpPr>
        <p:spPr>
          <a:xfrm>
            <a:off x="199377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LF(3) = C(L[3]) + O(L[3], 3)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3)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+ 1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5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F[5]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199E1-2474-2C2B-D612-95209914C357}"/>
              </a:ext>
            </a:extLst>
          </p:cNvPr>
          <p:cNvSpPr txBox="1"/>
          <p:nvPr/>
        </p:nvSpPr>
        <p:spPr>
          <a:xfrm>
            <a:off x="4215526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LF(4) = C(L[4]) + O(L[4], 4)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4)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+ 2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6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F[6]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80A8E-E993-3855-0476-487834535216}"/>
              </a:ext>
            </a:extLst>
          </p:cNvPr>
          <p:cNvSpPr txBox="1"/>
          <p:nvPr/>
        </p:nvSpPr>
        <p:spPr>
          <a:xfrm>
            <a:off x="8228046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LF(5) = C(L[5]) + O(L[5], 5)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C(g) + O(g, 5)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F[1] = g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F0E2C-F832-66C1-67AE-83B043166BE2}"/>
              </a:ext>
            </a:extLst>
          </p:cNvPr>
          <p:cNvSpPr txBox="1"/>
          <p:nvPr/>
        </p:nvSpPr>
        <p:spPr>
          <a:xfrm>
            <a:off x="199377" y="4751161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LF(6) = C(L[6]) + O(L[6], 6)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C(g) + O(g, 6)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 + 1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2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F[2] = g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EACBF-0820-D622-9530-E3D3744CB5CE}"/>
              </a:ext>
            </a:extLst>
          </p:cNvPr>
          <p:cNvSpPr txBox="1"/>
          <p:nvPr/>
        </p:nvSpPr>
        <p:spPr>
          <a:xfrm>
            <a:off x="8228045" y="5059431"/>
            <a:ext cx="376094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    0123456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L = </a:t>
            </a:r>
            <a:r>
              <a:rPr lang="en-US" altLang="ko-KR" sz="2400" dirty="0" err="1">
                <a:latin typeface="Consolas" panose="020B0609020204030204" pitchFamily="49" charset="0"/>
                <a:ea typeface="+mj-ea"/>
              </a:rPr>
              <a:t>lo$oogg</a:t>
            </a:r>
            <a:endParaRPr lang="en-US" altLang="ko-KR" sz="24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F = $</a:t>
            </a:r>
            <a:r>
              <a:rPr lang="en-US" altLang="ko-KR" sz="2400" dirty="0" err="1">
                <a:latin typeface="Consolas" panose="020B0609020204030204" pitchFamily="49" charset="0"/>
                <a:ea typeface="+mj-ea"/>
              </a:rPr>
              <a:t>gglooo</a:t>
            </a:r>
            <a:endParaRPr lang="ko-KR" altLang="en-US" sz="24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75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703042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문자를 거꾸로 읽어서 검색 할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문자열을 찾기 때문에 </a:t>
            </a:r>
            <a:r>
              <a:rPr lang="en-US" altLang="ko-KR" sz="1800" b="1" dirty="0">
                <a:latin typeface="+mj-ea"/>
                <a:ea typeface="+mj-ea"/>
              </a:rPr>
              <a:t>backward search</a:t>
            </a:r>
            <a:r>
              <a:rPr lang="ko-KR" altLang="en-US" sz="1800" dirty="0">
                <a:latin typeface="+mj-ea"/>
                <a:ea typeface="+mj-ea"/>
              </a:rPr>
              <a:t>라고 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+mj-ea"/>
                <a:ea typeface="+mj-ea"/>
              </a:rPr>
              <a:t>시간복잡도는</a:t>
            </a:r>
            <a:r>
              <a:rPr lang="ko-KR" altLang="en-US" sz="1800" dirty="0">
                <a:latin typeface="+mj-ea"/>
                <a:ea typeface="+mj-ea"/>
              </a:rPr>
              <a:t> 검색 문자열 </a:t>
            </a:r>
            <a:r>
              <a:rPr lang="en-US" altLang="ko-KR" sz="1800" dirty="0">
                <a:latin typeface="+mj-ea"/>
                <a:ea typeface="+mj-ea"/>
              </a:rPr>
              <a:t>W</a:t>
            </a:r>
            <a:r>
              <a:rPr lang="ko-KR" altLang="en-US" sz="1800" dirty="0">
                <a:latin typeface="+mj-ea"/>
                <a:ea typeface="+mj-ea"/>
              </a:rPr>
              <a:t>의 길이 만큼이며 </a:t>
            </a:r>
            <a:r>
              <a:rPr lang="en-US" altLang="ko-KR" sz="1800" b="1" dirty="0">
                <a:latin typeface="+mj-ea"/>
                <a:ea typeface="+mj-ea"/>
              </a:rPr>
              <a:t>O(|W|)</a:t>
            </a:r>
            <a:r>
              <a:rPr lang="ko-KR" altLang="en-US" sz="1800" dirty="0">
                <a:latin typeface="+mj-ea"/>
                <a:ea typeface="+mj-ea"/>
              </a:rPr>
              <a:t>으로 표현한다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이 방법은 </a:t>
            </a:r>
            <a:r>
              <a:rPr lang="en-US" altLang="ko-KR" b="1" dirty="0">
                <a:latin typeface="+mj-ea"/>
                <a:ea typeface="+mj-ea"/>
              </a:rPr>
              <a:t>prefix </a:t>
            </a:r>
            <a:r>
              <a:rPr lang="en-US" altLang="ko-KR" b="1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에서 검색 문자열을 찾는 것과 같으며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prefix </a:t>
            </a:r>
            <a:r>
              <a:rPr lang="en-US" altLang="ko-KR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를 사용하기 위해 메모리에 올리지 않아도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예를 들어 </a:t>
            </a:r>
            <a:r>
              <a:rPr lang="en-US" altLang="ko-KR" dirty="0">
                <a:latin typeface="+mj-ea"/>
                <a:ea typeface="+mj-ea"/>
              </a:rPr>
              <a:t>'go'</a:t>
            </a:r>
            <a:r>
              <a:rPr lang="ko-KR" altLang="en-US" dirty="0">
                <a:latin typeface="+mj-ea"/>
                <a:ea typeface="+mj-ea"/>
              </a:rPr>
              <a:t>라는 문자열 검색을 </a:t>
            </a:r>
            <a:r>
              <a:rPr lang="en-US" altLang="ko-KR" dirty="0">
                <a:latin typeface="+mj-ea"/>
                <a:ea typeface="+mj-ea"/>
              </a:rPr>
              <a:t>prefix </a:t>
            </a:r>
            <a:r>
              <a:rPr lang="en-US" altLang="ko-KR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에서 찾으면 빨간 화살표와 같이 진행하여 </a:t>
            </a:r>
            <a:r>
              <a:rPr lang="en-US" altLang="ko-KR" dirty="0">
                <a:latin typeface="+mj-ea"/>
                <a:ea typeface="+mj-ea"/>
              </a:rPr>
              <a:t>S[1, 2]</a:t>
            </a:r>
            <a:r>
              <a:rPr lang="ko-KR" altLang="en-US" dirty="0">
                <a:latin typeface="+mj-ea"/>
                <a:ea typeface="+mj-ea"/>
              </a:rPr>
              <a:t>를 찾을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FA67C-C7A1-6AC2-BF8C-11570F1D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70" y="1139196"/>
            <a:ext cx="4322724" cy="457960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38E548-0BD6-20E2-76F2-1297C724816B}"/>
              </a:ext>
            </a:extLst>
          </p:cNvPr>
          <p:cNvCxnSpPr>
            <a:cxnSpLocks/>
          </p:cNvCxnSpPr>
          <p:nvPr/>
        </p:nvCxnSpPr>
        <p:spPr>
          <a:xfrm>
            <a:off x="9949552" y="1478280"/>
            <a:ext cx="85988" cy="449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DA5C49-79D7-CEF1-537F-2FFF82C398D3}"/>
              </a:ext>
            </a:extLst>
          </p:cNvPr>
          <p:cNvCxnSpPr>
            <a:cxnSpLocks/>
          </p:cNvCxnSpPr>
          <p:nvPr/>
        </p:nvCxnSpPr>
        <p:spPr>
          <a:xfrm flipH="1">
            <a:off x="9720263" y="2202180"/>
            <a:ext cx="272283" cy="374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76B8FF3-9511-B8FA-6E1F-80F80FF09502}"/>
              </a:ext>
            </a:extLst>
          </p:cNvPr>
          <p:cNvSpPr/>
          <p:nvPr/>
        </p:nvSpPr>
        <p:spPr>
          <a:xfrm>
            <a:off x="9410700" y="2576513"/>
            <a:ext cx="444500" cy="2743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BWT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</a:t>
            </a:r>
            <a:r>
              <a:rPr lang="ko-KR" altLang="en-US"/>
              <a:t>처음 </a:t>
            </a:r>
            <a:r>
              <a:rPr lang="en-US" altLang="ko-KR"/>
              <a:t>BWT</a:t>
            </a:r>
            <a:r>
              <a:rPr lang="ko-KR" altLang="en-US"/>
              <a:t>가 고안되었을 당시에는 데이터 압축을 위한 알고리즘으로 소개되었음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이후 </a:t>
            </a:r>
            <a:r>
              <a:rPr lang="en-US" altLang="ko-KR"/>
              <a:t>BWT</a:t>
            </a:r>
            <a:r>
              <a:rPr lang="ko-KR" altLang="en-US"/>
              <a:t>의 몇 가지 특징으로 문자열 검색 알고리즘에도 사용할 수 있다는 것이 밝혀짐</a:t>
            </a:r>
            <a:r>
              <a:rPr lang="en-US" altLang="ko-KR"/>
              <a:t>(</a:t>
            </a:r>
            <a:r>
              <a:rPr lang="ko-KR" altLang="en-US"/>
              <a:t>이후 자세하게 소개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/>
              <a:t>  1) BWT</a:t>
            </a:r>
            <a:r>
              <a:rPr lang="ko-KR" altLang="en-US"/>
              <a:t>에서 만드는 문자열 매트릭스에서 각 열은 </a:t>
            </a:r>
            <a:r>
              <a:rPr lang="en-US" altLang="ko-KR"/>
              <a:t>original string</a:t>
            </a:r>
            <a:r>
              <a:rPr lang="ko-KR" altLang="en-US"/>
              <a:t>의 모든 문자를 담고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2) BWT</a:t>
            </a:r>
            <a:r>
              <a:rPr lang="ko-KR" altLang="en-US"/>
              <a:t>에서 만드는 문자열 매트릭스의 각 행은 문자열 순으로 정렬되어 있어 문자열 검색에 유용한 정보를 제공함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3) BWT</a:t>
            </a:r>
            <a:r>
              <a:rPr lang="ko-KR" altLang="en-US"/>
              <a:t>에서 만드는 문자열 매트릭스의 각 행은 </a:t>
            </a:r>
            <a:r>
              <a:rPr lang="en-US" altLang="ko-KR"/>
              <a:t>prefix </a:t>
            </a:r>
            <a:r>
              <a:rPr lang="ko-KR" altLang="en-US"/>
              <a:t>정보를 담아낼 수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4) 3</a:t>
            </a:r>
            <a:r>
              <a:rPr lang="ko-KR" altLang="en-US"/>
              <a:t>번과 유사하게 </a:t>
            </a:r>
            <a:r>
              <a:rPr lang="en-US" altLang="ko-KR"/>
              <a:t>BWT output</a:t>
            </a:r>
            <a:r>
              <a:rPr lang="ko-KR" altLang="en-US"/>
              <a:t>은 </a:t>
            </a:r>
            <a:r>
              <a:rPr lang="en-US" altLang="ko-KR"/>
              <a:t>suffix </a:t>
            </a:r>
            <a:r>
              <a:rPr lang="ko-KR" altLang="en-US"/>
              <a:t>정보를 담고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5)</a:t>
            </a:r>
            <a:r>
              <a:rPr lang="ko-KR" altLang="en-US"/>
              <a:t> 무손실 압축 알고리즘이기 때문에 </a:t>
            </a:r>
            <a:r>
              <a:rPr lang="en-US" altLang="ko-KR"/>
              <a:t>encoding -&gt; decoding </a:t>
            </a:r>
            <a:r>
              <a:rPr lang="ko-KR" altLang="en-US"/>
              <a:t>시 </a:t>
            </a:r>
            <a:r>
              <a:rPr lang="en-US" altLang="ko-KR"/>
              <a:t>original string</a:t>
            </a:r>
            <a:r>
              <a:rPr lang="ko-KR" altLang="en-US"/>
              <a:t>을 다시 복구할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617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Inexact matching: bounded traversal/backtracking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ED06D14-F937-0877-6775-6D1B02C8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208" y="1024953"/>
            <a:ext cx="2619584" cy="534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F03802-D377-1E7F-D6C0-ADD16B92433A}"/>
              </a:ext>
            </a:extLst>
          </p:cNvPr>
          <p:cNvSpPr/>
          <p:nvPr/>
        </p:nvSpPr>
        <p:spPr>
          <a:xfrm>
            <a:off x="5015666" y="2336800"/>
            <a:ext cx="1917506" cy="161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58C486-D11E-DDE6-CCBE-E6E5D9E5D051}"/>
              </a:ext>
            </a:extLst>
          </p:cNvPr>
          <p:cNvSpPr/>
          <p:nvPr/>
        </p:nvSpPr>
        <p:spPr>
          <a:xfrm>
            <a:off x="5015665" y="1043816"/>
            <a:ext cx="2390127" cy="664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3A00D-5CDB-9D9D-2969-42AD7BCAAA2F}"/>
              </a:ext>
            </a:extLst>
          </p:cNvPr>
          <p:cNvSpPr txBox="1"/>
          <p:nvPr/>
        </p:nvSpPr>
        <p:spPr>
          <a:xfrm>
            <a:off x="2915410" y="1043816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미리 계산해놔야 하는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E0B4-F762-DCB3-7688-941197AB3F1E}"/>
              </a:ext>
            </a:extLst>
          </p:cNvPr>
          <p:cNvSpPr txBox="1"/>
          <p:nvPr/>
        </p:nvSpPr>
        <p:spPr>
          <a:xfrm>
            <a:off x="3329178" y="2336800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exact</a:t>
            </a:r>
            <a:r>
              <a:rPr lang="ko-KR" altLang="en-US" sz="1400"/>
              <a:t> </a:t>
            </a:r>
            <a:r>
              <a:rPr lang="en-US" altLang="ko-KR" sz="1400"/>
              <a:t>matching </a:t>
            </a:r>
            <a:r>
              <a:rPr lang="ko-KR" altLang="en-US" sz="1400"/>
              <a:t>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75E9-68EA-8F6C-DD4E-AFCB9C42F702}"/>
              </a:ext>
            </a:extLst>
          </p:cNvPr>
          <p:cNvSpPr txBox="1"/>
          <p:nvPr/>
        </p:nvSpPr>
        <p:spPr>
          <a:xfrm>
            <a:off x="3206897" y="4046458"/>
            <a:ext cx="182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inexact</a:t>
            </a:r>
            <a:r>
              <a:rPr lang="ko-KR" altLang="en-US" sz="1400"/>
              <a:t> </a:t>
            </a:r>
            <a:r>
              <a:rPr lang="en-US" altLang="ko-KR" sz="1400"/>
              <a:t>matching </a:t>
            </a:r>
            <a:r>
              <a:rPr lang="ko-KR" altLang="en-US" sz="1400"/>
              <a:t>부분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594AA4-5A39-A20C-9D74-ACDD35C939AB}"/>
              </a:ext>
            </a:extLst>
          </p:cNvPr>
          <p:cNvSpPr/>
          <p:nvPr/>
        </p:nvSpPr>
        <p:spPr>
          <a:xfrm>
            <a:off x="5015666" y="4054579"/>
            <a:ext cx="2390126" cy="231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6A1FB9-9E80-B286-9DCB-BC82B523A7E8}"/>
              </a:ext>
            </a:extLst>
          </p:cNvPr>
          <p:cNvCxnSpPr/>
          <p:nvPr/>
        </p:nvCxnSpPr>
        <p:spPr>
          <a:xfrm flipH="1">
            <a:off x="4485246" y="4889500"/>
            <a:ext cx="300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3E9B8E-3C4B-8220-F5BE-756C8710A843}"/>
              </a:ext>
            </a:extLst>
          </p:cNvPr>
          <p:cNvCxnSpPr>
            <a:cxnSpLocks/>
          </p:cNvCxnSpPr>
          <p:nvPr/>
        </p:nvCxnSpPr>
        <p:spPr>
          <a:xfrm flipV="1">
            <a:off x="4485246" y="4889500"/>
            <a:ext cx="0" cy="657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0C48D4-CD87-2C43-455F-B488D214698B}"/>
              </a:ext>
            </a:extLst>
          </p:cNvPr>
          <p:cNvCxnSpPr/>
          <p:nvPr/>
        </p:nvCxnSpPr>
        <p:spPr>
          <a:xfrm flipH="1">
            <a:off x="4485246" y="5546725"/>
            <a:ext cx="300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2BDBC-6B05-FC4B-A337-260FCB3AC170}"/>
              </a:ext>
            </a:extLst>
          </p:cNvPr>
          <p:cNvSpPr txBox="1"/>
          <p:nvPr/>
        </p:nvSpPr>
        <p:spPr>
          <a:xfrm>
            <a:off x="3206563" y="5116989"/>
            <a:ext cx="127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gap allow </a:t>
            </a:r>
            <a:r>
              <a:rPr lang="ko-KR" altLang="en-US" sz="1400"/>
              <a:t>로직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9C1C6-E620-4B97-B9C6-CE45A6AB80C8}"/>
              </a:ext>
            </a:extLst>
          </p:cNvPr>
          <p:cNvSpPr txBox="1"/>
          <p:nvPr/>
        </p:nvSpPr>
        <p:spPr>
          <a:xfrm>
            <a:off x="7521575" y="4056270"/>
            <a:ext cx="4467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특징</a:t>
            </a:r>
            <a:endParaRPr lang="en-US" altLang="ko-KR" b="1" dirty="0"/>
          </a:p>
          <a:p>
            <a:r>
              <a:rPr lang="en-US" altLang="ko-KR" dirty="0"/>
              <a:t>- recursive</a:t>
            </a:r>
            <a:r>
              <a:rPr lang="ko-KR" altLang="en-US" dirty="0"/>
              <a:t>로 </a:t>
            </a:r>
            <a:r>
              <a:rPr lang="en-US" altLang="ko-KR" dirty="0"/>
              <a:t>difference</a:t>
            </a:r>
            <a:r>
              <a:rPr lang="ko-KR" altLang="en-US" dirty="0"/>
              <a:t>를 계속 찾는다</a:t>
            </a:r>
            <a:r>
              <a:rPr lang="en-US" altLang="ko-KR" dirty="0"/>
              <a:t>. </a:t>
            </a:r>
            <a:r>
              <a:rPr lang="ko-KR" altLang="en-US" dirty="0"/>
              <a:t>설정된 </a:t>
            </a:r>
            <a:r>
              <a:rPr lang="en-US" altLang="ko-KR" dirty="0"/>
              <a:t>difference </a:t>
            </a:r>
            <a:r>
              <a:rPr lang="ko-KR" altLang="en-US" dirty="0"/>
              <a:t>값에서 계속 </a:t>
            </a:r>
            <a:r>
              <a:rPr lang="en-US" altLang="ko-KR" dirty="0"/>
              <a:t>1 </a:t>
            </a:r>
            <a:r>
              <a:rPr lang="ko-KR" altLang="en-US" dirty="0"/>
              <a:t>빼고</a:t>
            </a:r>
            <a:r>
              <a:rPr lang="en-US" altLang="ko-KR" dirty="0"/>
              <a:t>, 0</a:t>
            </a:r>
            <a:r>
              <a:rPr lang="ko-KR" altLang="en-US" dirty="0"/>
              <a:t>에 도달하면 </a:t>
            </a:r>
            <a:r>
              <a:rPr lang="en-US" altLang="ko-KR" dirty="0"/>
              <a:t>matching</a:t>
            </a:r>
            <a:r>
              <a:rPr lang="ko-KR" altLang="en-US" dirty="0"/>
              <a:t>을 종료하는 방식이다</a:t>
            </a:r>
            <a:r>
              <a:rPr lang="en-US" altLang="ko-KR" dirty="0"/>
              <a:t>(</a:t>
            </a:r>
            <a:r>
              <a:rPr lang="ko-KR" altLang="en-US" dirty="0"/>
              <a:t>빨간 동그라미 참고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- mismatch, gap</a:t>
            </a:r>
            <a:r>
              <a:rPr lang="ko-KR" altLang="en-US" dirty="0"/>
              <a:t>에 대해 </a:t>
            </a:r>
            <a:r>
              <a:rPr lang="en-US" altLang="ko-KR" dirty="0"/>
              <a:t>penalty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값이 정해져 있다</a:t>
            </a:r>
            <a:r>
              <a:rPr lang="en-US" altLang="ko-KR" dirty="0"/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A43928B-16D6-014C-6AD2-DF91EC63E6C9}"/>
              </a:ext>
            </a:extLst>
          </p:cNvPr>
          <p:cNvSpPr/>
          <p:nvPr/>
        </p:nvSpPr>
        <p:spPr>
          <a:xfrm>
            <a:off x="6477000" y="4791074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9FAAFB-5E4D-54B2-0D6D-C8222E5B9D64}"/>
              </a:ext>
            </a:extLst>
          </p:cNvPr>
          <p:cNvSpPr/>
          <p:nvPr/>
        </p:nvSpPr>
        <p:spPr>
          <a:xfrm>
            <a:off x="6549374" y="5452427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78E19C6-7CCE-B363-A13F-6D3FDEC34C99}"/>
              </a:ext>
            </a:extLst>
          </p:cNvPr>
          <p:cNvSpPr/>
          <p:nvPr/>
        </p:nvSpPr>
        <p:spPr>
          <a:xfrm>
            <a:off x="6831314" y="5978207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40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BWA</a:t>
            </a:r>
            <a:r>
              <a:rPr lang="ko-KR" altLang="en-US"/>
              <a:t> </a:t>
            </a:r>
            <a:r>
              <a:rPr lang="en-US" altLang="ko-KR"/>
              <a:t>index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1037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bwa index</a:t>
            </a:r>
            <a:r>
              <a:rPr lang="ko-KR" altLang="en-US">
                <a:latin typeface="+mj-ea"/>
                <a:ea typeface="+mj-ea"/>
              </a:rPr>
              <a:t>를 수행하면 아래와 같이 </a:t>
            </a:r>
            <a:r>
              <a:rPr lang="en-US" altLang="ko-KR">
                <a:latin typeface="+mj-ea"/>
                <a:ea typeface="+mj-ea"/>
              </a:rPr>
              <a:t>index </a:t>
            </a:r>
            <a:r>
              <a:rPr lang="ko-KR" altLang="en-US">
                <a:latin typeface="+mj-ea"/>
                <a:ea typeface="+mj-ea"/>
              </a:rPr>
              <a:t>파일들이 나온다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alignment</a:t>
            </a:r>
            <a:r>
              <a:rPr lang="ko-KR" altLang="en-US">
                <a:latin typeface="+mj-ea"/>
                <a:ea typeface="+mj-ea"/>
              </a:rPr>
              <a:t>는 아래 파일들로 수행이 된다</a:t>
            </a:r>
            <a:r>
              <a:rPr lang="en-US" altLang="ko-KR">
                <a:latin typeface="+mj-ea"/>
                <a:ea typeface="+mj-ea"/>
              </a:rPr>
              <a:t>. .bwt, .pac, .sa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binary </a:t>
            </a:r>
            <a:r>
              <a:rPr lang="ko-KR" altLang="en-US">
                <a:latin typeface="+mj-ea"/>
                <a:ea typeface="+mj-ea"/>
              </a:rPr>
              <a:t>파일이다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BF3AF-7149-288E-8750-32E2FA3F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2004039"/>
            <a:ext cx="8204318" cy="14249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6D916-D58A-D539-6965-CC9B6075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94"/>
          <a:stretch/>
        </p:blipFill>
        <p:spPr>
          <a:xfrm>
            <a:off x="608983" y="4329293"/>
            <a:ext cx="1688384" cy="1867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9201E-9FAA-D698-0C80-EBD7DA54F81B}"/>
              </a:ext>
            </a:extLst>
          </p:cNvPr>
          <p:cNvSpPr txBox="1"/>
          <p:nvPr/>
        </p:nvSpPr>
        <p:spPr>
          <a:xfrm>
            <a:off x="685800" y="3895976"/>
            <a:ext cx="1544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hg19.fa.amb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2714D1-6627-A2EB-E6F3-940E958B2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75"/>
          <a:stretch/>
        </p:blipFill>
        <p:spPr>
          <a:xfrm>
            <a:off x="3370431" y="4329293"/>
            <a:ext cx="1789771" cy="1867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BC782D-5933-25F4-D042-76324A930BB6}"/>
              </a:ext>
            </a:extLst>
          </p:cNvPr>
          <p:cNvSpPr txBox="1"/>
          <p:nvPr/>
        </p:nvSpPr>
        <p:spPr>
          <a:xfrm>
            <a:off x="3615587" y="3895976"/>
            <a:ext cx="149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hg19.fa.ann</a:t>
            </a:r>
          </a:p>
        </p:txBody>
      </p:sp>
    </p:spTree>
    <p:extLst>
      <p:ext uri="{BB962C8B-B14F-4D97-AF65-F5344CB8AC3E}">
        <p14:creationId xmlns:p14="http://schemas.microsoft.com/office/powerpoint/2010/main" val="366257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2EA17-8BE1-F7D4-2317-0B08173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 :)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54EF1-CDE1-DA2D-2F53-6AF09F409B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신종환 </a:t>
            </a:r>
            <a:r>
              <a:rPr lang="en-US" altLang="ko-KR"/>
              <a:t>/ jonghwan.shin@theragenbio.com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 S : </a:t>
            </a:r>
            <a:r>
              <a:rPr lang="ko-KR" altLang="en-US"/>
              <a:t>원본 문자열</a:t>
            </a:r>
            <a:r>
              <a:rPr lang="en-US" altLang="ko-KR"/>
              <a:t>(original string)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N : </a:t>
            </a:r>
            <a:r>
              <a:rPr lang="ko-KR" altLang="en-US"/>
              <a:t>문자열 </a:t>
            </a:r>
            <a:r>
              <a:rPr lang="en-US" altLang="ko-KR"/>
              <a:t>S</a:t>
            </a:r>
            <a:r>
              <a:rPr lang="ko-KR" altLang="en-US"/>
              <a:t>의 길이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각 문자는 </a:t>
            </a:r>
            <a:r>
              <a:rPr lang="en-US" altLang="ko-KR"/>
              <a:t>S[0], ..., S[N-1]</a:t>
            </a:r>
            <a:r>
              <a:rPr lang="ko-KR" altLang="en-US"/>
              <a:t>로 조회할 수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X : S</a:t>
            </a:r>
            <a:r>
              <a:rPr lang="ko-KR" altLang="en-US"/>
              <a:t>가 가지고 있는 문자들 배열</a:t>
            </a:r>
            <a:r>
              <a:rPr lang="en-US" altLang="ko-KR"/>
              <a:t>. </a:t>
            </a:r>
            <a:r>
              <a:rPr lang="ko-KR" altLang="en-US"/>
              <a:t>문자열 순으로 정렬됨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S : abraca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N : 6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X : ['a', 'b', 'c', 'r']</a:t>
            </a:r>
          </a:p>
        </p:txBody>
      </p:sp>
    </p:spTree>
    <p:extLst>
      <p:ext uri="{BB962C8B-B14F-4D97-AF65-F5344CB8AC3E}">
        <p14:creationId xmlns:p14="http://schemas.microsoft.com/office/powerpoint/2010/main" val="304895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f-ZA" altLang="ko-KR" b="1" dirty="0"/>
              <a:t>C1. [sort rotations]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원본 문자열 </a:t>
            </a:r>
            <a:r>
              <a:rPr lang="en-US" altLang="ko-KR" dirty="0"/>
              <a:t>S</a:t>
            </a:r>
            <a:r>
              <a:rPr lang="ko-KR" altLang="en-US" dirty="0"/>
              <a:t>에서 맨 끝의 문자 하나를 맨 앞으로 옮기는 것을 </a:t>
            </a:r>
            <a:r>
              <a:rPr lang="en-US" altLang="ko-KR" dirty="0"/>
              <a:t>N - 1</a:t>
            </a:r>
            <a:r>
              <a:rPr lang="ko-KR" altLang="en-US" dirty="0"/>
              <a:t>번 반복해서</a:t>
            </a:r>
            <a:r>
              <a:rPr lang="en-US" altLang="ko-KR" dirty="0"/>
              <a:t> N x N</a:t>
            </a:r>
            <a:r>
              <a:rPr lang="ko-KR" altLang="en-US" dirty="0"/>
              <a:t>의 크기를 가진 </a:t>
            </a:r>
            <a:r>
              <a:rPr lang="en-US" altLang="ko-KR" dirty="0"/>
              <a:t>matrix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이렇게 한 </a:t>
            </a:r>
            <a:r>
              <a:rPr lang="ko-KR" altLang="en-US" dirty="0" err="1"/>
              <a:t>문자씩</a:t>
            </a:r>
            <a:r>
              <a:rPr lang="ko-KR" altLang="en-US" dirty="0"/>
              <a:t> 옮기는 것을 </a:t>
            </a:r>
            <a:r>
              <a:rPr lang="en-US" altLang="ko-KR" dirty="0"/>
              <a:t>Cyclic shift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matrix</a:t>
            </a:r>
            <a:r>
              <a:rPr lang="ko-KR" altLang="en-US" dirty="0"/>
              <a:t>를 문자열 순으로 정렬하면 </a:t>
            </a:r>
            <a:r>
              <a:rPr lang="en-US" altLang="ko-KR" dirty="0"/>
              <a:t>matrix </a:t>
            </a:r>
            <a:r>
              <a:rPr lang="en-US" altLang="ko-KR" b="1" dirty="0"/>
              <a:t>M</a:t>
            </a:r>
            <a:r>
              <a:rPr lang="ko-KR" altLang="en-US" dirty="0"/>
              <a:t>이 만들어진다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</p:spTree>
    <p:extLst>
      <p:ext uri="{BB962C8B-B14F-4D97-AF65-F5344CB8AC3E}">
        <p14:creationId xmlns:p14="http://schemas.microsoft.com/office/powerpoint/2010/main" val="25821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f-ZA" altLang="ko-KR" b="1"/>
              <a:t>C1. [sort rotations]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원본 문자열과 같은 인덱스를 </a:t>
            </a:r>
            <a:r>
              <a:rPr lang="en-US" altLang="ko-KR" b="1">
                <a:latin typeface="Consolas" panose="020B0609020204030204" pitchFamily="49" charset="0"/>
              </a:rPr>
              <a:t>I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</a:t>
            </a:r>
            <a:r>
              <a:rPr lang="en-US" altLang="ko-KR" b="1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</a:t>
            </a:r>
            <a:r>
              <a:rPr lang="en-US" altLang="ko-KR" b="1">
                <a:latin typeface="Consolas" panose="020B0609020204030204" pitchFamily="49" charset="0"/>
              </a:rPr>
              <a:t> </a:t>
            </a:r>
            <a:r>
              <a:rPr lang="en-US" altLang="ko-KR"/>
              <a:t>=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7153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C2. [find last characters of rotations]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각 행의 마지막 열의 문자들로 만든 문자열을 </a:t>
            </a:r>
            <a:r>
              <a:rPr lang="en-US" altLang="ko-KR" b="1"/>
              <a:t>L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 </a:t>
            </a:r>
            <a:r>
              <a:rPr lang="en-US" altLang="ko-KR"/>
              <a:t>L = caraab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L[0] = M[0, N - 1]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L[N - 1] = M[N - 1, N - 1]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A6E50-BFED-8857-32EA-D1EF28E108D5}"/>
              </a:ext>
            </a:extLst>
          </p:cNvPr>
          <p:cNvSpPr/>
          <p:nvPr/>
        </p:nvSpPr>
        <p:spPr>
          <a:xfrm>
            <a:off x="10682288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3B0E7-2B7C-1460-D6F8-BF7E2998ED82}"/>
              </a:ext>
            </a:extLst>
          </p:cNvPr>
          <p:cNvSpPr txBox="1"/>
          <p:nvPr/>
        </p:nvSpPr>
        <p:spPr>
          <a:xfrm>
            <a:off x="10648237" y="1661432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9659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D1. [find first characters of rotations]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각 행의 첫</a:t>
            </a:r>
            <a:r>
              <a:rPr lang="en-US" altLang="ko-KR"/>
              <a:t> </a:t>
            </a:r>
            <a:r>
              <a:rPr lang="ko-KR" altLang="en-US"/>
              <a:t>열의 문자들로 만든 문자열을 </a:t>
            </a:r>
            <a:r>
              <a:rPr lang="en-US" altLang="ko-KR" b="1"/>
              <a:t>F</a:t>
            </a:r>
            <a:r>
              <a:rPr lang="ko-KR" altLang="en-US"/>
              <a:t>라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 </a:t>
            </a:r>
            <a:r>
              <a:rPr lang="en-US" altLang="ko-KR"/>
              <a:t>F = aaabcr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F[0] = M[0, 0]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F[N - 1] = M[N - 1, 0]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은 </a:t>
            </a:r>
            <a:r>
              <a:rPr lang="en-US" altLang="ko-KR"/>
              <a:t>sorting</a:t>
            </a:r>
            <a:r>
              <a:rPr lang="ko-KR" altLang="en-US"/>
              <a:t> 되었기 때문에 </a:t>
            </a:r>
            <a:r>
              <a:rPr lang="en-US" altLang="ko-KR"/>
              <a:t>F </a:t>
            </a:r>
            <a:r>
              <a:rPr lang="ko-KR" altLang="en-US"/>
              <a:t>역시 </a:t>
            </a:r>
            <a:r>
              <a:rPr lang="en-US" altLang="ko-KR"/>
              <a:t>sorting </a:t>
            </a:r>
            <a:r>
              <a:rPr lang="ko-KR" altLang="en-US"/>
              <a:t>되어 있다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A6E50-BFED-8857-32EA-D1EF28E108D5}"/>
              </a:ext>
            </a:extLst>
          </p:cNvPr>
          <p:cNvSpPr/>
          <p:nvPr/>
        </p:nvSpPr>
        <p:spPr>
          <a:xfrm>
            <a:off x="10682288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3B0E7-2B7C-1460-D6F8-BF7E2998ED82}"/>
              </a:ext>
            </a:extLst>
          </p:cNvPr>
          <p:cNvSpPr txBox="1"/>
          <p:nvPr/>
        </p:nvSpPr>
        <p:spPr>
          <a:xfrm>
            <a:off x="10648237" y="1661432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9858B-AB97-CD93-FBEC-BEBDA54BEDD6}"/>
              </a:ext>
            </a:extLst>
          </p:cNvPr>
          <p:cNvSpPr/>
          <p:nvPr/>
        </p:nvSpPr>
        <p:spPr>
          <a:xfrm>
            <a:off x="9732495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86DFD-D56A-02E5-8728-02FAF1BE8FA8}"/>
              </a:ext>
            </a:extLst>
          </p:cNvPr>
          <p:cNvSpPr txBox="1"/>
          <p:nvPr/>
        </p:nvSpPr>
        <p:spPr>
          <a:xfrm>
            <a:off x="9701235" y="1661432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74256156"/>
      </p:ext>
    </p:extLst>
  </p:cSld>
  <p:clrMapOvr>
    <a:masterClrMapping/>
  </p:clrMapOvr>
</p:sld>
</file>

<file path=ppt/theme/theme1.xml><?xml version="1.0" encoding="utf-8"?>
<a:theme xmlns:a="http://schemas.openxmlformats.org/drawingml/2006/main" name="테라젠바이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3777</Words>
  <Application>Microsoft Office PowerPoint</Application>
  <PresentationFormat>와이드스크린</PresentationFormat>
  <Paragraphs>572</Paragraphs>
  <Slides>42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테라젠바이오</vt:lpstr>
      <vt:lpstr>A Block-sorting Lossless Data Compression Algorithm</vt:lpstr>
      <vt:lpstr>목차</vt:lpstr>
      <vt:lpstr>BWT (Burrows–Wheeler transform) algorithm</vt:lpstr>
      <vt:lpstr>About BWT</vt:lpstr>
      <vt:lpstr>BWT algorithm - Algorithm C: Compression transformation</vt:lpstr>
      <vt:lpstr>BWT algorithm - Algorithm C: Compression transformation </vt:lpstr>
      <vt:lpstr>BWT algorithm - Algorithm C: Compression transformation </vt:lpstr>
      <vt:lpstr>BWT algorithm - Algorithm C: Compression transformation 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Why the transformed string compresses well</vt:lpstr>
      <vt:lpstr>Entropy, Information theory</vt:lpstr>
      <vt:lpstr>Entropy</vt:lpstr>
      <vt:lpstr>Entropy</vt:lpstr>
      <vt:lpstr>Information theory</vt:lpstr>
      <vt:lpstr>Related algorithm with BWT</vt:lpstr>
      <vt:lpstr>Move-to-front coding</vt:lpstr>
      <vt:lpstr>Huffman coding</vt:lpstr>
      <vt:lpstr>Huffman coding</vt:lpstr>
      <vt:lpstr>Suffix trie / prefix trie</vt:lpstr>
      <vt:lpstr>Suffix trie / prefix trie</vt:lpstr>
      <vt:lpstr>radix sort</vt:lpstr>
      <vt:lpstr>radix sort</vt:lpstr>
      <vt:lpstr>An efficient implementation</vt:lpstr>
      <vt:lpstr>An efficient implementation</vt:lpstr>
      <vt:lpstr>An efficient implementation</vt:lpstr>
      <vt:lpstr>An efficient implementation</vt:lpstr>
      <vt:lpstr>BWA (Burrows-Wheeler Aligner)</vt:lpstr>
      <vt:lpstr>Prefix trie of string ‘GOOGOL’</vt:lpstr>
      <vt:lpstr>Constructing suffix array and BWT string for X = googol$</vt:lpstr>
      <vt:lpstr>Exact matching: backward search</vt:lpstr>
      <vt:lpstr>Exact matching: backward search</vt:lpstr>
      <vt:lpstr>Exact matching: backward search</vt:lpstr>
      <vt:lpstr>Exact matching: backward search</vt:lpstr>
      <vt:lpstr>Inexact matching: bounded traversal/backtracking</vt:lpstr>
      <vt:lpstr>BWA index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장은우</dc:creator>
  <cp:lastModifiedBy>신종환</cp:lastModifiedBy>
  <cp:revision>1033</cp:revision>
  <dcterms:created xsi:type="dcterms:W3CDTF">2022-04-22T04:13:51Z</dcterms:created>
  <dcterms:modified xsi:type="dcterms:W3CDTF">2024-10-21T23:26:35Z</dcterms:modified>
</cp:coreProperties>
</file>