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1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8" d="100"/>
          <a:sy n="108" d="100"/>
        </p:scale>
        <p:origin x="48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r="19801"/>
          <a:stretch/>
        </p:blipFill>
        <p:spPr>
          <a:xfrm>
            <a:off x="6096000" y="-2621"/>
            <a:ext cx="3048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r="9295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234685" y="0"/>
            <a:ext cx="64480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ttern"/>
          <p:cNvSpPr/>
          <p:nvPr userDrawn="1"/>
        </p:nvSpPr>
        <p:spPr>
          <a:xfrm>
            <a:off x="234685" y="2951481"/>
            <a:ext cx="6448055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22580" t="-11784" r="-25930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544829" y="1400452"/>
            <a:ext cx="6661313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9567" y="2004460"/>
            <a:ext cx="5950808" cy="833633"/>
          </a:xfrm>
        </p:spPr>
        <p:txBody>
          <a:bodyPr anchor="ctr">
            <a:noAutofit/>
          </a:bodyPr>
          <a:lstStyle>
            <a:lvl1pPr algn="l">
              <a:defRPr sz="4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9567" y="2838093"/>
            <a:ext cx="5950808" cy="49061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541788" y="2004459"/>
            <a:ext cx="17526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0" name="jwc_logo"/>
          <p:cNvGrpSpPr/>
          <p:nvPr userDrawn="1"/>
        </p:nvGrpSpPr>
        <p:grpSpPr>
          <a:xfrm>
            <a:off x="793753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1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16" r="37749"/>
          <a:stretch/>
        </p:blipFill>
        <p:spPr>
          <a:xfrm>
            <a:off x="6096000" y="-2621"/>
            <a:ext cx="3048000" cy="6858000"/>
          </a:xfrm>
          <a:prstGeom prst="rect">
            <a:avLst/>
          </a:prstGeom>
        </p:spPr>
      </p:pic>
      <p:pic>
        <p:nvPicPr>
          <p:cNvPr id="43" name="bg_lef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r="9295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69" name="abg_main_theme"/>
          <p:cNvSpPr/>
          <p:nvPr userDrawn="1"/>
        </p:nvSpPr>
        <p:spPr>
          <a:xfrm>
            <a:off x="234684" y="0"/>
            <a:ext cx="715751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0" name="pattern"/>
          <p:cNvSpPr/>
          <p:nvPr userDrawn="1"/>
        </p:nvSpPr>
        <p:spPr>
          <a:xfrm>
            <a:off x="234684" y="2951481"/>
            <a:ext cx="7155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20440" t="-11784" r="-13396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544830" y="825501"/>
            <a:ext cx="7154476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99505" y="2432050"/>
            <a:ext cx="6682383" cy="2756844"/>
          </a:xfrm>
        </p:spPr>
        <p:txBody>
          <a:bodyPr>
            <a:normAutofit/>
          </a:bodyPr>
          <a:lstStyle>
            <a:lvl1pPr marL="200025" indent="-200025">
              <a:buFont typeface="Arial" panose="020B0604020202020204" pitchFamily="34" charset="0"/>
              <a:buChar char="•"/>
              <a:defRPr sz="2800"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541788" y="1332206"/>
            <a:ext cx="17526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799505" y="1216332"/>
            <a:ext cx="6682383" cy="102108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pSp>
        <p:nvGrpSpPr>
          <p:cNvPr id="35" name="jwc_logo"/>
          <p:cNvGrpSpPr/>
          <p:nvPr userDrawn="1"/>
        </p:nvGrpSpPr>
        <p:grpSpPr>
          <a:xfrm>
            <a:off x="793753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9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16" r="37749"/>
          <a:stretch/>
        </p:blipFill>
        <p:spPr>
          <a:xfrm>
            <a:off x="6096000" y="-2621"/>
            <a:ext cx="3048000" cy="6858000"/>
          </a:xfrm>
          <a:prstGeom prst="rect">
            <a:avLst/>
          </a:prstGeom>
        </p:spPr>
      </p:pic>
      <p:pic>
        <p:nvPicPr>
          <p:cNvPr id="42" name="bg_lef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r="9295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43" name="abg_main_theme"/>
          <p:cNvSpPr/>
          <p:nvPr userDrawn="1"/>
        </p:nvSpPr>
        <p:spPr>
          <a:xfrm>
            <a:off x="234684" y="0"/>
            <a:ext cx="715751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pattern"/>
          <p:cNvSpPr/>
          <p:nvPr userDrawn="1"/>
        </p:nvSpPr>
        <p:spPr>
          <a:xfrm>
            <a:off x="234684" y="2951481"/>
            <a:ext cx="7155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20440" t="-11784" r="-13396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544830" y="2305228"/>
            <a:ext cx="7154476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53885" y="2774485"/>
            <a:ext cx="5697244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53885" y="3617738"/>
            <a:ext cx="5697244" cy="40991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45307" y="2800739"/>
            <a:ext cx="763376" cy="80737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5" name="jwc_logo"/>
          <p:cNvGrpSpPr/>
          <p:nvPr userDrawn="1"/>
        </p:nvGrpSpPr>
        <p:grpSpPr>
          <a:xfrm>
            <a:off x="793753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1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234684" y="0"/>
            <a:ext cx="89093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pattern"/>
          <p:cNvSpPr/>
          <p:nvPr userDrawn="1"/>
        </p:nvSpPr>
        <p:spPr>
          <a:xfrm>
            <a:off x="234684" y="1476000"/>
            <a:ext cx="891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3636" t="-3538" r="-17676" b="-37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544829" y="365126"/>
            <a:ext cx="8262287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75" y="606265"/>
            <a:ext cx="7916495" cy="65606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626" y="1283642"/>
            <a:ext cx="7909644" cy="46510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541789" y="704310"/>
            <a:ext cx="108191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667300" y="637631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4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234684" y="0"/>
            <a:ext cx="89093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pattern"/>
          <p:cNvSpPr/>
          <p:nvPr userDrawn="1"/>
        </p:nvSpPr>
        <p:spPr>
          <a:xfrm>
            <a:off x="234684" y="1476000"/>
            <a:ext cx="891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3636" t="-3538" r="-17676" b="-37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544829" y="365126"/>
            <a:ext cx="8262287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626" y="711201"/>
            <a:ext cx="7909644" cy="52235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3" name="jwc_logo"/>
          <p:cNvGrpSpPr/>
          <p:nvPr userDrawn="1"/>
        </p:nvGrpSpPr>
        <p:grpSpPr>
          <a:xfrm>
            <a:off x="667300" y="637631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06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234684" y="0"/>
            <a:ext cx="89093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pattern"/>
          <p:cNvSpPr/>
          <p:nvPr userDrawn="1"/>
        </p:nvSpPr>
        <p:spPr>
          <a:xfrm>
            <a:off x="234684" y="1476000"/>
            <a:ext cx="891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13636" t="-3538" r="-17676" b="-37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9" name="jwc_logo"/>
          <p:cNvGrpSpPr/>
          <p:nvPr userDrawn="1"/>
        </p:nvGrpSpPr>
        <p:grpSpPr>
          <a:xfrm>
            <a:off x="667300" y="637631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0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0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2" r="12962"/>
          <a:stretch/>
        </p:blipFill>
        <p:spPr>
          <a:xfrm>
            <a:off x="5848683" y="-2621"/>
            <a:ext cx="3295317" cy="6858000"/>
          </a:xfrm>
          <a:prstGeom prst="rect">
            <a:avLst/>
          </a:prstGeom>
        </p:spPr>
      </p:pic>
      <p:pic>
        <p:nvPicPr>
          <p:cNvPr id="41" name="bg_lef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r="9295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717048" y="0"/>
            <a:ext cx="52837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ttern"/>
          <p:cNvSpPr/>
          <p:nvPr userDrawn="1"/>
        </p:nvSpPr>
        <p:spPr>
          <a:xfrm>
            <a:off x="717048" y="2951481"/>
            <a:ext cx="5283702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1079" t="-11784" r="-59695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082993" y="1400452"/>
            <a:ext cx="5303852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7730" y="2004460"/>
            <a:ext cx="4479196" cy="833633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97730" y="2838093"/>
            <a:ext cx="4479196" cy="49061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9950" y="2004459"/>
            <a:ext cx="17526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5" name="jwc_logo"/>
          <p:cNvGrpSpPr/>
          <p:nvPr userDrawn="1"/>
        </p:nvGrpSpPr>
        <p:grpSpPr>
          <a:xfrm>
            <a:off x="1244819" y="624034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6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5350" y="6356350"/>
            <a:ext cx="444092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6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影像组学交流与探讨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979F61-27E6-0425-FB92-E871BB2E274D}"/>
              </a:ext>
            </a:extLst>
          </p:cNvPr>
          <p:cNvSpPr txBox="1"/>
          <p:nvPr/>
        </p:nvSpPr>
        <p:spPr>
          <a:xfrm>
            <a:off x="2633103" y="3096578"/>
            <a:ext cx="240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+mn-ea"/>
              </a:rPr>
              <a:t>邵帅</a:t>
            </a:r>
            <a:endParaRPr kumimoji="1" lang="en-US" altLang="zh-CN" b="1" dirty="0">
              <a:latin typeface="+mn-ea"/>
            </a:endParaRPr>
          </a:p>
          <a:p>
            <a:pPr algn="ctr"/>
            <a:endParaRPr kumimoji="1" lang="en-US" altLang="zh-CN" b="1" dirty="0">
              <a:latin typeface="+mn-ea"/>
            </a:endParaRPr>
          </a:p>
          <a:p>
            <a:pPr algn="ctr"/>
            <a:r>
              <a:rPr kumimoji="1" lang="zh-CN" altLang="en-US" b="1" dirty="0">
                <a:latin typeface="+mn-ea"/>
              </a:rPr>
              <a:t>中国科大计算机学院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84644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FD43-F665-4FA4-D822-BA32B288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开展一项影像组学研究？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5024-3F20-EFE3-668E-0105081E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是否有真正的临床需要有待被影像组学解决？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是否能收集到足够的影像数据集？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能否将影像数据做到同质化？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是否能获得病人除影像外的完整疾病信息（病理、免疫组化，基因检测等）？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能否准确地从影像信息中提取到数据特征，并选择出最有效的数据？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能否对数据特征建立高效准确的模型用于预测及验证？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77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请提宝贵意见</a:t>
            </a:r>
          </a:p>
        </p:txBody>
      </p:sp>
    </p:spTree>
    <p:extLst>
      <p:ext uri="{BB962C8B-B14F-4D97-AF65-F5344CB8AC3E}">
        <p14:creationId xmlns:p14="http://schemas.microsoft.com/office/powerpoint/2010/main" val="123889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影像组学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27626" y="1228515"/>
            <a:ext cx="7909644" cy="4651081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将医学影像转化为可挖掘的数据，利用人工智能技术从影像数据中挖掘高通量的量化信息，从而</a:t>
            </a:r>
            <a:r>
              <a:rPr lang="zh-CN" altLang="en-US" sz="1800" dirty="0"/>
              <a:t>提高影像辅助疾病诊疗的效果。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1C2A1E-D4B3-5C18-C573-D9FEF5F81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11" y="1884576"/>
            <a:ext cx="2042480" cy="38042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8A0607-9E6B-DC2F-D27B-65ABB64A4F60}"/>
              </a:ext>
            </a:extLst>
          </p:cNvPr>
          <p:cNvSpPr txBox="1"/>
          <p:nvPr/>
        </p:nvSpPr>
        <p:spPr>
          <a:xfrm>
            <a:off x="1493736" y="5741096"/>
            <a:ext cx="34834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effectLst/>
                <a:latin typeface="+mn-ea"/>
              </a:rPr>
              <a:t>J.</a:t>
            </a:r>
            <a:r>
              <a:rPr lang="zh-CN" altLang="en-US" sz="1200" b="0" i="0" dirty="0">
                <a:effectLst/>
                <a:latin typeface="+mn-ea"/>
              </a:rPr>
              <a:t> </a:t>
            </a:r>
            <a:r>
              <a:rPr lang="en-US" altLang="zh-CN" sz="1200" b="0" i="0" dirty="0">
                <a:effectLst/>
                <a:latin typeface="+mn-ea"/>
              </a:rPr>
              <a:t>Timmeren</a:t>
            </a:r>
            <a:r>
              <a:rPr lang="zh-CN" altLang="en-US" sz="1200" b="0" i="0" dirty="0">
                <a:effectLst/>
                <a:latin typeface="+mn-ea"/>
              </a:rPr>
              <a:t> </a:t>
            </a:r>
            <a:r>
              <a:rPr lang="en-US" altLang="zh-CN" sz="1200" b="0" i="0" dirty="0">
                <a:effectLst/>
                <a:latin typeface="+mn-ea"/>
              </a:rPr>
              <a:t>et</a:t>
            </a:r>
            <a:r>
              <a:rPr lang="zh-CN" altLang="en-US" sz="1200" b="0" i="0" dirty="0">
                <a:effectLst/>
                <a:latin typeface="+mn-ea"/>
              </a:rPr>
              <a:t> </a:t>
            </a:r>
            <a:r>
              <a:rPr lang="en-US" altLang="zh-CN" sz="1200" b="0" i="0" dirty="0">
                <a:effectLst/>
                <a:latin typeface="+mn-ea"/>
              </a:rPr>
              <a:t>al,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b="0" dirty="0">
                <a:effectLst/>
                <a:latin typeface="+mn-ea"/>
              </a:rPr>
              <a:t>Insights</a:t>
            </a:r>
            <a:r>
              <a:rPr lang="zh-CN" altLang="en-US" sz="1200" b="0" dirty="0">
                <a:effectLst/>
                <a:latin typeface="+mn-ea"/>
              </a:rPr>
              <a:t> </a:t>
            </a:r>
            <a:r>
              <a:rPr lang="en-US" altLang="zh-CN" sz="1200" b="0" dirty="0">
                <a:effectLst/>
                <a:latin typeface="+mn-ea"/>
              </a:rPr>
              <a:t>into</a:t>
            </a:r>
            <a:r>
              <a:rPr lang="zh-CN" altLang="en-US" sz="1200" b="0" dirty="0">
                <a:effectLst/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I</a:t>
            </a:r>
            <a:r>
              <a:rPr lang="en-US" altLang="zh-CN" sz="1200" b="0" dirty="0">
                <a:effectLst/>
                <a:latin typeface="+mn-ea"/>
              </a:rPr>
              <a:t>maging</a:t>
            </a:r>
            <a:r>
              <a:rPr lang="en-US" altLang="zh-CN" sz="1200" dirty="0">
                <a:latin typeface="+mn-ea"/>
              </a:rPr>
              <a:t>,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b="0" dirty="0">
                <a:effectLst/>
                <a:latin typeface="+mn-ea"/>
              </a:rPr>
              <a:t>2020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878A4B-19AB-ACD5-84D5-2A705ED06B51}"/>
              </a:ext>
            </a:extLst>
          </p:cNvPr>
          <p:cNvSpPr txBox="1"/>
          <p:nvPr/>
        </p:nvSpPr>
        <p:spPr>
          <a:xfrm>
            <a:off x="5185739" y="2137110"/>
            <a:ext cx="25224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1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，图像获取与重建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：从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MRI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等设备获取原始图像，并对原始图像进行三维重建。</a:t>
            </a:r>
            <a:endParaRPr lang="en-US" altLang="zh-CN" sz="1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sz="1400" b="1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1400" b="1" dirty="0">
                <a:solidFill>
                  <a:srgbClr val="333333"/>
                </a:solidFill>
                <a:latin typeface="Tahoma" panose="020B0604030504040204" pitchFamily="34" charset="0"/>
              </a:rPr>
              <a:t>，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图像分割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：对获取的原始图像进行感兴趣区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(ROI)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勾画，用于提取数据。</a:t>
            </a:r>
            <a:endParaRPr lang="en-US" altLang="zh-CN" sz="1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1400" b="1" dirty="0">
                <a:solidFill>
                  <a:srgbClr val="333333"/>
                </a:solidFill>
                <a:latin typeface="Tahoma" panose="020B0604030504040204" pitchFamily="34" charset="0"/>
              </a:rPr>
              <a:t>，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特征提取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：从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ROI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区域提取出包括形状、纹理、小波等数千个特征。</a:t>
            </a:r>
            <a:endParaRPr lang="en-US" altLang="zh-CN" sz="1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en-US" altLang="zh-CN" sz="1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4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，模型建立与数据分析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：包括特征选择，模型构建，模型验证等。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016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8979-10DF-B143-4726-43A96CB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30B0F2-AAF7-CB64-552E-88D45CC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57" y="1865322"/>
            <a:ext cx="6976530" cy="272520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DFAAB1-5A7B-5F8D-EA9D-A5A364D5C4BC}"/>
              </a:ext>
            </a:extLst>
          </p:cNvPr>
          <p:cNvSpPr txBox="1"/>
          <p:nvPr/>
        </p:nvSpPr>
        <p:spPr>
          <a:xfrm>
            <a:off x="3122365" y="4916526"/>
            <a:ext cx="31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Dong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D.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et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al,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Annals of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Oncology,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2019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2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B61CE-031C-4D89-2F00-C60FF66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各类特征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7DEC3-1072-4638-BB0A-5F489E1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26" y="1425156"/>
            <a:ext cx="7909644" cy="4651081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latin typeface="+mn-ea"/>
              </a:rPr>
              <a:t>灰度直方图特征</a:t>
            </a:r>
            <a:r>
              <a:rPr lang="zh-CN" altLang="en-US" sz="1800" dirty="0">
                <a:latin typeface="+mn-ea"/>
              </a:rPr>
              <a:t>： 全局灰度直方图，包括灰度平均值、最大值、最小值、方差和百分位数。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纹理特征</a:t>
            </a:r>
            <a:r>
              <a:rPr lang="zh-CN" altLang="en-US" sz="1800" dirty="0">
                <a:latin typeface="+mn-ea"/>
              </a:rPr>
              <a:t>： 绝对梯度，灰度共生矩阵，灰度游程长度矩阵，灰度区域大小矩阵，邻域灰度差矩阵，邻域灰度相关矩阵。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基于模型的特征（统计特征）</a:t>
            </a:r>
            <a:r>
              <a:rPr lang="zh-CN" altLang="en-US" sz="1800" dirty="0">
                <a:latin typeface="+mn-ea"/>
              </a:rPr>
              <a:t>：计算纹理生成的参数化模型。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基于变化的特征（分析特征）</a:t>
            </a:r>
            <a:r>
              <a:rPr lang="zh-CN" altLang="en-US" sz="1800" dirty="0">
                <a:latin typeface="+mn-ea"/>
              </a:rPr>
              <a:t>： 基于变化的方法，包括</a:t>
            </a:r>
            <a:r>
              <a:rPr lang="en-US" altLang="zh-CN" sz="1800" dirty="0">
                <a:latin typeface="+mn-ea"/>
              </a:rPr>
              <a:t>Fourier</a:t>
            </a:r>
            <a:r>
              <a:rPr lang="zh-CN" altLang="en-US" sz="1800" dirty="0"/>
              <a:t>、</a:t>
            </a:r>
            <a:r>
              <a:rPr lang="en-US" altLang="zh-CN" sz="1800" dirty="0"/>
              <a:t>Gabor</a:t>
            </a:r>
            <a:r>
              <a:rPr lang="zh-CN" altLang="en-US" sz="1800" dirty="0"/>
              <a:t> 和 </a:t>
            </a:r>
            <a:r>
              <a:rPr lang="en-US" altLang="zh-CN" sz="1800" dirty="0" err="1"/>
              <a:t>Haar</a:t>
            </a:r>
            <a:r>
              <a:rPr lang="zh-CN" altLang="en-US" sz="1800" dirty="0">
                <a:latin typeface="+mn-ea"/>
              </a:rPr>
              <a:t>小波变换。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kumimoji="1" lang="zh-CN" altLang="en-US" sz="1800" b="1" dirty="0">
                <a:latin typeface="+mn-ea"/>
              </a:rPr>
              <a:t>基于形状的特征（几何特征）</a:t>
            </a:r>
            <a:r>
              <a:rPr kumimoji="1" lang="zh-CN" altLang="en-US" sz="1800" dirty="0">
                <a:latin typeface="+mn-ea"/>
              </a:rPr>
              <a:t>：</a:t>
            </a:r>
            <a:r>
              <a:rPr lang="zh-CN" altLang="en-US" sz="1800" dirty="0"/>
              <a:t>描述了 </a:t>
            </a:r>
            <a:r>
              <a:rPr lang="en-US" altLang="zh-CN" sz="1800" dirty="0"/>
              <a:t>ROI</a:t>
            </a:r>
            <a:r>
              <a:rPr lang="zh-CN" altLang="en-US" sz="1800" dirty="0"/>
              <a:t> 的几 何属性。</a:t>
            </a:r>
            <a:endParaRPr kumimoji="1"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0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91C2-0D94-55FF-5BE9-99BECF35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肺癌影像特征信息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09E1B6-9C1F-9806-8790-22240464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1496727"/>
            <a:ext cx="2960915" cy="368469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C62CCA-D68F-6F4B-E208-5C4EB66451E5}"/>
              </a:ext>
            </a:extLst>
          </p:cNvPr>
          <p:cNvSpPr txBox="1"/>
          <p:nvPr/>
        </p:nvSpPr>
        <p:spPr>
          <a:xfrm>
            <a:off x="2794627" y="5415822"/>
            <a:ext cx="37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M</a:t>
            </a:r>
            <a:r>
              <a:rPr lang="en-US" altLang="zh-CN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.</a:t>
            </a:r>
            <a:r>
              <a:rPr lang="zh-CN" altLang="en-US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1200" b="0" i="0" dirty="0" err="1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Mayerhoefer</a:t>
            </a:r>
            <a:r>
              <a:rPr lang="en-US" altLang="zh-CN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,</a:t>
            </a:r>
            <a:r>
              <a:rPr lang="zh-CN" altLang="en-US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Journal of Nuclear Medicine</a:t>
            </a:r>
            <a:r>
              <a:rPr lang="zh-CN" altLang="en-US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-US" altLang="zh-CN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2020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84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199A8-50F2-FAB7-487B-2A13FFE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数据分析与模型建立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CEC15C-438D-0760-91A4-5B865907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13" y="1564139"/>
            <a:ext cx="6336617" cy="34684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CAD2EA-1A59-21DE-6219-396A163E0144}"/>
              </a:ext>
            </a:extLst>
          </p:cNvPr>
          <p:cNvSpPr txBox="1"/>
          <p:nvPr/>
        </p:nvSpPr>
        <p:spPr>
          <a:xfrm>
            <a:off x="2687605" y="5334416"/>
            <a:ext cx="3768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M</a:t>
            </a:r>
            <a:r>
              <a:rPr lang="en-US" altLang="zh-CN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.</a:t>
            </a:r>
            <a:r>
              <a:rPr lang="zh-CN" altLang="en-US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1200" b="0" i="0" dirty="0" err="1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Mayerhoefer</a:t>
            </a:r>
            <a:r>
              <a:rPr lang="en-US" altLang="zh-CN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,</a:t>
            </a:r>
            <a:r>
              <a:rPr lang="zh-CN" altLang="en-US" sz="1200" dirty="0">
                <a:solidFill>
                  <a:srgbClr val="2E2B2B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Journal of Nuclear Medicine</a:t>
            </a:r>
            <a:r>
              <a:rPr lang="zh-CN" altLang="en-US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-US" altLang="zh-CN" sz="1200" b="0" i="0" dirty="0">
                <a:solidFill>
                  <a:srgbClr val="2E2B2B"/>
                </a:solidFill>
                <a:effectLst/>
                <a:latin typeface="Helvetica Neue" panose="02000503000000020004" pitchFamily="2" charset="0"/>
              </a:rPr>
              <a:t>2020</a:t>
            </a:r>
            <a:endParaRPr kumimoji="1" lang="zh-CN" altLang="en-US" sz="1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7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AC36-FF42-70D9-5DEA-89908C22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临床应用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861ED-BAF7-44A4-D9F0-72A3B41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26" y="1829907"/>
            <a:ext cx="7909644" cy="322898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辅助诊断：尤其是在肿瘤良恶性的辅助判读和肿瘤的分期 等方面。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疗效评估：判断假进展、超进展、快进展、慢进展。辅助临床治疗方案决策的制定。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预后预测：与临床病理学及基因组学等结合，用于肿瘤的术后复发性预测。</a:t>
            </a:r>
            <a:endParaRPr kumimoji="1"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7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CEB2F-387A-8BAC-A083-81A642B0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已有的一些工作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3EA119-E77F-0ECD-E953-788DB41FA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70" y="1284288"/>
            <a:ext cx="5447722" cy="4649787"/>
          </a:xfrm>
        </p:spPr>
      </p:pic>
    </p:spTree>
    <p:extLst>
      <p:ext uri="{BB962C8B-B14F-4D97-AF65-F5344CB8AC3E}">
        <p14:creationId xmlns:p14="http://schemas.microsoft.com/office/powerpoint/2010/main" val="9338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5A51A-9413-591D-1094-730E7062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局限与挑战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6C0BA-43D1-71BE-03C7-245D0B02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26" y="1580445"/>
            <a:ext cx="7909644" cy="4651081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高质量、同质标准化的影像。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zh-CN" altLang="en-US" sz="1800" dirty="0"/>
              <a:t>足够的数据集大小和数 据集完整性。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独立的训练数据集和验证数据集。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kumimoji="1" lang="zh-CN" altLang="en-US" sz="1800" dirty="0"/>
              <a:t>大规模数据的高效准确计算。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统一的影像组学评判标准。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387711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536</Words>
  <Application>Microsoft Macintosh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Candara</vt:lpstr>
      <vt:lpstr>Helvetica Neue</vt:lpstr>
      <vt:lpstr>Tahoma</vt:lpstr>
      <vt:lpstr>1_Office 主题​​</vt:lpstr>
      <vt:lpstr>影像组学交流与探讨</vt:lpstr>
      <vt:lpstr>影像组学</vt:lpstr>
      <vt:lpstr>典型流程</vt:lpstr>
      <vt:lpstr>各类特征</vt:lpstr>
      <vt:lpstr>肺癌影像特征信息</vt:lpstr>
      <vt:lpstr>数据分析与模型建立</vt:lpstr>
      <vt:lpstr>临床应用</vt:lpstr>
      <vt:lpstr>已有的一些工作</vt:lpstr>
      <vt:lpstr>局限与挑战</vt:lpstr>
      <vt:lpstr>开展一项影像组学研究？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SHUAI SHAO</cp:lastModifiedBy>
  <cp:revision>9</cp:revision>
  <dcterms:created xsi:type="dcterms:W3CDTF">2019-09-17T09:40:08Z</dcterms:created>
  <dcterms:modified xsi:type="dcterms:W3CDTF">2023-08-11T07:05:17Z</dcterms:modified>
</cp:coreProperties>
</file>