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71" r:id="rId7"/>
    <p:sldId id="272" r:id="rId8"/>
    <p:sldId id="273" r:id="rId9"/>
    <p:sldId id="275" r:id="rId10"/>
    <p:sldId id="269" r:id="rId11"/>
    <p:sldId id="277" r:id="rId12"/>
    <p:sldId id="276" r:id="rId13"/>
    <p:sldId id="261" r:id="rId14"/>
    <p:sldId id="262" r:id="rId15"/>
    <p:sldId id="278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95D-4EC2-0447-A84C-0CCCC3D4739D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2597-9969-3347-90C0-966A4E67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2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95D-4EC2-0447-A84C-0CCCC3D4739D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2597-9969-3347-90C0-966A4E67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2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95D-4EC2-0447-A84C-0CCCC3D4739D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2597-9969-3347-90C0-966A4E67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0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95D-4EC2-0447-A84C-0CCCC3D4739D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2597-9969-3347-90C0-966A4E67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5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95D-4EC2-0447-A84C-0CCCC3D4739D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2597-9969-3347-90C0-966A4E67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3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95D-4EC2-0447-A84C-0CCCC3D4739D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2597-9969-3347-90C0-966A4E67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9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95D-4EC2-0447-A84C-0CCCC3D4739D}" type="datetimeFigureOut">
              <a:rPr lang="en-US" smtClean="0"/>
              <a:t>3/23/15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2597-9969-3347-90C0-966A4E67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1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95D-4EC2-0447-A84C-0CCCC3D4739D}" type="datetimeFigureOut">
              <a:rPr lang="en-US" smtClean="0"/>
              <a:t>3/23/15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2597-9969-3347-90C0-966A4E67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4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95D-4EC2-0447-A84C-0CCCC3D4739D}" type="datetimeFigureOut">
              <a:rPr lang="en-US" smtClean="0"/>
              <a:t>3/23/15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2597-9969-3347-90C0-966A4E67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5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95D-4EC2-0447-A84C-0CCCC3D4739D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2597-9969-3347-90C0-966A4E67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95D-4EC2-0447-A84C-0CCCC3D4739D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2597-9969-3347-90C0-966A4E67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1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A995D-4EC2-0447-A84C-0CCCC3D4739D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2597-9969-3347-90C0-966A4E67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0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OpenDial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Svetlana Stoyanchev</a:t>
            </a:r>
          </a:p>
          <a:p>
            <a:r>
              <a:rPr lang="en-US" dirty="0" smtClean="0"/>
              <a:t>SDS seminar </a:t>
            </a:r>
          </a:p>
          <a:p>
            <a:r>
              <a:rPr lang="en-US" smtClean="0"/>
              <a:t>3/23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2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utility rules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utility rules only include one single decision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possibility to integrate multiple decision variables </a:t>
            </a:r>
            <a:r>
              <a:rPr lang="en-US" dirty="0" smtClean="0"/>
              <a:t>where </a:t>
            </a:r>
            <a:r>
              <a:rPr lang="en-US" dirty="0"/>
              <a:t>the system can execute multiple actions in parallel </a:t>
            </a:r>
            <a:endParaRPr lang="en-US" dirty="0" smtClean="0"/>
          </a:p>
          <a:p>
            <a:pPr lvl="2"/>
            <a:r>
              <a:rPr lang="en-US" dirty="0" smtClean="0"/>
              <a:t>communicate </a:t>
            </a:r>
            <a:r>
              <a:rPr lang="en-US" dirty="0"/>
              <a:t>through both verbal and non-verbal </a:t>
            </a:r>
            <a:r>
              <a:rPr lang="en-US" dirty="0" smtClean="0"/>
              <a:t>channels</a:t>
            </a:r>
            <a:endParaRPr lang="en-US" dirty="0"/>
          </a:p>
          <a:p>
            <a:pPr lvl="1"/>
            <a:r>
              <a:rPr lang="en-US" dirty="0" smtClean="0"/>
              <a:t>Dealing with uncertainty of ASR/NLU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0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Rules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70" y="1283447"/>
            <a:ext cx="4153600" cy="3408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70" y="4827494"/>
            <a:ext cx="4153600" cy="1457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45411" y="1671638"/>
            <a:ext cx="1703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is a direction (left, right, up, down, forward, backward)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86824" y="5154706"/>
            <a:ext cx="2799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system’s previous DA was </a:t>
            </a:r>
            <a:r>
              <a:rPr lang="en-US" dirty="0" err="1" smtClean="0"/>
              <a:t>AskRepeat</a:t>
            </a:r>
            <a:r>
              <a:rPr lang="en-US" dirty="0" smtClean="0"/>
              <a:t>, there is 90% chance that the user will 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1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8826" b="-388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669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482" r="-15482"/>
          <a:stretch>
            <a:fillRect/>
          </a:stretch>
        </p:blipFill>
        <p:spPr>
          <a:xfrm>
            <a:off x="-1024467" y="1417638"/>
            <a:ext cx="8229600" cy="45259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on Spoken Dialogue Systems, Columbia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5AB-D6F9-6247-8DCB-C9871F7FF657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6176" y="1403219"/>
            <a:ext cx="163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.4 = .6*2 -.4*.2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2664" y="1774523"/>
            <a:ext cx="217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-.4 = -.6*2 +.4*.2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2664" y="2143856"/>
            <a:ext cx="23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.5 (defined by r10, i.e. threshold)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3848195"/>
            <a:ext cx="1959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Prob. Dist. For next DA</a:t>
            </a:r>
          </a:p>
          <a:p>
            <a:r>
              <a:rPr lang="en-US" dirty="0" smtClean="0"/>
              <a:t>.54 = .6*.9</a:t>
            </a:r>
          </a:p>
          <a:p>
            <a:r>
              <a:rPr lang="en-US" dirty="0" smtClean="0"/>
              <a:t>.36 = .4*.9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3200" y="2790187"/>
            <a:ext cx="231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Action: </a:t>
            </a:r>
            <a:r>
              <a:rPr lang="en-US" dirty="0" err="1" smtClean="0"/>
              <a:t>AskRepeat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09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3580" r="-13580"/>
          <a:stretch>
            <a:fillRect/>
          </a:stretch>
        </p:blipFill>
        <p:spPr>
          <a:xfrm>
            <a:off x="-1405467" y="1600200"/>
            <a:ext cx="8229600" cy="45259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on Spoken Dialogue Systems, Columbia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5AB-D6F9-6247-8DCB-C9871F7FF657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2911" y="1729277"/>
            <a:ext cx="1959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Combining predicted and actual user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9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allows DM to prime the recognition hypotheses of  the user’s DA based on previous DAs</a:t>
            </a:r>
          </a:p>
          <a:p>
            <a:r>
              <a:rPr lang="en-US" dirty="0" smtClean="0"/>
              <a:t>Utilities and Probabilities can be learned from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04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plug in a probabilistic NLU, trained on </a:t>
            </a:r>
            <a:r>
              <a:rPr lang="en-US" smtClean="0"/>
              <a:t>data? e.g</a:t>
            </a:r>
            <a:r>
              <a:rPr lang="en-US" dirty="0" smtClean="0"/>
              <a:t>. to understand all cities in a database?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on Spoken Dialogue Systems, Columbia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5AB-D6F9-6247-8DCB-C9871F7FF6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9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OpenDial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ule-structured components</a:t>
            </a:r>
          </a:p>
          <a:p>
            <a:pPr lvl="1"/>
            <a:r>
              <a:rPr lang="en-US" dirty="0" smtClean="0"/>
              <a:t>Collection of probabilistic rules with a trigger variable</a:t>
            </a:r>
          </a:p>
          <a:p>
            <a:r>
              <a:rPr lang="en-US" dirty="0" smtClean="0"/>
              <a:t>External components: monitor dialog state and  update it when relevant changes are </a:t>
            </a:r>
            <a:r>
              <a:rPr lang="en-US" dirty="0" smtClean="0"/>
              <a:t>detected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on Spoken Dialogue Systems, Columbia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5AB-D6F9-6247-8DCB-C9871F7FF6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3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Defines dialogue in terms of utterances and dialogue acts</a:t>
            </a:r>
          </a:p>
          <a:p>
            <a:pPr lvl="1"/>
            <a:r>
              <a:rPr lang="en-US" dirty="0" err="1" smtClean="0"/>
              <a:t>U_u</a:t>
            </a:r>
            <a:r>
              <a:rPr lang="en-US" dirty="0" smtClean="0"/>
              <a:t>  - user utterance</a:t>
            </a:r>
          </a:p>
          <a:p>
            <a:pPr lvl="1"/>
            <a:r>
              <a:rPr lang="en-US" dirty="0" err="1" smtClean="0"/>
              <a:t>U_m</a:t>
            </a:r>
            <a:r>
              <a:rPr lang="en-US" dirty="0" smtClean="0"/>
              <a:t> – machine utterance</a:t>
            </a:r>
          </a:p>
          <a:p>
            <a:pPr lvl="1"/>
            <a:r>
              <a:rPr lang="en-US" dirty="0" err="1" smtClean="0"/>
              <a:t>A_u</a:t>
            </a:r>
            <a:r>
              <a:rPr lang="en-US" dirty="0" smtClean="0"/>
              <a:t> – user dialog act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_m</a:t>
            </a:r>
            <a:r>
              <a:rPr lang="en-US" dirty="0" smtClean="0"/>
              <a:t> – machine dialog act</a:t>
            </a:r>
          </a:p>
          <a:p>
            <a:pPr lvl="1"/>
            <a:endParaRPr lang="en-US" dirty="0"/>
          </a:p>
          <a:p>
            <a:r>
              <a:rPr lang="en-US" dirty="0" smtClean="0"/>
              <a:t>Define dialogue rules using ‘triggers’ and ‘effects’ (if-then-else) using XML representation</a:t>
            </a:r>
          </a:p>
          <a:p>
            <a:r>
              <a:rPr lang="en-US" dirty="0" smtClean="0"/>
              <a:t>Allows probabilistic rules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on Spoken Dialogue Systems, Columbia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5AB-D6F9-6247-8DCB-C9871F7FF6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7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distribution with the help of </a:t>
            </a:r>
            <a:r>
              <a:rPr lang="en-US" i="1" dirty="0" smtClean="0"/>
              <a:t>if...then...else</a:t>
            </a:r>
            <a:r>
              <a:rPr lang="en-US" dirty="0" smtClean="0"/>
              <a:t> construction</a:t>
            </a:r>
          </a:p>
          <a:p>
            <a:pPr lvl="1"/>
            <a:r>
              <a:rPr lang="en-US" dirty="0" smtClean="0"/>
              <a:t>Condition on particular state variables</a:t>
            </a:r>
          </a:p>
          <a:p>
            <a:pPr lvl="1"/>
            <a:r>
              <a:rPr lang="en-US" dirty="0" smtClean="0"/>
              <a:t>Distribution over possible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2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DM applies probability/utility rules </a:t>
            </a:r>
            <a:endParaRPr lang="en-US" dirty="0" smtClean="0"/>
          </a:p>
          <a:p>
            <a:r>
              <a:rPr lang="en-US" dirty="0" smtClean="0"/>
              <a:t>What is the difference between probability &amp; utility?</a:t>
            </a:r>
            <a:endParaRPr lang="en-US" dirty="0"/>
          </a:p>
          <a:p>
            <a:pPr lvl="1"/>
            <a:r>
              <a:rPr lang="en-US" dirty="0" smtClean="0"/>
              <a:t>Probability  </a:t>
            </a:r>
            <a:r>
              <a:rPr lang="en-US" dirty="0" smtClean="0"/>
              <a:t>rules </a:t>
            </a:r>
            <a:r>
              <a:rPr lang="en-US" dirty="0" smtClean="0"/>
              <a:t> - express probability over effects</a:t>
            </a:r>
          </a:p>
          <a:p>
            <a:pPr lvl="1"/>
            <a:r>
              <a:rPr lang="en-US" dirty="0" smtClean="0"/>
              <a:t>Utility rules – express utility distribution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on Spoken Dialogue Systems, Columbia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5AB-D6F9-6247-8DCB-C9871F7FF6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8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652683" cy="2867211"/>
          </a:xfrm>
        </p:spPr>
        <p:txBody>
          <a:bodyPr>
            <a:normAutofit/>
          </a:bodyPr>
          <a:lstStyle/>
          <a:p>
            <a:r>
              <a:rPr lang="en-US" dirty="0" smtClean="0"/>
              <a:t>Form</a:t>
            </a:r>
            <a:r>
              <a:rPr lang="en-US" dirty="0" smtClean="0"/>
              <a:t>: </a:t>
            </a:r>
            <a:r>
              <a:rPr lang="en-US" i="1" dirty="0" smtClean="0"/>
              <a:t>If </a:t>
            </a:r>
            <a:r>
              <a:rPr lang="en-US" i="1" dirty="0" smtClean="0"/>
              <a:t>… then … else …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	condition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effect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on Spoken Dialogue Systems, Columbia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5AB-D6F9-6247-8DCB-C9871F7FF65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893" y="1417638"/>
            <a:ext cx="3034553" cy="44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4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Conditions can be arbitrarily complex logical formulae </a:t>
            </a:r>
          </a:p>
          <a:p>
            <a:r>
              <a:rPr lang="en-US" dirty="0" smtClean="0"/>
              <a:t>Effect: define probability </a:t>
            </a:r>
            <a:r>
              <a:rPr lang="en-US" dirty="0"/>
              <a:t>(of </a:t>
            </a:r>
            <a:r>
              <a:rPr lang="en-US" dirty="0" smtClean="0"/>
              <a:t>each possible </a:t>
            </a:r>
            <a:r>
              <a:rPr lang="en-US" dirty="0"/>
              <a:t>effect</a:t>
            </a:r>
            <a:r>
              <a:rPr lang="en-US" dirty="0" smtClean="0"/>
              <a:t>) cumulative </a:t>
            </a:r>
            <a:r>
              <a:rPr lang="en-US" dirty="0"/>
              <a:t>effect of a condition sum to 1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994" y="3677769"/>
            <a:ext cx="5874123" cy="29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3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74565" cy="4406153"/>
          </a:xfrm>
        </p:spPr>
        <p:txBody>
          <a:bodyPr>
            <a:normAutofit/>
          </a:bodyPr>
          <a:lstStyle/>
          <a:p>
            <a:r>
              <a:rPr lang="en-US" dirty="0" smtClean="0"/>
              <a:t>Assign utility values to particular system decisions</a:t>
            </a:r>
          </a:p>
          <a:p>
            <a:r>
              <a:rPr lang="en-US" dirty="0" smtClean="0"/>
              <a:t>Same form as probability rules</a:t>
            </a:r>
          </a:p>
          <a:p>
            <a:r>
              <a:rPr lang="en-US" dirty="0" smtClean="0"/>
              <a:t>BUT Probabilistic effects are replaced by utility distribution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124" y="1238343"/>
            <a:ext cx="2627406" cy="499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9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rule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5528" b="5528"/>
          <a:stretch>
            <a:fillRect/>
          </a:stretch>
        </p:blipFill>
        <p:spPr>
          <a:xfrm>
            <a:off x="1518023" y="2018554"/>
            <a:ext cx="4906682" cy="2698486"/>
          </a:xfrm>
        </p:spPr>
      </p:pic>
    </p:spTree>
    <p:extLst>
      <p:ext uri="{BB962C8B-B14F-4D97-AF65-F5344CB8AC3E}">
        <p14:creationId xmlns:p14="http://schemas.microsoft.com/office/powerpoint/2010/main" val="227991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483</Words>
  <Application>Microsoft Macintosh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OpenDial Framework</vt:lpstr>
      <vt:lpstr>OpenDial modules</vt:lpstr>
      <vt:lpstr>Open Dial</vt:lpstr>
      <vt:lpstr>Formalization</vt:lpstr>
      <vt:lpstr>Probabilistic rules</vt:lpstr>
      <vt:lpstr>Probability rules</vt:lpstr>
      <vt:lpstr>Probability rules</vt:lpstr>
      <vt:lpstr>Utility rules</vt:lpstr>
      <vt:lpstr>Utility rule</vt:lpstr>
      <vt:lpstr>When are utility rules useful?</vt:lpstr>
      <vt:lpstr>Example Rules</vt:lpstr>
      <vt:lpstr>Example</vt:lpstr>
      <vt:lpstr>Example (1)</vt:lpstr>
      <vt:lpstr>Example (2)</vt:lpstr>
      <vt:lpstr>PowerPoint Presentation</vt:lpstr>
      <vt:lpstr>Questions</vt:lpstr>
    </vt:vector>
  </TitlesOfParts>
  <Company>AT&amp;T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OpenDial Framework</dc:title>
  <dc:creator>Svetlana Stoyanchev</dc:creator>
  <cp:lastModifiedBy>Svetlana Stoyanchev</cp:lastModifiedBy>
  <cp:revision>16</cp:revision>
  <dcterms:created xsi:type="dcterms:W3CDTF">2015-02-09T16:26:29Z</dcterms:created>
  <dcterms:modified xsi:type="dcterms:W3CDTF">2015-03-23T21:01:00Z</dcterms:modified>
</cp:coreProperties>
</file>