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9" r:id="rId2"/>
  </p:sldMasterIdLst>
  <p:notesMasterIdLst>
    <p:notesMasterId r:id="rId33"/>
  </p:notesMasterIdLst>
  <p:sldIdLst>
    <p:sldId id="258" r:id="rId3"/>
    <p:sldId id="259" r:id="rId4"/>
    <p:sldId id="260" r:id="rId5"/>
    <p:sldId id="261" r:id="rId6"/>
    <p:sldId id="304" r:id="rId7"/>
    <p:sldId id="303" r:id="rId8"/>
    <p:sldId id="282" r:id="rId9"/>
    <p:sldId id="263" r:id="rId10"/>
    <p:sldId id="295" r:id="rId11"/>
    <p:sldId id="305" r:id="rId12"/>
    <p:sldId id="306" r:id="rId13"/>
    <p:sldId id="308" r:id="rId14"/>
    <p:sldId id="309" r:id="rId15"/>
    <p:sldId id="310" r:id="rId16"/>
    <p:sldId id="312" r:id="rId17"/>
    <p:sldId id="313" r:id="rId18"/>
    <p:sldId id="264" r:id="rId19"/>
    <p:sldId id="290" r:id="rId20"/>
    <p:sldId id="314" r:id="rId21"/>
    <p:sldId id="315" r:id="rId22"/>
    <p:sldId id="316" r:id="rId23"/>
    <p:sldId id="320" r:id="rId24"/>
    <p:sldId id="317" r:id="rId25"/>
    <p:sldId id="318" r:id="rId26"/>
    <p:sldId id="321" r:id="rId27"/>
    <p:sldId id="265" r:id="rId28"/>
    <p:sldId id="267" r:id="rId29"/>
    <p:sldId id="302" r:id="rId30"/>
    <p:sldId id="301" r:id="rId31"/>
    <p:sldId id="262" r:id="rId32"/>
  </p:sldIdLst>
  <p:sldSz cx="10693400" cy="7561263"/>
  <p:notesSz cx="6858000" cy="9144000"/>
  <p:embeddedFontLst>
    <p:embeddedFont>
      <p:font typeface="맑은 고딕" panose="020B0503020000020004" pitchFamily="50" charset="-127"/>
      <p:regular r:id="rId34"/>
      <p:bold r:id="rId35"/>
    </p:embeddedFont>
    <p:embeddedFont>
      <p:font typeface="다키 L" pitchFamily="2" charset="-127"/>
      <p:regular r:id="rId36"/>
    </p:embeddedFont>
    <p:embeddedFont>
      <p:font typeface="Daki M" pitchFamily="2" charset="-127"/>
      <p:regular r:id="rId37"/>
    </p:embeddedFont>
    <p:embeddedFont>
      <p:font typeface="다키 M Title" pitchFamily="2" charset="-127"/>
      <p:regular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다키 B" pitchFamily="2" charset="-127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다키 M" pitchFamily="2" charset="-127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ACB4BC"/>
    <a:srgbClr val="0C0C0C"/>
    <a:srgbClr val="2482C8"/>
    <a:srgbClr val="FF7C80"/>
    <a:srgbClr val="27C93F"/>
    <a:srgbClr val="FFBD2E"/>
    <a:srgbClr val="FF5F56"/>
    <a:srgbClr val="1D293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2" autoAdjust="0"/>
    <p:restoredTop sz="94660"/>
  </p:normalViewPr>
  <p:slideViewPr>
    <p:cSldViewPr snapToGrid="0">
      <p:cViewPr varScale="1">
        <p:scale>
          <a:sx n="93" d="100"/>
          <a:sy n="93" d="100"/>
        </p:scale>
        <p:origin x="39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880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0E766-233F-4229-8A9F-8CB95C890F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323C46"/>
                </a:solidFill>
              </a:rPr>
              <a:t>타이틀을 입력해주세요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Table </a:t>
            </a:r>
            <a:br>
              <a:rPr lang="en-US" altLang="ko-KR" dirty="0"/>
            </a:br>
            <a:r>
              <a:rPr lang="en-US" altLang="ko-KR" dirty="0"/>
              <a:t>of 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>
                <a:solidFill>
                  <a:srgbClr val="9DA6AB"/>
                </a:solidFill>
              </a:rPr>
              <a:t> title </a:t>
            </a:r>
            <a:r>
              <a:rPr lang="ko-KR" altLang="en-US" sz="1600" dirty="0">
                <a:solidFill>
                  <a:srgbClr val="9DA6AB"/>
                </a:solidFill>
              </a:rPr>
              <a:t>입력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타이틀을 입력하세요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>
                <a:solidFill>
                  <a:srgbClr val="50646E"/>
                </a:solidFill>
              </a:rPr>
              <a:t>두줄까지</a:t>
            </a:r>
            <a:r>
              <a:rPr lang="ko-KR" altLang="en-US" sz="1600" dirty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5200" y="7315201"/>
            <a:ext cx="911543" cy="1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연락처 </a:t>
            </a:r>
            <a:r>
              <a:rPr lang="en-US" altLang="ko-KR" dirty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049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Table </a:t>
            </a:r>
            <a:br>
              <a:rPr lang="en-US" altLang="ko-KR" dirty="0"/>
            </a:br>
            <a:r>
              <a:rPr lang="en-US" altLang="ko-KR" dirty="0"/>
              <a:t>of 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049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/30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>
                <a:solidFill>
                  <a:srgbClr val="9DA6AB"/>
                </a:solidFill>
              </a:rPr>
              <a:t> title </a:t>
            </a:r>
            <a:r>
              <a:rPr lang="ko-KR" altLang="en-US" sz="1600" dirty="0">
                <a:solidFill>
                  <a:srgbClr val="9DA6AB"/>
                </a:solidFill>
              </a:rPr>
              <a:t>입력</a:t>
            </a: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타이틀을 입력하세요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>
                <a:solidFill>
                  <a:srgbClr val="50646E"/>
                </a:solidFill>
              </a:rPr>
              <a:t>두줄까지</a:t>
            </a:r>
            <a:r>
              <a:rPr lang="ko-KR" altLang="en-US" sz="1600" dirty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5200" y="7315201"/>
            <a:ext cx="911543" cy="1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연락처 </a:t>
            </a:r>
            <a:r>
              <a:rPr lang="en-US" altLang="ko-KR" dirty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323C46"/>
                </a:solidFill>
              </a:rPr>
              <a:t>타이틀을 입력해주세요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2025-04-01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ai</a:t>
            </a:r>
            <a:r>
              <a:rPr lang="en-US" altLang="ko-KR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챗봇을</a:t>
            </a:r>
            <a:r>
              <a:rPr lang="ko-KR" alt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활용한</a:t>
            </a:r>
            <a:endParaRPr lang="ko-KR" alt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언어</a:t>
            </a:r>
            <a:r>
              <a:rPr lang="en-US" altLang="ko-KR" b="1" dirty="0" smtClean="0"/>
              <a:t> </a:t>
            </a:r>
            <a:r>
              <a:rPr lang="en-US" altLang="ko-KR" b="1" dirty="0"/>
              <a:t>4</a:t>
            </a:r>
            <a:r>
              <a:rPr lang="ko-KR" altLang="en-US" b="1" dirty="0" smtClean="0"/>
              <a:t>팀</a:t>
            </a:r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err="1" smtClean="0"/>
              <a:t>신철환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박지현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이재진</a:t>
            </a: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 smtClean="0"/>
              <a:t>2025.04.01</a:t>
            </a:r>
            <a:endParaRPr lang="ko-KR" altLang="en-US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5800" dirty="0" smtClean="0"/>
              <a:t>고객 자금 관리 시스템</a:t>
            </a:r>
            <a:r>
              <a:rPr lang="en-US" altLang="ko-KR" sz="5800" dirty="0" smtClean="0"/>
              <a:t> </a:t>
            </a:r>
            <a:r>
              <a:rPr lang="ko-KR" altLang="en-US" sz="5800" dirty="0"/>
              <a:t>구현 </a:t>
            </a:r>
            <a:endParaRPr lang="en-US" altLang="ko-KR" sz="5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1-2. USER, ASSET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개인정보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처음 로그인 할 때 활용하는 데이터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자산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종류별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(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현금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코인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..)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자산 정보들을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CATEGORY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로 구분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유저가 직접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console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창을 통해 입력한다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693507" y="2193533"/>
            <a:ext cx="4962417" cy="1366464"/>
          </a:xfrm>
          <a:prstGeom prst="frame">
            <a:avLst>
              <a:gd name="adj1" fmla="val 5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USER_STOCK, STOCK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보유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자산을 매도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매수하면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테이블과 함께 동기화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USER_STOCK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주식의 기본정보와 가격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와 연동하여 실시간 가격을 반영할 계획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 시스템까지 확장 가능하도록 설계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3143892" y="3369230"/>
            <a:ext cx="2553158" cy="2754167"/>
          </a:xfrm>
          <a:prstGeom prst="frame">
            <a:avLst>
              <a:gd name="adj1" fmla="val 4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USER_STOCK, STOCK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보유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자산을 매도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매수하면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테이블과 함께 동기화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USER_STOCK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주식의 기본정보와 가격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와 연동하여 실시간 가격을 반영할 계획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 시스템까지 확장 가능하도록 설계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3143892" y="3369230"/>
            <a:ext cx="2553158" cy="2754167"/>
          </a:xfrm>
          <a:prstGeom prst="frame">
            <a:avLst>
              <a:gd name="adj1" fmla="val 4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5975199" y="2535381"/>
            <a:ext cx="4197501" cy="2141379"/>
          </a:xfrm>
          <a:prstGeom prst="cloudCallout">
            <a:avLst>
              <a:gd name="adj1" fmla="val -51037"/>
              <a:gd name="adj2" fmla="val 6039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2830" y="2880156"/>
            <a:ext cx="3415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다키 L" pitchFamily="2" charset="-127"/>
                <a:ea typeface="다키 L" pitchFamily="2" charset="-127"/>
              </a:rPr>
              <a:t>테이블을 추가</a:t>
            </a:r>
            <a:endParaRPr lang="en-US" altLang="ko-KR" sz="1600" b="1" dirty="0" smtClean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다키 L" pitchFamily="2" charset="-127"/>
                <a:ea typeface="다키 L" pitchFamily="2" charset="-127"/>
              </a:rPr>
              <a:t>→ 자산관리의 범위를 확장 가능</a:t>
            </a:r>
            <a:endParaRPr lang="en-US" altLang="ko-KR" sz="1600" b="1" dirty="0" smtClean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830" y="3764637"/>
            <a:ext cx="302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ex) CRYPTO / USER_CRYPTO</a:t>
            </a:r>
          </a:p>
          <a:p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     </a:t>
            </a:r>
            <a:r>
              <a:rPr lang="en-US" altLang="ko-KR" sz="1200" i="1" dirty="0" smtClean="0">
                <a:latin typeface="다키 L" pitchFamily="2" charset="-127"/>
                <a:ea typeface="다키 L" pitchFamily="2" charset="-127"/>
              </a:rPr>
              <a:t>REAL_ESTATE </a:t>
            </a:r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/ USER_REAL_ESTATE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25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1-4. CHAT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474233" y="2101359"/>
            <a:ext cx="3559956" cy="4061145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81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과거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대화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요약본의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조회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&amp;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출력 에 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사용되는 데이터 저장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[CONTENT]</a:t>
              </a:r>
            </a:p>
            <a:p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고객의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챗봇과의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대화 내역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로그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[SUMMARY]</a:t>
              </a:r>
            </a:p>
            <a:p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챗봇과의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대화 내역을 기반으로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요약본을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생성하여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CHAT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673385" y="3498186"/>
            <a:ext cx="2553158" cy="1363830"/>
          </a:xfrm>
          <a:prstGeom prst="frame">
            <a:avLst>
              <a:gd name="adj1" fmla="val 65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76505" y="1348221"/>
            <a:ext cx="8740391" cy="2241181"/>
            <a:chOff x="754401" y="1348221"/>
            <a:chExt cx="8740391" cy="2241181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974AF9DB-5A29-4841-DA4A-E90C7BB32E22}"/>
                </a:ext>
              </a:extLst>
            </p:cNvPr>
            <p:cNvSpPr/>
            <p:nvPr/>
          </p:nvSpPr>
          <p:spPr>
            <a:xfrm>
              <a:off x="777922" y="1794920"/>
              <a:ext cx="8524118" cy="1794482"/>
            </a:xfrm>
            <a:prstGeom prst="roundRect">
              <a:avLst>
                <a:gd name="adj" fmla="val 11753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AC6EDD3C-B356-466D-1833-D537A7A1ADBE}"/>
                </a:ext>
              </a:extLst>
            </p:cNvPr>
            <p:cNvSpPr/>
            <p:nvPr/>
          </p:nvSpPr>
          <p:spPr>
            <a:xfrm>
              <a:off x="829292" y="1836552"/>
              <a:ext cx="8424062" cy="1703127"/>
            </a:xfrm>
            <a:prstGeom prst="roundRect">
              <a:avLst>
                <a:gd name="adj" fmla="val 9816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639" t="5332" r="3643" b="9278"/>
            <a:stretch/>
          </p:blipFill>
          <p:spPr>
            <a:xfrm>
              <a:off x="1141218" y="1985188"/>
              <a:ext cx="2410692" cy="13871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90283" y="2247894"/>
              <a:ext cx="490450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프로그램이 진행되는 동안 변경되지 않는 데이터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r>
                <a:rPr lang="ko-KR" altLang="en-US" sz="1600" dirty="0"/>
                <a:t>→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전역변수</a:t>
              </a:r>
              <a:r>
                <a:rPr lang="ko-KR" altLang="en-US" sz="1600" b="1" dirty="0" err="1" smtClean="0">
                  <a:latin typeface="다키 L" pitchFamily="2" charset="-127"/>
                  <a:ea typeface="다키 L" pitchFamily="2" charset="-127"/>
                </a:rPr>
                <a:t>로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설정하여 </a:t>
              </a:r>
              <a:r>
                <a:rPr lang="en-US" altLang="ko-KR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Data </a:t>
              </a:r>
              <a:r>
                <a:rPr lang="ko-KR" altLang="en-US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영역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ko-KR" altLang="en-US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4401" y="1348221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1. </a:t>
              </a:r>
              <a:r>
                <a:rPr lang="ko-KR" altLang="en-US" sz="2000" b="1" dirty="0" err="1" smtClean="0"/>
                <a:t>전역변수</a:t>
              </a:r>
              <a:endParaRPr lang="ko-KR" altLang="en-US" sz="20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9608" y="4025395"/>
            <a:ext cx="8727288" cy="2529517"/>
            <a:chOff x="765280" y="4025395"/>
            <a:chExt cx="8727288" cy="2529517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A05BAE4-671D-9B7D-5431-CDEEE179F84A}"/>
                </a:ext>
              </a:extLst>
            </p:cNvPr>
            <p:cNvSpPr/>
            <p:nvPr/>
          </p:nvSpPr>
          <p:spPr>
            <a:xfrm>
              <a:off x="765280" y="4464495"/>
              <a:ext cx="8534536" cy="2090417"/>
            </a:xfrm>
            <a:prstGeom prst="roundRect">
              <a:avLst>
                <a:gd name="adj" fmla="val 12612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4B9BC7A-3ABB-A3C4-C897-7549342A3439}"/>
                </a:ext>
              </a:extLst>
            </p:cNvPr>
            <p:cNvSpPr/>
            <p:nvPr/>
          </p:nvSpPr>
          <p:spPr>
            <a:xfrm>
              <a:off x="811657" y="4503112"/>
              <a:ext cx="8444610" cy="2009170"/>
            </a:xfrm>
            <a:prstGeom prst="roundRect">
              <a:avLst>
                <a:gd name="adj" fmla="val 11998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344" y="4713729"/>
              <a:ext cx="3124166" cy="156011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588059" y="5062901"/>
              <a:ext cx="490450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한 생명주기 안에서만 활용되는 데이터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r>
                <a:rPr lang="ko-KR" altLang="en-US" sz="1600" dirty="0"/>
                <a:t>→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b="1" dirty="0" err="1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지</a:t>
              </a:r>
              <a:r>
                <a:rPr lang="ko-KR" altLang="en-US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역변수</a:t>
              </a:r>
              <a:r>
                <a:rPr lang="ko-KR" altLang="en-US" sz="1600" b="1" dirty="0" err="1" smtClean="0">
                  <a:latin typeface="다키 L" pitchFamily="2" charset="-127"/>
                  <a:ea typeface="다키 L" pitchFamily="2" charset="-127"/>
                </a:rPr>
                <a:t>로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설정하여 </a:t>
              </a:r>
              <a:r>
                <a:rPr lang="en-US" altLang="ko-KR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Stack </a:t>
              </a:r>
              <a:r>
                <a:rPr lang="ko-KR" altLang="en-US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영역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ko-KR" altLang="en-US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404" y="4025395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2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/>
                <a:t>지</a:t>
              </a:r>
              <a:r>
                <a:rPr lang="ko-KR" altLang="en-US" sz="2000" b="1" dirty="0" smtClean="0"/>
                <a:t>역변수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0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1510302" y="3472511"/>
            <a:ext cx="2702272" cy="3596109"/>
          </a:xfrm>
          <a:prstGeom prst="roundRect">
            <a:avLst>
              <a:gd name="adj" fmla="val 10693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6530576" y="2059883"/>
            <a:ext cx="2926786" cy="2625202"/>
          </a:xfrm>
          <a:prstGeom prst="roundRect">
            <a:avLst>
              <a:gd name="adj" fmla="val 10770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1510302" y="2096547"/>
            <a:ext cx="2702273" cy="1160497"/>
          </a:xfrm>
          <a:prstGeom prst="roundRect">
            <a:avLst>
              <a:gd name="adj" fmla="val 21509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505" y="1348221"/>
            <a:ext cx="164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err="1" smtClean="0"/>
              <a:t>동적할당</a:t>
            </a:r>
            <a:endParaRPr lang="ko-KR" altLang="en-US" sz="2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59380" y="2135752"/>
            <a:ext cx="2603444" cy="1139010"/>
            <a:chOff x="879955" y="2332234"/>
            <a:chExt cx="2603444" cy="2010365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879955" y="2332234"/>
              <a:ext cx="2603444" cy="1910993"/>
            </a:xfrm>
            <a:prstGeom prst="roundRect">
              <a:avLst>
                <a:gd name="adj" fmla="val 20163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3561" y="3310465"/>
              <a:ext cx="2429838" cy="103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유저에 입력을 받는다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356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user.c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85970" y="2117096"/>
            <a:ext cx="2820021" cy="2504874"/>
            <a:chOff x="4469494" y="2332234"/>
            <a:chExt cx="2603445" cy="2504874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4469494" y="2332234"/>
              <a:ext cx="2603444" cy="2504874"/>
            </a:xfrm>
            <a:prstGeom prst="roundRect">
              <a:avLst>
                <a:gd name="adj" fmla="val 8763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3101" y="2796180"/>
              <a:ext cx="2429838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해당 구조체를 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malloc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()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으로 필요한 크기만큼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동적할당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에서 데이터를 받아 구조체에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10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db.c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>
            <a:off x="5015031" y="2408128"/>
            <a:ext cx="663339" cy="500644"/>
          </a:xfrm>
          <a:prstGeom prst="rightArrow">
            <a:avLst>
              <a:gd name="adj1" fmla="val 3563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11796">
            <a:off x="5015031" y="4053247"/>
            <a:ext cx="663339" cy="500644"/>
          </a:xfrm>
          <a:prstGeom prst="rightArrow">
            <a:avLst>
              <a:gd name="adj1" fmla="val 3563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559380" y="3524875"/>
            <a:ext cx="2603444" cy="3492374"/>
            <a:chOff x="879955" y="2314098"/>
            <a:chExt cx="2603444" cy="6164080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879955" y="2314098"/>
              <a:ext cx="2603444" cy="6164080"/>
            </a:xfrm>
            <a:prstGeom prst="roundRect">
              <a:avLst>
                <a:gd name="adj" fmla="val 9804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53561" y="3310465"/>
              <a:ext cx="2429838" cy="47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반환받은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구조체를 활용하여 유저가 원하는 동작을 실행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동작이 마무리 되면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free()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를 통해 할당된 메모리 해제</a:t>
              </a: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356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user.c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67813" y="4685085"/>
            <a:ext cx="116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구조체 포인터를 반환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67813" y="3010846"/>
            <a:ext cx="128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모듈화 된 </a:t>
            </a:r>
            <a:endParaRPr lang="en-US" altLang="ko-KR" sz="1200" dirty="0" smtClean="0"/>
          </a:p>
          <a:p>
            <a:r>
              <a:rPr lang="en-US" altLang="ko-KR" sz="1200" dirty="0" smtClean="0"/>
              <a:t>DB </a:t>
            </a:r>
            <a:r>
              <a:rPr lang="ko-KR" altLang="en-US" sz="1200" dirty="0" smtClean="0"/>
              <a:t>함수를 호출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7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5531" y="1699848"/>
            <a:ext cx="9504134" cy="5190050"/>
          </a:xfrm>
          <a:prstGeom prst="roundRect">
            <a:avLst>
              <a:gd name="adj" fmla="val 11648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377541-7598-CC0E-61C7-94FC378093F3}"/>
              </a:ext>
            </a:extLst>
          </p:cNvPr>
          <p:cNvSpPr/>
          <p:nvPr/>
        </p:nvSpPr>
        <p:spPr>
          <a:xfrm>
            <a:off x="690282" y="1810871"/>
            <a:ext cx="9277443" cy="4975411"/>
          </a:xfrm>
          <a:prstGeom prst="roundRect">
            <a:avLst>
              <a:gd name="adj" fmla="val 10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6609" y="1495346"/>
            <a:ext cx="2393662" cy="528664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데이터 영역 정리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76609" y="2102219"/>
            <a:ext cx="87064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Data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프로그램 전체에서 사용 가능한 </a:t>
            </a:r>
            <a:r>
              <a:rPr lang="ko-KR" altLang="en-US" sz="2000" dirty="0" err="1" smtClean="0">
                <a:latin typeface="다키 M" pitchFamily="2" charset="-127"/>
                <a:ea typeface="다키 M" pitchFamily="2" charset="-127"/>
              </a:rPr>
              <a:t>전역변수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공통으로 사용되는 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g_userdata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Stack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특정 함수 내에서만 사용되는 지역변수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main_page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함수의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choice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변수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Heap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런타임 시 메모리 크기가 결정되는 동적인 데이터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모듈화된 함수에서 반환하는 구조체 포인터 변수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DB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조회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수정 시 영속성이 필요한 데이터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유저에 종속된 자산 관련 데이터</a:t>
            </a:r>
            <a:endParaRPr lang="en-US" altLang="ko-KR" sz="1600" i="1" dirty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개발과정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스토리</a:t>
            </a:r>
            <a:r>
              <a:rPr lang="en-US" altLang="ko-KR" b="1" dirty="0" smtClean="0"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보드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연동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다키 L" pitchFamily="2" charset="-127"/>
                <a:ea typeface="다키 L" pitchFamily="2" charset="-127"/>
              </a:rPr>
              <a:t>3) C</a:t>
            </a:r>
            <a:r>
              <a:rPr lang="en-US" altLang="ko-KR" b="1" dirty="0" smtClean="0"/>
              <a:t>hat </a:t>
            </a:r>
            <a:r>
              <a:rPr lang="en-US" altLang="ko-KR" b="1" dirty="0"/>
              <a:t>B</a:t>
            </a:r>
            <a:r>
              <a:rPr lang="en-US" altLang="ko-KR" b="1" dirty="0" smtClean="0"/>
              <a:t>ot </a:t>
            </a:r>
            <a:r>
              <a:rPr lang="ko-KR" altLang="en-US" b="1" dirty="0" smtClean="0"/>
              <a:t>구현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30" name="Picture 6" descr="Develop Icon PNG Images, Vectors Free Download - Pngtree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20" y="211842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1-1. </a:t>
            </a:r>
            <a:r>
              <a:rPr lang="ko-KR" altLang="en-US" sz="1600" dirty="0" smtClean="0">
                <a:solidFill>
                  <a:srgbClr val="50646E"/>
                </a:solidFill>
              </a:rPr>
              <a:t>로그인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694163" y="2115368"/>
            <a:ext cx="3559956" cy="4061145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65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ID, PASSWORD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등의 기본 정보 확인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에서 해당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ID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의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USER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 정보를 받아와서 </a:t>
              </a:r>
              <a:r>
                <a:rPr lang="en-US" altLang="ko-KR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g_user_data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대화 할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이름을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실행시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물어보고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en-US" altLang="ko-KR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g_chatbot_name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저장하여 응답에 활용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1.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로그인 화면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7586" y="2116482"/>
            <a:ext cx="5975479" cy="4060031"/>
            <a:chOff x="387586" y="2116482"/>
            <a:chExt cx="5975479" cy="4060031"/>
          </a:xfrm>
        </p:grpSpPr>
        <p:grpSp>
          <p:nvGrpSpPr>
            <p:cNvPr id="8" name="그룹 7"/>
            <p:cNvGrpSpPr/>
            <p:nvPr/>
          </p:nvGrpSpPr>
          <p:grpSpPr>
            <a:xfrm>
              <a:off x="387586" y="2116482"/>
              <a:ext cx="5975479" cy="4060031"/>
              <a:chOff x="445095" y="2639818"/>
              <a:chExt cx="5975479" cy="4060031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45095" y="2639818"/>
                <a:ext cx="5975479" cy="4060031"/>
              </a:xfrm>
              <a:prstGeom prst="roundRect">
                <a:avLst>
                  <a:gd name="adj" fmla="val 33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616353" y="2793824"/>
                <a:ext cx="491281" cy="120731"/>
                <a:chOff x="2012830" y="6634067"/>
                <a:chExt cx="491281" cy="120731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190" y="2507045"/>
              <a:ext cx="5468269" cy="3448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9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1-2. </a:t>
            </a:r>
            <a:r>
              <a:rPr lang="ko-KR" altLang="en-US" sz="1600" dirty="0" smtClean="0">
                <a:solidFill>
                  <a:srgbClr val="50646E"/>
                </a:solidFill>
              </a:rPr>
              <a:t>메인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63773" y="2161808"/>
            <a:ext cx="4292590" cy="3831337"/>
            <a:chOff x="6474233" y="1577788"/>
            <a:chExt cx="3559956" cy="2485574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485574"/>
            </a:xfrm>
            <a:prstGeom prst="roundRect">
              <a:avLst>
                <a:gd name="adj" fmla="val 12921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737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유저가 원하는 메뉴 선택</a:t>
              </a:r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[1 ~ 5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각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모듈화된 함수가 호출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종료하기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Heap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영역 데이터들이 해제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되며 프로그램이 종료된다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2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메인 화면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41252" y="3165268"/>
            <a:ext cx="4427298" cy="1858921"/>
            <a:chOff x="5541252" y="3165268"/>
            <a:chExt cx="4427298" cy="1858921"/>
          </a:xfrm>
        </p:grpSpPr>
        <p:grpSp>
          <p:nvGrpSpPr>
            <p:cNvPr id="7" name="그룹 6"/>
            <p:cNvGrpSpPr/>
            <p:nvPr/>
          </p:nvGrpSpPr>
          <p:grpSpPr>
            <a:xfrm>
              <a:off x="5541252" y="3165268"/>
              <a:ext cx="4427298" cy="1858921"/>
              <a:chOff x="5694363" y="2540551"/>
              <a:chExt cx="4427298" cy="1858921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5694363" y="2540551"/>
                <a:ext cx="4427298" cy="1858921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864101" y="2691723"/>
                <a:ext cx="491281" cy="120731"/>
                <a:chOff x="2012830" y="6634067"/>
                <a:chExt cx="491281" cy="120731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983" y="3548143"/>
              <a:ext cx="4201836" cy="121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9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br>
              <a:rPr lang="en-US" altLang="ko-KR" dirty="0"/>
            </a:br>
            <a:r>
              <a:rPr lang="en-US" altLang="ko-KR" dirty="0"/>
              <a:t>of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04</a:t>
            </a:r>
            <a:endParaRPr lang="ko-KR" altLang="en-US" sz="48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</a:t>
            </a:r>
            <a:r>
              <a:rPr lang="en-US" altLang="ko-KR" sz="1400" dirty="0" smtClean="0">
                <a:solidFill>
                  <a:srgbClr val="9DA6AB"/>
                </a:solidFill>
              </a:rPr>
              <a:t> </a:t>
            </a:r>
            <a:r>
              <a:rPr lang="ko-KR" altLang="en-US" sz="1400" dirty="0">
                <a:solidFill>
                  <a:srgbClr val="9DA6AB"/>
                </a:solidFill>
              </a:rPr>
              <a:t>소개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주제 선정 이유</a:t>
            </a:r>
            <a:endParaRPr lang="en-US" altLang="ko-KR" sz="1400" dirty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3) </a:t>
            </a:r>
            <a:r>
              <a:rPr lang="ko-KR" altLang="en-US" sz="1400" dirty="0" smtClean="0">
                <a:solidFill>
                  <a:srgbClr val="9DA6AB"/>
                </a:solidFill>
              </a:rPr>
              <a:t>팀원 소개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개요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데이터베이스 </a:t>
            </a:r>
            <a:r>
              <a:rPr lang="ko-KR" altLang="en-US" sz="1400" dirty="0">
                <a:solidFill>
                  <a:srgbClr val="9DA6AB"/>
                </a:solidFill>
              </a:rPr>
              <a:t>설계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데이터 영역 설계</a:t>
            </a:r>
            <a:endParaRPr lang="en-US" altLang="ko-KR" sz="1400" dirty="0" smtClean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설계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스토리 보드</a:t>
            </a:r>
            <a:r>
              <a:rPr lang="en-US" altLang="ko-KR" sz="1400" dirty="0">
                <a:solidFill>
                  <a:srgbClr val="9DA6AB"/>
                </a:solidFill>
              </a:rPr>
              <a:t>			2) </a:t>
            </a:r>
            <a:r>
              <a:rPr lang="en-US" altLang="ko-KR" sz="1400" dirty="0" smtClean="0">
                <a:solidFill>
                  <a:srgbClr val="9DA6AB"/>
                </a:solidFill>
              </a:rPr>
              <a:t>DB </a:t>
            </a:r>
            <a:r>
              <a:rPr lang="ko-KR" altLang="en-US" sz="1400" dirty="0" smtClean="0">
                <a:solidFill>
                  <a:srgbClr val="9DA6AB"/>
                </a:solidFill>
              </a:rPr>
              <a:t>연동 모듈화</a:t>
            </a:r>
            <a:endParaRPr lang="en-US" altLang="ko-KR" sz="1400" dirty="0" smtClean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3) Chat Bot </a:t>
            </a:r>
            <a:r>
              <a:rPr lang="ko-KR" altLang="en-US" sz="1400" dirty="0" smtClean="0">
                <a:solidFill>
                  <a:srgbClr val="9DA6AB"/>
                </a:solidFill>
              </a:rPr>
              <a:t>구현</a:t>
            </a:r>
            <a:r>
              <a:rPr lang="en-US" altLang="ko-KR" sz="1400" dirty="0" smtClean="0">
                <a:solidFill>
                  <a:srgbClr val="9DA6AB"/>
                </a:solidFill>
              </a:rPr>
              <a:t> 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개발과정 및 구현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결과물 </a:t>
            </a:r>
            <a:r>
              <a:rPr lang="en-US" altLang="ko-KR" sz="1400" dirty="0" smtClean="0">
                <a:solidFill>
                  <a:srgbClr val="9DA6AB"/>
                </a:solidFill>
              </a:rPr>
              <a:t>(</a:t>
            </a:r>
            <a:r>
              <a:rPr lang="ko-KR" altLang="en-US" sz="1400" dirty="0" smtClean="0">
                <a:solidFill>
                  <a:srgbClr val="9DA6AB"/>
                </a:solidFill>
              </a:rPr>
              <a:t>시연</a:t>
            </a:r>
            <a:r>
              <a:rPr lang="en-US" altLang="ko-KR" sz="1400" dirty="0" smtClean="0">
                <a:solidFill>
                  <a:srgbClr val="9DA6AB"/>
                </a:solidFill>
              </a:rPr>
              <a:t>)</a:t>
            </a:r>
            <a:r>
              <a:rPr lang="en-US" altLang="ko-KR" sz="1400" dirty="0">
                <a:solidFill>
                  <a:srgbClr val="9DA6AB"/>
                </a:solidFill>
              </a:rPr>
              <a:t>		2) </a:t>
            </a:r>
            <a:r>
              <a:rPr lang="ko-KR" altLang="en-US" sz="1400" dirty="0" err="1">
                <a:solidFill>
                  <a:srgbClr val="9DA6AB"/>
                </a:solidFill>
              </a:rPr>
              <a:t>느낀점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결과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</a:t>
            </a:r>
            <a:r>
              <a:rPr lang="ko-KR" altLang="en-US" sz="1600" dirty="0" smtClean="0">
                <a:solidFill>
                  <a:srgbClr val="50646E"/>
                </a:solidFill>
              </a:rPr>
              <a:t>자산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17745" y="1461336"/>
            <a:ext cx="4339706" cy="5030271"/>
            <a:chOff x="6474233" y="1577788"/>
            <a:chExt cx="3458164" cy="326338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458164" cy="3263381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4813" y="2064030"/>
              <a:ext cx="3238796" cy="253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[1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자산 현황을 확인한다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[2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원하는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확장자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형식으로 자산 현황을 저장할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외부 출력 형식은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bin, csv, text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파일로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출력을 형식별로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모듈화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하여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구현했다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[3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접근하여 자산 정보를 수정한다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3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자산 현황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출력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조정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2926" y="1419224"/>
            <a:ext cx="5447203" cy="2922306"/>
            <a:chOff x="322926" y="1419224"/>
            <a:chExt cx="5447203" cy="2922306"/>
          </a:xfrm>
        </p:grpSpPr>
        <p:grpSp>
          <p:nvGrpSpPr>
            <p:cNvPr id="7" name="그룹 6"/>
            <p:cNvGrpSpPr/>
            <p:nvPr/>
          </p:nvGrpSpPr>
          <p:grpSpPr>
            <a:xfrm>
              <a:off x="322926" y="1419224"/>
              <a:ext cx="5447203" cy="2922306"/>
              <a:chOff x="322926" y="1844290"/>
              <a:chExt cx="5447203" cy="292230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22926" y="1844290"/>
                <a:ext cx="5447203" cy="2922306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443773" y="1970740"/>
                <a:ext cx="371031" cy="91180"/>
                <a:chOff x="2012830" y="6634067"/>
                <a:chExt cx="491281" cy="120731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773" y="1712880"/>
              <a:ext cx="5185005" cy="251331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22926" y="4661251"/>
            <a:ext cx="5447203" cy="2163910"/>
            <a:chOff x="322926" y="4661251"/>
            <a:chExt cx="5447203" cy="2163910"/>
          </a:xfrm>
        </p:grpSpPr>
        <p:grpSp>
          <p:nvGrpSpPr>
            <p:cNvPr id="8" name="그룹 7"/>
            <p:cNvGrpSpPr/>
            <p:nvPr/>
          </p:nvGrpSpPr>
          <p:grpSpPr>
            <a:xfrm>
              <a:off x="322926" y="4661251"/>
              <a:ext cx="5447203" cy="2163910"/>
              <a:chOff x="322926" y="4327697"/>
              <a:chExt cx="5447203" cy="2163910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22926" y="4327697"/>
                <a:ext cx="5447203" cy="2163910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443773" y="4450803"/>
                <a:ext cx="371031" cy="91180"/>
                <a:chOff x="2012830" y="6634067"/>
                <a:chExt cx="491281" cy="120731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898" y="4998643"/>
              <a:ext cx="5195258" cy="1534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1-4.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챗봇과의</a:t>
            </a:r>
            <a:r>
              <a:rPr lang="ko-KR" altLang="en-US" sz="1600" dirty="0" smtClean="0">
                <a:solidFill>
                  <a:srgbClr val="50646E"/>
                </a:solidFill>
              </a:rPr>
              <a:t> 채팅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5592" y="1707507"/>
            <a:ext cx="4467446" cy="4724407"/>
            <a:chOff x="6474233" y="1577788"/>
            <a:chExt cx="3559956" cy="306495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306495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7751" y="1993025"/>
              <a:ext cx="3238796" cy="253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[4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perplexity </a:t>
              </a:r>
              <a:r>
                <a:rPr lang="en-US" altLang="ko-KR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연결이 되어 자산 관리에 대한 채팅을 할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Q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를 입력하면 채팅이 종료되며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현재 세션에서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질의응답한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내용을 바탕으로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요약본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이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콘솔에 출력된다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채팅이 끝나면 </a:t>
              </a:r>
              <a:r>
                <a:rPr lang="ko-KR" altLang="en-US" sz="1600" dirty="0" err="1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채팅로그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요약을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에 저장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한다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4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채팅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13530" y="1915394"/>
            <a:ext cx="4874907" cy="1853192"/>
            <a:chOff x="5344518" y="1390505"/>
            <a:chExt cx="4874907" cy="1853192"/>
          </a:xfrm>
        </p:grpSpPr>
        <p:grpSp>
          <p:nvGrpSpPr>
            <p:cNvPr id="2" name="그룹 1"/>
            <p:cNvGrpSpPr/>
            <p:nvPr/>
          </p:nvGrpSpPr>
          <p:grpSpPr>
            <a:xfrm>
              <a:off x="5344518" y="1390505"/>
              <a:ext cx="4874907" cy="1853192"/>
              <a:chOff x="5430782" y="2111737"/>
              <a:chExt cx="4874907" cy="1853192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430782" y="2111737"/>
                <a:ext cx="4874907" cy="1853192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5573931" y="2257987"/>
                <a:ext cx="491281" cy="120731"/>
                <a:chOff x="2012830" y="6634067"/>
                <a:chExt cx="491281" cy="120731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7667" y="1740314"/>
              <a:ext cx="4588607" cy="135762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5413530" y="4172461"/>
            <a:ext cx="4874907" cy="2147826"/>
            <a:chOff x="5430783" y="4258725"/>
            <a:chExt cx="4874907" cy="2147826"/>
          </a:xfrm>
        </p:grpSpPr>
        <p:grpSp>
          <p:nvGrpSpPr>
            <p:cNvPr id="3" name="그룹 2"/>
            <p:cNvGrpSpPr/>
            <p:nvPr/>
          </p:nvGrpSpPr>
          <p:grpSpPr>
            <a:xfrm>
              <a:off x="5430783" y="4258725"/>
              <a:ext cx="4874907" cy="2147826"/>
              <a:chOff x="5430783" y="4258725"/>
              <a:chExt cx="4874907" cy="2147826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5430783" y="4258725"/>
                <a:ext cx="4874907" cy="2147826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572724" y="4388212"/>
                <a:ext cx="491281" cy="120731"/>
                <a:chOff x="2012830" y="6634067"/>
                <a:chExt cx="491281" cy="120731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3932" y="4638430"/>
              <a:ext cx="4588608" cy="1596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1-5.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ai</a:t>
            </a:r>
            <a:r>
              <a:rPr lang="en-US" altLang="ko-KR" sz="1600" dirty="0" smtClean="0">
                <a:solidFill>
                  <a:srgbClr val="50646E"/>
                </a:solidFill>
              </a:rPr>
              <a:t> </a:t>
            </a:r>
            <a:r>
              <a:rPr lang="ko-KR" altLang="en-US" sz="1600" dirty="0" smtClean="0">
                <a:solidFill>
                  <a:srgbClr val="50646E"/>
                </a:solidFill>
              </a:rPr>
              <a:t>자산관리 로그</a:t>
            </a:r>
            <a:r>
              <a:rPr lang="en-US" altLang="ko-KR" sz="1600" dirty="0" smtClean="0">
                <a:solidFill>
                  <a:srgbClr val="50646E"/>
                </a:solidFill>
              </a:rPr>
              <a:t>, </a:t>
            </a:r>
            <a:r>
              <a:rPr lang="ko-KR" altLang="en-US" sz="1600" dirty="0" smtClean="0">
                <a:solidFill>
                  <a:srgbClr val="50646E"/>
                </a:solidFill>
              </a:rPr>
              <a:t>요약 출력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07706" y="2377893"/>
            <a:ext cx="4467446" cy="3341821"/>
            <a:chOff x="6474233" y="1577788"/>
            <a:chExt cx="3559956" cy="216800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168001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7751" y="2163780"/>
              <a:ext cx="3238796" cy="141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[5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err="1">
                  <a:latin typeface="다키 L" pitchFamily="2" charset="-127"/>
                  <a:ea typeface="다키 L" pitchFamily="2" charset="-127"/>
                </a:rPr>
                <a:t>채팅로그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요약을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JSON 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형식에 맞게 외부에 저장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할 수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JSON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파일을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보고서 형식으로 시각화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하여 요약 및 대화 로그를 볼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5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챗봇과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대화 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 저장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2989" y="3525949"/>
            <a:ext cx="4874907" cy="2981713"/>
            <a:chOff x="505223" y="2343661"/>
            <a:chExt cx="4874907" cy="298171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5223" y="2343661"/>
              <a:ext cx="4874907" cy="2981713"/>
            </a:xfrm>
            <a:prstGeom prst="roundRect">
              <a:avLst>
                <a:gd name="adj" fmla="val 3687"/>
              </a:avLst>
            </a:prstGeom>
            <a:solidFill>
              <a:srgbClr val="1D2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08" y="2707150"/>
              <a:ext cx="4443339" cy="244742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672861" y="2465040"/>
              <a:ext cx="491281" cy="120731"/>
              <a:chOff x="2012830" y="6634067"/>
              <a:chExt cx="491281" cy="12073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012830" y="6634067"/>
                <a:ext cx="120731" cy="120731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196899" y="6634067"/>
                <a:ext cx="120731" cy="120731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383380" y="6634067"/>
                <a:ext cx="120731" cy="120731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02989" y="1784948"/>
            <a:ext cx="4874907" cy="1355989"/>
            <a:chOff x="602988" y="1731364"/>
            <a:chExt cx="4874907" cy="1355989"/>
          </a:xfrm>
        </p:grpSpPr>
        <p:grpSp>
          <p:nvGrpSpPr>
            <p:cNvPr id="16" name="그룹 15"/>
            <p:cNvGrpSpPr/>
            <p:nvPr/>
          </p:nvGrpSpPr>
          <p:grpSpPr>
            <a:xfrm>
              <a:off x="602988" y="1731364"/>
              <a:ext cx="4874907" cy="1355989"/>
              <a:chOff x="5430782" y="2111737"/>
              <a:chExt cx="4874907" cy="1355989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430782" y="2111737"/>
                <a:ext cx="4874907" cy="1355989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5573931" y="2234983"/>
                <a:ext cx="491281" cy="120731"/>
                <a:chOff x="2012830" y="6611063"/>
                <a:chExt cx="491281" cy="120731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2012830" y="6611063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196899" y="6611063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2383380" y="6611063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555" y="2116376"/>
              <a:ext cx="4534605" cy="800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4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6036682" y="1894400"/>
            <a:ext cx="3975710" cy="4949223"/>
          </a:xfrm>
          <a:prstGeom prst="roundRect">
            <a:avLst>
              <a:gd name="adj" fmla="val 80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68513" y="1550798"/>
            <a:ext cx="3169578" cy="2923203"/>
            <a:chOff x="1068513" y="1550798"/>
            <a:chExt cx="3169578" cy="2923203"/>
          </a:xfrm>
        </p:grpSpPr>
        <p:grpSp>
          <p:nvGrpSpPr>
            <p:cNvPr id="2" name="그룹 1"/>
            <p:cNvGrpSpPr/>
            <p:nvPr/>
          </p:nvGrpSpPr>
          <p:grpSpPr>
            <a:xfrm>
              <a:off x="1068513" y="1550798"/>
              <a:ext cx="3169578" cy="2820856"/>
              <a:chOff x="965772" y="1946353"/>
              <a:chExt cx="3169578" cy="282085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772" y="2225328"/>
                <a:ext cx="3169578" cy="2541881"/>
              </a:xfrm>
              <a:prstGeom prst="roundRect">
                <a:avLst>
                  <a:gd name="adj" fmla="val 1164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900858" y="1946353"/>
                <a:ext cx="1377292" cy="586283"/>
              </a:xfrm>
              <a:prstGeom prst="roundRect">
                <a:avLst>
                  <a:gd name="adj" fmla="val 27268"/>
                </a:avLst>
              </a:prstGeom>
              <a:solidFill>
                <a:schemeClr val="bg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rgbClr val="2484C6"/>
                    </a:solidFill>
                    <a:latin typeface="다키 M" pitchFamily="2" charset="-127"/>
                    <a:ea typeface="다키 M" pitchFamily="2" charset="-127"/>
                  </a:rPr>
                  <a:t>DB </a:t>
                </a:r>
                <a:r>
                  <a:rPr lang="ko-KR" altLang="en-US" sz="2400" dirty="0" smtClean="0">
                    <a:solidFill>
                      <a:srgbClr val="2484C6"/>
                    </a:solidFill>
                    <a:latin typeface="다키 M" pitchFamily="2" charset="-127"/>
                    <a:ea typeface="다키 M" pitchFamily="2" charset="-127"/>
                  </a:rPr>
                  <a:t>연결</a:t>
                </a:r>
                <a:endParaRPr lang="ko-KR" altLang="en-US" sz="2400" dirty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41378" y="2719675"/>
              <a:ext cx="27636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OCI </a:t>
              </a: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핸들 생성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서버 연결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서비스 컨텍스트 생성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1636" y="2353521"/>
              <a:ext cx="2758022" cy="347897"/>
            </a:xfrm>
            <a:prstGeom prst="round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124" y="2409930"/>
              <a:ext cx="2499970" cy="26480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1107455" y="4565725"/>
            <a:ext cx="3169578" cy="2398667"/>
            <a:chOff x="965772" y="1946260"/>
            <a:chExt cx="3169578" cy="239866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65772" y="2225328"/>
              <a:ext cx="3169578" cy="2119599"/>
            </a:xfrm>
            <a:prstGeom prst="roundRect">
              <a:avLst>
                <a:gd name="adj" fmla="val 1164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597043" y="1946260"/>
              <a:ext cx="1984919" cy="586283"/>
            </a:xfrm>
            <a:prstGeom prst="roundRect">
              <a:avLst>
                <a:gd name="adj" fmla="val 27268"/>
              </a:avLst>
            </a:prstGeom>
            <a:solidFill>
              <a:schemeClr val="bg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rPr>
                <a:t>DB </a:t>
              </a:r>
              <a:r>
                <a:rPr lang="ko-KR" altLang="en-US" sz="2400" dirty="0" smtClean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rPr>
                <a:t>연결 해제</a:t>
              </a:r>
              <a:endParaRPr lang="ko-KR" altLang="en-US" sz="24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81636" y="5737031"/>
            <a:ext cx="27636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OCI </a:t>
            </a:r>
            <a:r>
              <a:rPr lang="ko-KR" altLang="en-US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로그 해제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OCI </a:t>
            </a:r>
            <a:r>
              <a:rPr lang="ko-KR" altLang="en-US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모든 핸들 해제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41378" y="5368541"/>
            <a:ext cx="2893549" cy="347897"/>
          </a:xfrm>
          <a:prstGeom prst="round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3" y="5433842"/>
            <a:ext cx="2821217" cy="2267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6352693" y="2346383"/>
            <a:ext cx="3337645" cy="1897578"/>
          </a:xfrm>
          <a:prstGeom prst="roundRect">
            <a:avLst>
              <a:gd name="adj" fmla="val 8070"/>
            </a:avLst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072" y="2450457"/>
            <a:ext cx="2907095" cy="1688514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7029057" y="1621640"/>
            <a:ext cx="1984919" cy="586283"/>
          </a:xfrm>
          <a:prstGeom prst="roundRect">
            <a:avLst>
              <a:gd name="adj" fmla="val 27268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쿼리문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 수행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870" y="4509498"/>
            <a:ext cx="34374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필요한 테이블을 조회하는 함수 모듈화</a:t>
            </a:r>
            <a:endParaRPr lang="en-US" altLang="ko-KR" sz="2000" dirty="0" smtClean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DB</a:t>
            </a:r>
            <a:r>
              <a:rPr lang="ko-KR" altLang="en-US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를 업데이트 하는 함수는 성공여부 반환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 rot="2026408">
            <a:off x="4846764" y="2850391"/>
            <a:ext cx="663339" cy="500644"/>
          </a:xfrm>
          <a:prstGeom prst="rightArrow">
            <a:avLst>
              <a:gd name="adj1" fmla="val 43108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8769258">
            <a:off x="4906341" y="5486709"/>
            <a:ext cx="663339" cy="500644"/>
          </a:xfrm>
          <a:prstGeom prst="rightArrow">
            <a:avLst>
              <a:gd name="adj1" fmla="val 43108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DB </a:t>
            </a:r>
            <a:r>
              <a:rPr lang="ko-KR" altLang="en-US" sz="1600" dirty="0" smtClean="0">
                <a:solidFill>
                  <a:srgbClr val="50646E"/>
                </a:solidFill>
              </a:rPr>
              <a:t>관련 함수들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Chat Bot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16" y="1340647"/>
            <a:ext cx="3798169" cy="645843"/>
          </a:xfrm>
          <a:prstGeom prst="rect">
            <a:avLst/>
          </a:prstGeom>
        </p:spPr>
      </p:pic>
      <p:sp>
        <p:nvSpPr>
          <p:cNvPr id="2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3-1. </a:t>
            </a:r>
            <a:r>
              <a:rPr lang="ko-KR" altLang="en-US" sz="1600" dirty="0" smtClean="0">
                <a:solidFill>
                  <a:srgbClr val="50646E"/>
                </a:solidFill>
              </a:rPr>
              <a:t>사용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api</a:t>
            </a:r>
            <a:r>
              <a:rPr lang="en-US" altLang="ko-KR" sz="1600" dirty="0" smtClean="0">
                <a:solidFill>
                  <a:srgbClr val="50646E"/>
                </a:solidFill>
              </a:rPr>
              <a:t> </a:t>
            </a:r>
            <a:r>
              <a:rPr lang="ko-KR" altLang="en-US" sz="1600" dirty="0" smtClean="0">
                <a:solidFill>
                  <a:srgbClr val="50646E"/>
                </a:solidFill>
              </a:rPr>
              <a:t>가이드</a:t>
            </a:r>
            <a:endParaRPr lang="en-US" altLang="ko-KR" sz="1600" dirty="0" smtClean="0">
              <a:solidFill>
                <a:srgbClr val="50646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74" y="2007244"/>
            <a:ext cx="6337253" cy="52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97479" y="1431985"/>
            <a:ext cx="8160589" cy="5503653"/>
          </a:xfrm>
          <a:prstGeom prst="roundRect">
            <a:avLst>
              <a:gd name="adj" fmla="val 6009"/>
            </a:avLst>
          </a:prstGeom>
          <a:solidFill>
            <a:srgbClr val="F7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Chat Bot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0" y="1572509"/>
            <a:ext cx="7738429" cy="5278097"/>
          </a:xfrm>
          <a:prstGeom prst="rect">
            <a:avLst/>
          </a:prstGeom>
        </p:spPr>
      </p:pic>
      <p:sp>
        <p:nvSpPr>
          <p:cNvPr id="9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3-2. </a:t>
            </a:r>
            <a:r>
              <a:rPr lang="ko-KR" altLang="en-US" sz="1600" dirty="0" smtClean="0">
                <a:solidFill>
                  <a:srgbClr val="50646E"/>
                </a:solidFill>
              </a:rPr>
              <a:t>시스템 프롬프트 설정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922722" y="6273595"/>
            <a:ext cx="1746607" cy="307777"/>
            <a:chOff x="467733" y="7032720"/>
            <a:chExt cx="1746607" cy="307777"/>
          </a:xfrm>
        </p:grpSpPr>
        <p:sp>
          <p:nvSpPr>
            <p:cNvPr id="7" name="직사각형 6"/>
            <p:cNvSpPr/>
            <p:nvPr/>
          </p:nvSpPr>
          <p:spPr>
            <a:xfrm>
              <a:off x="467733" y="7076162"/>
              <a:ext cx="1515438" cy="220894"/>
            </a:xfrm>
            <a:prstGeom prst="rect">
              <a:avLst/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7733" y="7032720"/>
              <a:ext cx="17466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ACB4BC"/>
                  </a:solidFill>
                  <a:latin typeface="다키 L" pitchFamily="2" charset="-127"/>
                  <a:ea typeface="다키 L" pitchFamily="2" charset="-127"/>
                </a:rPr>
                <a:t>// </a:t>
              </a:r>
              <a:r>
                <a:rPr lang="ko-KR" altLang="en-US" sz="1400" b="1" dirty="0" smtClean="0">
                  <a:solidFill>
                    <a:srgbClr val="ACB4BC"/>
                  </a:solidFill>
                  <a:latin typeface="다키 L" pitchFamily="2" charset="-127"/>
                  <a:ea typeface="다키 L" pitchFamily="2" charset="-127"/>
                </a:rPr>
                <a:t>유저의 질문 추가</a:t>
              </a:r>
              <a:endParaRPr lang="ko-KR" altLang="en-US" sz="1400" b="1" dirty="0">
                <a:solidFill>
                  <a:srgbClr val="ACB4BC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0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결과물 </a:t>
            </a: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(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시연</a:t>
            </a: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b="1" dirty="0" err="1">
                <a:latin typeface="다키 L" pitchFamily="2" charset="-127"/>
                <a:ea typeface="다키 L" pitchFamily="2" charset="-127"/>
              </a:rPr>
              <a:t>느낀점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04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2050" name="Picture 2" descr="Result - Free files and folders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89" y="3061550"/>
            <a:ext cx="2012728" cy="20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결과물 </a:t>
            </a:r>
            <a:r>
              <a:rPr lang="en-US" altLang="ko-KR" dirty="0"/>
              <a:t>(</a:t>
            </a:r>
            <a:r>
              <a:rPr lang="ko-KR" altLang="en-US" dirty="0"/>
              <a:t>시연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358961" y="2081976"/>
            <a:ext cx="5975479" cy="3091354"/>
            <a:chOff x="2358961" y="2081976"/>
            <a:chExt cx="5975479" cy="3091354"/>
          </a:xfrm>
        </p:grpSpPr>
        <p:grpSp>
          <p:nvGrpSpPr>
            <p:cNvPr id="6" name="그룹 5"/>
            <p:cNvGrpSpPr/>
            <p:nvPr/>
          </p:nvGrpSpPr>
          <p:grpSpPr>
            <a:xfrm>
              <a:off x="2358961" y="2081976"/>
              <a:ext cx="5975479" cy="3091354"/>
              <a:chOff x="402147" y="2317115"/>
              <a:chExt cx="5352836" cy="27692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02147" y="2317115"/>
                <a:ext cx="5352836" cy="2769236"/>
              </a:xfrm>
              <a:prstGeom prst="roundRect">
                <a:avLst>
                  <a:gd name="adj" fmla="val 5037"/>
                </a:avLst>
              </a:prstGeom>
              <a:solidFill>
                <a:srgbClr val="1517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l="6486" t="31502" r="82403" b="46139"/>
              <a:stretch/>
            </p:blipFill>
            <p:spPr>
              <a:xfrm>
                <a:off x="467436" y="2363131"/>
                <a:ext cx="871414" cy="355962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2919802" y="2767552"/>
              <a:ext cx="50323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키우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ME)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4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조의 자산관리 시스템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챗봇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키우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ME)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시연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보러 가시겠습니다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</a:rPr>
                <a:t>(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</a:rPr>
                <a:t>Enter </a:t>
              </a:r>
              <a:r>
                <a:rPr lang="ko-KR" altLang="en-US" sz="2000" dirty="0" smtClean="0">
                  <a:solidFill>
                    <a:schemeClr val="bg1">
                      <a:lumMod val="75000"/>
                    </a:schemeClr>
                  </a:solidFill>
                </a:rPr>
                <a:t>키를 눌러 계속 진행하세요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</a:rPr>
                <a:t>…)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&gt;&gt;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301041" y="4583501"/>
              <a:ext cx="1840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629" y="3388984"/>
            <a:ext cx="265870" cy="2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048DD-19C2-BF91-491F-DCBE681E831D}"/>
              </a:ext>
            </a:extLst>
          </p:cNvPr>
          <p:cNvGrpSpPr/>
          <p:nvPr/>
        </p:nvGrpSpPr>
        <p:grpSpPr>
          <a:xfrm>
            <a:off x="1301418" y="2013934"/>
            <a:ext cx="2401619" cy="3637302"/>
            <a:chOff x="1149230" y="2311515"/>
            <a:chExt cx="2401619" cy="36373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F817870-C35C-278C-495D-031EC1F167F9}"/>
                </a:ext>
              </a:extLst>
            </p:cNvPr>
            <p:cNvGrpSpPr/>
            <p:nvPr/>
          </p:nvGrpSpPr>
          <p:grpSpPr>
            <a:xfrm>
              <a:off x="1149230" y="4889296"/>
              <a:ext cx="2401619" cy="1059521"/>
              <a:chOff x="921078" y="5423451"/>
              <a:chExt cx="2401619" cy="105952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ECF55E-A8F2-1BFB-F42A-C8AC53855179}"/>
                  </a:ext>
                </a:extLst>
              </p:cNvPr>
              <p:cNvSpPr txBox="1"/>
              <p:nvPr/>
            </p:nvSpPr>
            <p:spPr>
              <a:xfrm>
                <a:off x="921078" y="5651975"/>
                <a:ext cx="2401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1. </a:t>
                </a:r>
                <a:r>
                  <a:rPr lang="ko-KR" altLang="en-US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데이터 관리의 중요성</a:t>
                </a:r>
                <a:endParaRPr lang="en-US" altLang="ko-KR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cxnSp>
            <p:nvCxnSpPr>
              <p:cNvPr id="26" name="직선 연결선 20">
                <a:extLst>
                  <a:ext uri="{FF2B5EF4-FFF2-40B4-BE49-F238E27FC236}">
                    <a16:creationId xmlns:a16="http://schemas.microsoft.com/office/drawing/2014/main" id="{DFA36D33-3656-5D36-9E44-92CA234DA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85" y="5423451"/>
                <a:ext cx="558800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DA6707-355B-B57E-B854-540E30AC9FA0}"/>
                </a:ext>
              </a:extLst>
            </p:cNvPr>
            <p:cNvSpPr/>
            <p:nvPr/>
          </p:nvSpPr>
          <p:spPr>
            <a:xfrm>
              <a:off x="1270860" y="2311515"/>
              <a:ext cx="2158358" cy="21583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aki M" pitchFamily="2" charset="-127"/>
                <a:ea typeface="Daki M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38395" y="2128108"/>
            <a:ext cx="5009039" cy="3523128"/>
            <a:chOff x="5927042" y="2128108"/>
            <a:chExt cx="3742670" cy="3523128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8C5C303-2A89-5F3E-3C35-803BB861BCAB}"/>
                </a:ext>
              </a:extLst>
            </p:cNvPr>
            <p:cNvSpPr/>
            <p:nvPr/>
          </p:nvSpPr>
          <p:spPr>
            <a:xfrm>
              <a:off x="5927042" y="2128108"/>
              <a:ext cx="3742670" cy="3523128"/>
            </a:xfrm>
            <a:prstGeom prst="roundRect">
              <a:avLst>
                <a:gd name="adj" fmla="val 11199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ko-KR" altLang="en-US" dirty="0">
                <a:solidFill>
                  <a:schemeClr val="tx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2420" y="2450880"/>
              <a:ext cx="31588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1)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포인터 변수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를 이용한 메모리 관리의 </a:t>
              </a:r>
              <a:r>
                <a:rPr lang="ko-KR" altLang="en-US" sz="2000" dirty="0">
                  <a:latin typeface="다키 M" pitchFamily="2" charset="-127"/>
                  <a:ea typeface="다키 M" pitchFamily="2" charset="-127"/>
                </a:rPr>
                <a:t>　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　중요성</a:t>
              </a:r>
              <a:endParaRPr lang="ko-KR" altLang="en-US" sz="20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02419" y="3516177"/>
              <a:ext cx="31588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다키 M" pitchFamily="2" charset="-127"/>
                  <a:ea typeface="다키 M" pitchFamily="2" charset="-127"/>
                </a:rPr>
                <a:t>2</a:t>
              </a: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필요한 데이터 크기에 맞춰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할당 </a:t>
              </a:r>
              <a:r>
                <a:rPr lang="en-US" altLang="ko-KR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&amp;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해제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를 통해 메모리 절약</a:t>
              </a:r>
              <a:endParaRPr lang="ko-KR" altLang="en-US" sz="2000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2418" y="4581473"/>
              <a:ext cx="31588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3)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데이터의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속성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에 따른 영역 분배</a:t>
              </a:r>
              <a:endParaRPr lang="ko-KR" altLang="en-US" sz="2000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  <p:pic>
        <p:nvPicPr>
          <p:cNvPr id="16" name="그래픽 57" descr="동전 단색으로 채워진">
            <a:extLst>
              <a:ext uri="{FF2B5EF4-FFF2-40B4-BE49-F238E27FC236}">
                <a16:creationId xmlns:a16="http://schemas.microsoft.com/office/drawing/2014/main" id="{8EBC1F30-14DD-762A-BD04-7F78AAE0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48688" y="2539576"/>
            <a:ext cx="1107074" cy="11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048DD-19C2-BF91-491F-DCBE681E831D}"/>
              </a:ext>
            </a:extLst>
          </p:cNvPr>
          <p:cNvGrpSpPr/>
          <p:nvPr/>
        </p:nvGrpSpPr>
        <p:grpSpPr>
          <a:xfrm>
            <a:off x="6787101" y="2013934"/>
            <a:ext cx="2621011" cy="3637302"/>
            <a:chOff x="1039531" y="2311515"/>
            <a:chExt cx="2621011" cy="36373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F817870-C35C-278C-495D-031EC1F167F9}"/>
                </a:ext>
              </a:extLst>
            </p:cNvPr>
            <p:cNvGrpSpPr/>
            <p:nvPr/>
          </p:nvGrpSpPr>
          <p:grpSpPr>
            <a:xfrm>
              <a:off x="1039531" y="4889296"/>
              <a:ext cx="2621011" cy="1059521"/>
              <a:chOff x="811379" y="5423451"/>
              <a:chExt cx="2621011" cy="105952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ECF55E-A8F2-1BFB-F42A-C8AC53855179}"/>
                  </a:ext>
                </a:extLst>
              </p:cNvPr>
              <p:cNvSpPr txBox="1"/>
              <p:nvPr/>
            </p:nvSpPr>
            <p:spPr>
              <a:xfrm>
                <a:off x="811379" y="5651975"/>
                <a:ext cx="26210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2. </a:t>
                </a:r>
                <a:r>
                  <a:rPr lang="ko-KR" altLang="en-US" sz="24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절차지향적</a:t>
                </a:r>
                <a:r>
                  <a:rPr lang="ko-KR" altLang="en-US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 언어의 장단점</a:t>
                </a:r>
                <a:endParaRPr lang="en-US" altLang="ko-KR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cxnSp>
            <p:nvCxnSpPr>
              <p:cNvPr id="26" name="직선 연결선 20">
                <a:extLst>
                  <a:ext uri="{FF2B5EF4-FFF2-40B4-BE49-F238E27FC236}">
                    <a16:creationId xmlns:a16="http://schemas.microsoft.com/office/drawing/2014/main" id="{DFA36D33-3656-5D36-9E44-92CA234DA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85" y="5423451"/>
                <a:ext cx="558800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DA6707-355B-B57E-B854-540E30AC9FA0}"/>
                </a:ext>
              </a:extLst>
            </p:cNvPr>
            <p:cNvSpPr/>
            <p:nvPr/>
          </p:nvSpPr>
          <p:spPr>
            <a:xfrm>
              <a:off x="1270860" y="2311515"/>
              <a:ext cx="2158358" cy="21583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15" name="그래픽 37" descr="새로 고침 단색으로 채워진">
            <a:extLst>
              <a:ext uri="{FF2B5EF4-FFF2-40B4-BE49-F238E27FC236}">
                <a16:creationId xmlns:a16="http://schemas.microsoft.com/office/drawing/2014/main" id="{BD45443D-5E88-6E6B-607D-B7C520AE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0407" y="2635913"/>
            <a:ext cx="914400" cy="914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69979" y="1806056"/>
            <a:ext cx="4247758" cy="4238186"/>
            <a:chOff x="1306719" y="1524259"/>
            <a:chExt cx="4247758" cy="4238186"/>
          </a:xfrm>
        </p:grpSpPr>
        <p:grpSp>
          <p:nvGrpSpPr>
            <p:cNvPr id="3" name="그룹 2"/>
            <p:cNvGrpSpPr/>
            <p:nvPr/>
          </p:nvGrpSpPr>
          <p:grpSpPr>
            <a:xfrm>
              <a:off x="1306719" y="1524259"/>
              <a:ext cx="4247758" cy="4238186"/>
              <a:chOff x="5927042" y="2128108"/>
              <a:chExt cx="3742670" cy="4238186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38C5C303-2A89-5F3E-3C35-803BB861BCAB}"/>
                  </a:ext>
                </a:extLst>
              </p:cNvPr>
              <p:cNvSpPr/>
              <p:nvPr/>
            </p:nvSpPr>
            <p:spPr>
              <a:xfrm>
                <a:off x="5927042" y="2128108"/>
                <a:ext cx="3742670" cy="4238186"/>
              </a:xfrm>
              <a:prstGeom prst="roundRect">
                <a:avLst>
                  <a:gd name="adj" fmla="val 11199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ko-KR" altLang="en-US" dirty="0">
                  <a:solidFill>
                    <a:schemeClr val="tx1"/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6202420" y="2343003"/>
                <a:ext cx="31588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장점 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1) 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프로그램의 </a:t>
                </a:r>
                <a:r>
                  <a:rPr lang="ko-KR" altLang="en-US" sz="2000" dirty="0" smtClean="0">
                    <a:solidFill>
                      <a:srgbClr val="2482C8"/>
                    </a:solidFill>
                    <a:latin typeface="다키 M" pitchFamily="2" charset="-127"/>
                    <a:ea typeface="다키 M" pitchFamily="2" charset="-127"/>
                  </a:rPr>
                  <a:t>직관적인 흐름 파악과 제어</a:t>
                </a:r>
                <a:endParaRPr lang="ko-KR" altLang="en-US" sz="2000" dirty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02419" y="3408300"/>
                <a:ext cx="31588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장점 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2) </a:t>
                </a:r>
                <a:r>
                  <a:rPr lang="ko-KR" altLang="en-US" sz="2000" dirty="0" smtClean="0">
                    <a:solidFill>
                      <a:srgbClr val="2482C8"/>
                    </a:solidFill>
                    <a:latin typeface="다키 M" pitchFamily="2" charset="-127"/>
                    <a:ea typeface="다키 M" pitchFamily="2" charset="-127"/>
                  </a:rPr>
                  <a:t>함수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를 활용한 편리한 모듈화와 효율성</a:t>
                </a:r>
                <a:endParaRPr lang="ko-KR" altLang="en-US" sz="2000" dirty="0">
                  <a:solidFill>
                    <a:srgbClr val="2E74B6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02419" y="4916256"/>
                <a:ext cx="3158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단점 </a:t>
                </a:r>
                <a:r>
                  <a:rPr lang="en-US" altLang="ko-KR" sz="2000" dirty="0">
                    <a:latin typeface="다키 M" pitchFamily="2" charset="-127"/>
                    <a:ea typeface="다키 M" pitchFamily="2" charset="-127"/>
                  </a:rPr>
                  <a:t>1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) </a:t>
                </a:r>
                <a:r>
                  <a:rPr lang="ko-KR" altLang="en-US" sz="2000" dirty="0" smtClean="0">
                    <a:solidFill>
                      <a:srgbClr val="FF7C80"/>
                    </a:solidFill>
                    <a:latin typeface="다키 M" pitchFamily="2" charset="-127"/>
                    <a:ea typeface="다키 M" pitchFamily="2" charset="-127"/>
                  </a:rPr>
                  <a:t>데이터 </a:t>
                </a:r>
                <a:r>
                  <a:rPr lang="ko-KR" altLang="en-US" sz="2000" dirty="0" err="1" smtClean="0">
                    <a:solidFill>
                      <a:srgbClr val="FF7C80"/>
                    </a:solidFill>
                    <a:latin typeface="다키 M" pitchFamily="2" charset="-127"/>
                    <a:ea typeface="다키 M" pitchFamily="2" charset="-127"/>
                  </a:rPr>
                  <a:t>캡슐화</a:t>
                </a:r>
                <a:r>
                  <a:rPr lang="ko-KR" altLang="en-US" sz="2000" dirty="0" err="1" smtClean="0">
                    <a:latin typeface="다키 M" pitchFamily="2" charset="-127"/>
                    <a:ea typeface="다키 M" pitchFamily="2" charset="-127"/>
                  </a:rPr>
                  <a:t>의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 부족</a:t>
                </a:r>
                <a:endParaRPr lang="en-US" altLang="ko-KR" sz="2000" dirty="0" smtClean="0"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619259" y="4870863"/>
              <a:ext cx="358513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단점 </a:t>
              </a: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2)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구조체의 </a:t>
              </a:r>
              <a:r>
                <a:rPr lang="ko-KR" altLang="en-US" sz="2000" dirty="0" err="1" smtClean="0">
                  <a:solidFill>
                    <a:srgbClr val="FF7C80"/>
                  </a:solidFill>
                  <a:latin typeface="다키 M" pitchFamily="2" charset="-127"/>
                  <a:ea typeface="다키 M" pitchFamily="2" charset="-127"/>
                </a:rPr>
                <a:t>재사용성</a:t>
              </a:r>
              <a:r>
                <a:rPr lang="ko-KR" altLang="en-US" sz="2000" dirty="0" smtClean="0">
                  <a:solidFill>
                    <a:srgbClr val="FF7C80"/>
                  </a:solidFill>
                  <a:latin typeface="다키 M" pitchFamily="2" charset="-127"/>
                  <a:ea typeface="다키 M" pitchFamily="2" charset="-127"/>
                </a:rPr>
                <a:t> 한계</a:t>
              </a:r>
              <a:endParaRPr lang="en-US" altLang="ko-KR" sz="2000" dirty="0" smtClean="0">
                <a:solidFill>
                  <a:srgbClr val="FF7C8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1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0236" y="4705726"/>
            <a:ext cx="4991100" cy="187200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프로젝트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주제 선정 이유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팀원 소개</a:t>
            </a:r>
            <a:endParaRPr lang="en-US" altLang="ko-KR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28" name="Picture 4" descr="brief introduction Vector Icons free download in SVG, PNG Format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20" y="2527442"/>
            <a:ext cx="2538412" cy="253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27415" y="4102910"/>
            <a:ext cx="8610998" cy="3015337"/>
          </a:xfrm>
          <a:prstGeom prst="roundRect">
            <a:avLst>
              <a:gd name="adj" fmla="val 12612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FF04F69-835E-316C-A548-D80DC0EAC4D2}"/>
              </a:ext>
            </a:extLst>
          </p:cNvPr>
          <p:cNvSpPr/>
          <p:nvPr/>
        </p:nvSpPr>
        <p:spPr>
          <a:xfrm>
            <a:off x="1112580" y="4189305"/>
            <a:ext cx="8444610" cy="2842545"/>
          </a:xfrm>
          <a:prstGeom prst="roundRect">
            <a:avLst>
              <a:gd name="adj" fmla="val 10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7416" y="1690099"/>
            <a:ext cx="8610998" cy="1982912"/>
          </a:xfrm>
          <a:prstGeom prst="roundRect">
            <a:avLst>
              <a:gd name="adj" fmla="val 12645"/>
            </a:avLst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14DBD8F-487C-796C-3723-9C33339B5590}"/>
              </a:ext>
            </a:extLst>
          </p:cNvPr>
          <p:cNvSpPr/>
          <p:nvPr/>
        </p:nvSpPr>
        <p:spPr>
          <a:xfrm>
            <a:off x="1103615" y="1768251"/>
            <a:ext cx="8458597" cy="1830991"/>
          </a:xfrm>
          <a:prstGeom prst="roundRect">
            <a:avLst>
              <a:gd name="adj" fmla="val 10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334604" y="1309532"/>
            <a:ext cx="2742983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프로젝트 이름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4603" y="3862220"/>
            <a:ext cx="2742983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프로젝트 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7440" y="2410633"/>
            <a:ext cx="74543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2E74B6"/>
                </a:solidFill>
              </a:rPr>
              <a:t>ai</a:t>
            </a:r>
            <a:r>
              <a:rPr lang="en-US" altLang="ko-KR" sz="4000" dirty="0" smtClean="0">
                <a:solidFill>
                  <a:srgbClr val="2E74B6"/>
                </a:solidFill>
              </a:rPr>
              <a:t> </a:t>
            </a:r>
            <a:r>
              <a:rPr lang="ko-KR" altLang="en-US" sz="4000" dirty="0" err="1" smtClean="0">
                <a:solidFill>
                  <a:srgbClr val="2E74B6"/>
                </a:solidFill>
              </a:rPr>
              <a:t>챗봇</a:t>
            </a:r>
            <a:r>
              <a:rPr lang="ko-KR" altLang="en-US" sz="2400" dirty="0" err="1" smtClean="0"/>
              <a:t>을</a:t>
            </a:r>
            <a:r>
              <a:rPr lang="ko-KR" altLang="en-US" sz="2400" dirty="0"/>
              <a:t> 활용한 고객 자금 관리 시스템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7440" y="4747746"/>
            <a:ext cx="772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고객의 자산 관리에 도움이 되는 종합 플랫폼을 </a:t>
            </a:r>
            <a:r>
              <a:rPr lang="en-US" altLang="ko-KR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언어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로 구현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필요한 </a:t>
            </a:r>
            <a:r>
              <a:rPr lang="en-US" altLang="ko-KR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DB</a:t>
            </a:r>
            <a:r>
              <a:rPr lang="ko-KR" altLang="en-US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를 설계하고 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연동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하여 고객의 자산 정보를 실시간 업데이트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챗봇과의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 대화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를 통해 자산 관리에 도움을 얻고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저장하여 활용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8FEDE2-F841-2827-76FC-39E3563B8B18}"/>
              </a:ext>
            </a:extLst>
          </p:cNvPr>
          <p:cNvGrpSpPr/>
          <p:nvPr/>
        </p:nvGrpSpPr>
        <p:grpSpPr>
          <a:xfrm>
            <a:off x="5523250" y="2003149"/>
            <a:ext cx="4394873" cy="4766525"/>
            <a:chOff x="3893139" y="2003150"/>
            <a:chExt cx="2867891" cy="4184293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94BE280-F97E-C1AF-6CED-1E6436119C53}"/>
                </a:ext>
              </a:extLst>
            </p:cNvPr>
            <p:cNvSpPr/>
            <p:nvPr/>
          </p:nvSpPr>
          <p:spPr>
            <a:xfrm>
              <a:off x="3893139" y="2003150"/>
              <a:ext cx="2867891" cy="4184293"/>
            </a:xfrm>
            <a:prstGeom prst="roundRect">
              <a:avLst>
                <a:gd name="adj" fmla="val 0"/>
              </a:avLst>
            </a:prstGeom>
            <a:solidFill>
              <a:srgbClr val="6E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Daki M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8FEA7-3A02-3EA7-70AD-51B271E380A8}"/>
                </a:ext>
              </a:extLst>
            </p:cNvPr>
            <p:cNvSpPr txBox="1"/>
            <p:nvPr/>
          </p:nvSpPr>
          <p:spPr>
            <a:xfrm>
              <a:off x="4042467" y="3519201"/>
              <a:ext cx="2276020" cy="4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2.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2400" b="1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데이터를 직접 관리</a:t>
              </a:r>
              <a:endParaRPr kumimoji="1" lang="ko-Kore-KR" altLang="en-US" sz="2400" b="1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1B9DE8-3B49-FEE3-7E2D-0385D6E785B6}"/>
                </a:ext>
              </a:extLst>
            </p:cNvPr>
            <p:cNvSpPr txBox="1"/>
            <p:nvPr/>
          </p:nvSpPr>
          <p:spPr>
            <a:xfrm>
              <a:off x="4138126" y="3980866"/>
              <a:ext cx="2276021" cy="202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고객 자산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DB</a:t>
              </a:r>
              <a:endParaRPr kumimoji="1" lang="en-US" altLang="ko-KR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en-US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Index,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입력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stack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영역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모듈 사이 주고받는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heap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영역</a:t>
              </a:r>
              <a:endParaRPr kumimoji="1" lang="ko-Kore-KR" altLang="en-US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A10653-F61A-AA64-1530-6864375056A4}"/>
              </a:ext>
            </a:extLst>
          </p:cNvPr>
          <p:cNvGrpSpPr/>
          <p:nvPr/>
        </p:nvGrpSpPr>
        <p:grpSpPr>
          <a:xfrm>
            <a:off x="482819" y="2003148"/>
            <a:ext cx="4655488" cy="4766527"/>
            <a:chOff x="132630" y="2003150"/>
            <a:chExt cx="2909620" cy="4184292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5CA5F60-6F6F-1E3A-6F3E-836850F13BA4}"/>
                </a:ext>
              </a:extLst>
            </p:cNvPr>
            <p:cNvSpPr/>
            <p:nvPr/>
          </p:nvSpPr>
          <p:spPr>
            <a:xfrm>
              <a:off x="308024" y="2003150"/>
              <a:ext cx="2734226" cy="4184292"/>
            </a:xfrm>
            <a:prstGeom prst="roundRect">
              <a:avLst>
                <a:gd name="adj" fmla="val 0"/>
              </a:avLst>
            </a:prstGeom>
            <a:solidFill>
              <a:srgbClr val="0078C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Daki M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382E0D-C9FD-D4EC-11A7-C4E84A36CD3B}"/>
                </a:ext>
              </a:extLst>
            </p:cNvPr>
            <p:cNvSpPr txBox="1"/>
            <p:nvPr/>
          </p:nvSpPr>
          <p:spPr>
            <a:xfrm>
              <a:off x="132630" y="3552784"/>
              <a:ext cx="2161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1.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2400" b="1" dirty="0" err="1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절차지향적</a:t>
              </a:r>
              <a:r>
                <a:rPr kumimoji="1" lang="ko-KR" altLang="en-US" sz="2400" b="1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언어</a:t>
              </a:r>
              <a:endParaRPr kumimoji="1" lang="ko-Kore-KR" altLang="en-US" sz="2400" b="1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72C68-2482-25D7-E8CB-139A398F9A29}"/>
                </a:ext>
              </a:extLst>
            </p:cNvPr>
            <p:cNvSpPr txBox="1"/>
            <p:nvPr/>
          </p:nvSpPr>
          <p:spPr>
            <a:xfrm>
              <a:off x="633844" y="4067509"/>
              <a:ext cx="2161016" cy="170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순차적 실행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흐름 제어 용이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빠른 실행 속도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CPU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의 명령어 처리 방식과 유사</a:t>
              </a:r>
              <a:endParaRPr kumimoji="1" lang="en-US" altLang="ko-KR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31" name="그래픽 37" descr="새로 고침 단색으로 채워진">
            <a:extLst>
              <a:ext uri="{FF2B5EF4-FFF2-40B4-BE49-F238E27FC236}">
                <a16:creationId xmlns:a16="http://schemas.microsoft.com/office/drawing/2014/main" id="{BD45443D-5E88-6E6B-607D-B7C520AE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775" y="2334591"/>
            <a:ext cx="914400" cy="914400"/>
          </a:xfrm>
          <a:prstGeom prst="rect">
            <a:avLst/>
          </a:prstGeom>
        </p:spPr>
      </p:pic>
      <p:pic>
        <p:nvPicPr>
          <p:cNvPr id="32" name="그래픽 57" descr="동전 단색으로 채워진">
            <a:extLst>
              <a:ext uri="{FF2B5EF4-FFF2-40B4-BE49-F238E27FC236}">
                <a16:creationId xmlns:a16="http://schemas.microsoft.com/office/drawing/2014/main" id="{8EBC1F30-14DD-762A-BD04-7F78AAE05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7537" y="2260824"/>
            <a:ext cx="1107074" cy="1107074"/>
          </a:xfrm>
          <a:prstGeom prst="rect">
            <a:avLst/>
          </a:prstGeom>
        </p:spPr>
      </p:pic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7D798908-FDA2-E80C-CA71-CF21396CD4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500" dirty="0" smtClean="0">
                <a:solidFill>
                  <a:srgbClr val="50646E"/>
                </a:solidFill>
              </a:rPr>
              <a:t>중점적으로 본 </a:t>
            </a:r>
            <a:r>
              <a:rPr lang="en-US" altLang="ko-KR" sz="1500" dirty="0" smtClean="0">
                <a:solidFill>
                  <a:srgbClr val="50646E"/>
                </a:solidFill>
              </a:rPr>
              <a:t>C</a:t>
            </a:r>
            <a:r>
              <a:rPr lang="ko-KR" altLang="en-US" sz="1500" dirty="0" smtClean="0">
                <a:solidFill>
                  <a:srgbClr val="50646E"/>
                </a:solidFill>
              </a:rPr>
              <a:t>언어의 특징</a:t>
            </a:r>
            <a:endParaRPr lang="ko-KR" altLang="en-US" sz="15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5531" y="1699848"/>
            <a:ext cx="9504134" cy="5190050"/>
          </a:xfrm>
          <a:prstGeom prst="roundRect">
            <a:avLst>
              <a:gd name="adj" fmla="val 11648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B377541-7598-CC0E-61C7-94FC378093F3}"/>
              </a:ext>
            </a:extLst>
          </p:cNvPr>
          <p:cNvSpPr/>
          <p:nvPr/>
        </p:nvSpPr>
        <p:spPr>
          <a:xfrm>
            <a:off x="690282" y="1810871"/>
            <a:ext cx="9277443" cy="4975411"/>
          </a:xfrm>
          <a:prstGeom prst="roundRect">
            <a:avLst>
              <a:gd name="adj" fmla="val 9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4706" y="1511646"/>
            <a:ext cx="4286033" cy="562524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ai</a:t>
            </a:r>
            <a:r>
              <a:rPr lang="ko-KR" altLang="en-US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챗봇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+ 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자금 관리 시스템 구현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7521" y="2129681"/>
            <a:ext cx="8706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3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월에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배운 </a:t>
            </a:r>
            <a:r>
              <a:rPr lang="en-US" altLang="ko-KR" sz="2400" dirty="0"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언어의 </a:t>
            </a:r>
            <a:r>
              <a:rPr lang="ko-KR" altLang="en-US" sz="2400" dirty="0" err="1" smtClean="0">
                <a:latin typeface="다키 M" pitchFamily="2" charset="-127"/>
                <a:ea typeface="다키 M" pitchFamily="2" charset="-127"/>
              </a:rPr>
              <a:t>절차지향적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특성을 활용해 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프로그램 흐름 설정 및 제어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에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용이한 프로젝트 주제에 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적합</a:t>
            </a:r>
            <a:endParaRPr lang="en-US" altLang="ko-KR" sz="2400" dirty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OCI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를 활용해서 </a:t>
            </a:r>
            <a:r>
              <a:rPr lang="en-US" altLang="ko-KR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Oracle Database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와 연동 및 모듈화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를 통해 장기 저장 데이터 관리 가능</a:t>
            </a:r>
            <a:endParaRPr lang="en-US" altLang="ko-KR" sz="2400" dirty="0" smtClean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외부 </a:t>
            </a:r>
            <a:r>
              <a:rPr lang="en-US" altLang="ko-KR" sz="2400" b="1" dirty="0" err="1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api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의 연동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을 통해 </a:t>
            </a:r>
            <a:r>
              <a:rPr lang="ko-KR" altLang="en-US" sz="2400" dirty="0" err="1" smtClean="0">
                <a:latin typeface="다키 M" pitchFamily="2" charset="-127"/>
                <a:ea typeface="다키 M" pitchFamily="2" charset="-127"/>
              </a:rPr>
              <a:t>챗봇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구현하여 </a:t>
            </a:r>
            <a:r>
              <a:rPr lang="en-US" altLang="ko-KR" sz="2400" dirty="0"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언어의 확장성을 구현</a:t>
            </a:r>
            <a:endParaRPr lang="en-US" altLang="ko-KR" sz="2400" dirty="0" smtClean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txt, bin, csv 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파일 출력을 통해 </a:t>
            </a:r>
            <a:r>
              <a:rPr lang="en-US" altLang="ko-KR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file stream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을 활용</a:t>
            </a:r>
            <a:endParaRPr lang="ko-KR" altLang="en-US" sz="2400" b="1" dirty="0">
              <a:solidFill>
                <a:srgbClr val="2482C8"/>
              </a:solidFill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8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３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팀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D39B691-957E-C543-594C-4FA083B75A39}"/>
              </a:ext>
            </a:extLst>
          </p:cNvPr>
          <p:cNvSpPr/>
          <p:nvPr/>
        </p:nvSpPr>
        <p:spPr>
          <a:xfrm>
            <a:off x="1332259" y="5641898"/>
            <a:ext cx="3096961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언어 </a:t>
            </a:r>
            <a:r>
              <a:rPr lang="en-US" altLang="ko-KR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4</a:t>
            </a:r>
            <a:r>
              <a:rPr lang="ko-KR" altLang="en-US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조</a:t>
            </a:r>
            <a:endParaRPr lang="ko-KR" altLang="en-US" sz="32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37364" y="1699848"/>
            <a:ext cx="5256036" cy="5190050"/>
            <a:chOff x="4545107" y="1699848"/>
            <a:chExt cx="5256036" cy="519005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815C84E-CFE5-1118-8219-9B8D92357B4B}"/>
                </a:ext>
              </a:extLst>
            </p:cNvPr>
            <p:cNvSpPr/>
            <p:nvPr/>
          </p:nvSpPr>
          <p:spPr>
            <a:xfrm>
              <a:off x="4545107" y="1699848"/>
              <a:ext cx="4589017" cy="5190050"/>
            </a:xfrm>
            <a:prstGeom prst="roundRect">
              <a:avLst>
                <a:gd name="adj" fmla="val 11648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AB892C28-944A-E7AA-5789-9F14A4884832}"/>
                </a:ext>
              </a:extLst>
            </p:cNvPr>
            <p:cNvSpPr/>
            <p:nvPr/>
          </p:nvSpPr>
          <p:spPr>
            <a:xfrm>
              <a:off x="4657821" y="1801906"/>
              <a:ext cx="4373164" cy="4984376"/>
            </a:xfrm>
            <a:prstGeom prst="roundRect">
              <a:avLst>
                <a:gd name="adj" fmla="val 1025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4D555-63D2-36A4-F06E-DF18C1BB532D}"/>
                </a:ext>
              </a:extLst>
            </p:cNvPr>
            <p:cNvSpPr txBox="1"/>
            <p:nvPr/>
          </p:nvSpPr>
          <p:spPr>
            <a:xfrm>
              <a:off x="5139496" y="1926948"/>
              <a:ext cx="466164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 err="1" smtClean="0">
                  <a:latin typeface="Daki M" pitchFamily="2" charset="-127"/>
                  <a:ea typeface="Daki M" pitchFamily="2" charset="-127"/>
                </a:rPr>
                <a:t>신철환</a:t>
              </a:r>
              <a:r>
                <a:rPr kumimoji="1" lang="ko-KR" altLang="en-US" sz="1600" b="1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사원 </a:t>
              </a:r>
              <a:r>
                <a:rPr kumimoji="1" lang="en-US" altLang="ko-KR" sz="1600" b="1" dirty="0">
                  <a:latin typeface="Daki M" pitchFamily="2" charset="-127"/>
                  <a:ea typeface="Daki M" pitchFamily="2" charset="-127"/>
                </a:rPr>
                <a:t>(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조장</a:t>
              </a:r>
              <a:r>
                <a:rPr kumimoji="1" lang="en-US" altLang="ko-KR" sz="1600" b="1" dirty="0">
                  <a:latin typeface="Daki M" pitchFamily="2" charset="-127"/>
                  <a:ea typeface="Daki M" pitchFamily="2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perplexity </a:t>
              </a:r>
              <a:r>
                <a:rPr kumimoji="1" lang="en-US" altLang="ko-KR" sz="1200" dirty="0" err="1" smtClean="0">
                  <a:latin typeface="Daki M" pitchFamily="2" charset="-127"/>
                  <a:ea typeface="Daki M" pitchFamily="2" charset="-127"/>
                </a:rPr>
                <a:t>ai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en-US" altLang="ko-KR" sz="1200" dirty="0" err="1" smtClean="0">
                  <a:latin typeface="Daki M" pitchFamily="2" charset="-127"/>
                  <a:ea typeface="Daki M" pitchFamily="2" charset="-127"/>
                </a:rPr>
                <a:t>api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관리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chat bot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대화 부분 구현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대화 및 요약 데이터 가공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&amp;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처리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 smtClean="0">
                  <a:latin typeface="Daki M" pitchFamily="2" charset="-127"/>
                  <a:ea typeface="Daki M" pitchFamily="2" charset="-127"/>
                </a:rPr>
                <a:t>박지현 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사원</a:t>
              </a:r>
              <a:endParaRPr kumimoji="1" lang="en-US" altLang="ko-KR" sz="1600" b="1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DB </a:t>
              </a:r>
              <a:r>
                <a:rPr kumimoji="1" lang="ko-KR" altLang="en-US" sz="1200" dirty="0">
                  <a:latin typeface="Daki M" pitchFamily="2" charset="-127"/>
                  <a:ea typeface="Daki M" pitchFamily="2" charset="-127"/>
                </a:rPr>
                <a:t>연동 구현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OCI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함수 모듈화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&amp;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최적화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DB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에 해당하는 구조체 설계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이재진 사원</a:t>
              </a:r>
              <a:endParaRPr kumimoji="1" lang="en-US" altLang="ko-KR" sz="1600" b="1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전체 프로젝트 흐름 구현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&amp;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모듈화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전체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console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출력 구현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ppt, </a:t>
              </a:r>
              <a:r>
                <a:rPr kumimoji="1" lang="ko-KR" altLang="en-US" sz="1200" dirty="0">
                  <a:latin typeface="Daki M" pitchFamily="2" charset="-127"/>
                  <a:ea typeface="Daki M" pitchFamily="2" charset="-127"/>
                </a:rPr>
                <a:t>발표 담당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2024331"/>
            <a:ext cx="4101761" cy="3076320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383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데이터베이스 설계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데이터 영역 설계</a:t>
            </a:r>
            <a:endParaRPr lang="en-US" altLang="ko-KR" b="1" dirty="0" smtClean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26" name="Picture 2" descr="데이터 베이스 - 무료 상호 작용개 아이콘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67" y="3020603"/>
            <a:ext cx="1947649" cy="19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1-1. </a:t>
            </a:r>
            <a:r>
              <a:rPr lang="ko-KR" altLang="en-US" sz="1600" dirty="0">
                <a:solidFill>
                  <a:srgbClr val="50646E"/>
                </a:solidFill>
              </a:rPr>
              <a:t>전체 </a:t>
            </a:r>
            <a:r>
              <a:rPr lang="en-US" altLang="ko-KR" sz="1600" dirty="0">
                <a:solidFill>
                  <a:srgbClr val="50646E"/>
                </a:solidFill>
              </a:rPr>
              <a:t>ERD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32219" y="1441137"/>
            <a:ext cx="5828963" cy="5341279"/>
            <a:chOff x="2567239" y="1441137"/>
            <a:chExt cx="5828963" cy="5341279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2567239" y="1663569"/>
              <a:ext cx="5828963" cy="5118847"/>
            </a:xfrm>
            <a:prstGeom prst="roundRect">
              <a:avLst>
                <a:gd name="adj" fmla="val 12464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68700B42-86FF-F635-33E1-A7E41504DB41}"/>
                </a:ext>
              </a:extLst>
            </p:cNvPr>
            <p:cNvSpPr/>
            <p:nvPr/>
          </p:nvSpPr>
          <p:spPr>
            <a:xfrm>
              <a:off x="4441642" y="1441137"/>
              <a:ext cx="2088560" cy="539540"/>
            </a:xfrm>
            <a:prstGeom prst="roundRect">
              <a:avLst>
                <a:gd name="adj" fmla="val 8025"/>
              </a:avLst>
            </a:prstGeom>
            <a:solidFill>
              <a:schemeClr val="bg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282828"/>
                  </a:solidFill>
                  <a:latin typeface="다키 M" pitchFamily="2" charset="-127"/>
                  <a:ea typeface="다키 M" pitchFamily="2" charset="-127"/>
                </a:rPr>
                <a:t>전체 </a:t>
              </a:r>
              <a:r>
                <a:rPr lang="en-US" altLang="ko-KR" sz="2800" dirty="0">
                  <a:solidFill>
                    <a:srgbClr val="282828"/>
                  </a:solidFill>
                  <a:latin typeface="다키 M" pitchFamily="2" charset="-127"/>
                  <a:ea typeface="다키 M" pitchFamily="2" charset="-127"/>
                </a:rPr>
                <a:t>ERD</a:t>
              </a:r>
              <a:endPara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143" y="2433875"/>
              <a:ext cx="4785154" cy="3664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0C1537-D780-4651-ACEC-791EE7E39993}">
  <we:reference id="wa200006805" version="1.0.0.0" store="ko-KR" storeType="OMEX"/>
  <we:alternateReferences>
    <we:reference id="WA200006805" version="1.0.0.0" store="WA20000680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</TotalTime>
  <Words>1096</Words>
  <Application>Microsoft Office PowerPoint</Application>
  <PresentationFormat>사용자 지정</PresentationFormat>
  <Paragraphs>276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맑은 고딕</vt:lpstr>
      <vt:lpstr>Arial</vt:lpstr>
      <vt:lpstr>다키 L</vt:lpstr>
      <vt:lpstr>Daki M</vt:lpstr>
      <vt:lpstr>다키 M Title</vt:lpstr>
      <vt:lpstr>Calibri Light</vt:lpstr>
      <vt:lpstr>다키 B</vt:lpstr>
      <vt:lpstr>Calibri</vt:lpstr>
      <vt:lpstr>Wingdings</vt:lpstr>
      <vt:lpstr>다키 M</vt:lpstr>
      <vt:lpstr>Office 테마</vt:lpstr>
      <vt:lpstr>디자인 사용자 지정</vt:lpstr>
      <vt:lpstr>ai 챗봇을 활용한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프로젝트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개발과정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결과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daou__jaejin</cp:lastModifiedBy>
  <cp:revision>272</cp:revision>
  <dcterms:created xsi:type="dcterms:W3CDTF">2018-09-10T06:50:11Z</dcterms:created>
  <dcterms:modified xsi:type="dcterms:W3CDTF">2025-04-01T00:52:25Z</dcterms:modified>
</cp:coreProperties>
</file>