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9" r:id="rId2"/>
  </p:sldMasterIdLst>
  <p:notesMasterIdLst>
    <p:notesMasterId r:id="rId33"/>
  </p:notesMasterIdLst>
  <p:sldIdLst>
    <p:sldId id="258" r:id="rId3"/>
    <p:sldId id="259" r:id="rId4"/>
    <p:sldId id="260" r:id="rId5"/>
    <p:sldId id="261" r:id="rId6"/>
    <p:sldId id="304" r:id="rId7"/>
    <p:sldId id="303" r:id="rId8"/>
    <p:sldId id="282" r:id="rId9"/>
    <p:sldId id="263" r:id="rId10"/>
    <p:sldId id="295" r:id="rId11"/>
    <p:sldId id="305" r:id="rId12"/>
    <p:sldId id="306" r:id="rId13"/>
    <p:sldId id="308" r:id="rId14"/>
    <p:sldId id="309" r:id="rId15"/>
    <p:sldId id="310" r:id="rId16"/>
    <p:sldId id="312" r:id="rId17"/>
    <p:sldId id="313" r:id="rId18"/>
    <p:sldId id="264" r:id="rId19"/>
    <p:sldId id="290" r:id="rId20"/>
    <p:sldId id="314" r:id="rId21"/>
    <p:sldId id="315" r:id="rId22"/>
    <p:sldId id="316" r:id="rId23"/>
    <p:sldId id="320" r:id="rId24"/>
    <p:sldId id="317" r:id="rId25"/>
    <p:sldId id="318" r:id="rId26"/>
    <p:sldId id="319" r:id="rId27"/>
    <p:sldId id="265" r:id="rId28"/>
    <p:sldId id="267" r:id="rId29"/>
    <p:sldId id="302" r:id="rId30"/>
    <p:sldId id="301" r:id="rId31"/>
    <p:sldId id="262" r:id="rId32"/>
  </p:sldIdLst>
  <p:sldSz cx="10693400" cy="7561263"/>
  <p:notesSz cx="6858000" cy="9144000"/>
  <p:embeddedFontLst>
    <p:embeddedFont>
      <p:font typeface="다키 L" pitchFamily="2" charset="-127"/>
      <p:regular r:id="rId34"/>
    </p:embeddedFont>
    <p:embeddedFont>
      <p:font typeface="다키 M" pitchFamily="2" charset="-127"/>
      <p:regular r:id="rId35"/>
    </p:embeddedFont>
    <p:embeddedFont>
      <p:font typeface="Calibri Light" panose="020F0302020204030204" pitchFamily="34" charset="0"/>
      <p:regular r:id="rId36"/>
      <p:italic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다키 M Title" pitchFamily="2" charset="-127"/>
      <p:regular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다키 B" pitchFamily="2" charset="-127"/>
      <p:regular r:id="rId45"/>
    </p:embeddedFont>
    <p:embeddedFont>
      <p:font typeface="Daki M" pitchFamily="2" charset="-127"/>
      <p:regular r:id="rId4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C0C"/>
    <a:srgbClr val="2482C8"/>
    <a:srgbClr val="FF7C80"/>
    <a:srgbClr val="27C93F"/>
    <a:srgbClr val="FFBD2E"/>
    <a:srgbClr val="FF5F56"/>
    <a:srgbClr val="1D293D"/>
    <a:srgbClr val="F7F6F3"/>
    <a:srgbClr val="1E1F22"/>
    <a:srgbClr val="151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42" autoAdjust="0"/>
    <p:restoredTop sz="94660"/>
  </p:normalViewPr>
  <p:slideViewPr>
    <p:cSldViewPr snapToGrid="0">
      <p:cViewPr varScale="1">
        <p:scale>
          <a:sx n="91" d="100"/>
          <a:sy n="91" d="100"/>
        </p:scale>
        <p:origin x="4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880" y="3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3EC8-4E6D-46BD-944B-963EC29406E5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0E766-233F-4229-8A9F-8CB95C890F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20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9" name="직사각형 8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323C46"/>
                </a:solidFill>
              </a:rPr>
              <a:t>타이틀을 입력해주세요</a:t>
            </a:r>
          </a:p>
        </p:txBody>
      </p:sp>
      <p:sp>
        <p:nvSpPr>
          <p:cNvPr id="14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5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</p:spTree>
    <p:extLst>
      <p:ext uri="{BB962C8B-B14F-4D97-AF65-F5344CB8AC3E}">
        <p14:creationId xmlns:p14="http://schemas.microsoft.com/office/powerpoint/2010/main" val="2346390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2393961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/>
              <a:t>Table </a:t>
            </a:r>
            <a:br>
              <a:rPr lang="en-US" altLang="ko-KR" dirty="0"/>
            </a:br>
            <a:r>
              <a:rPr lang="en-US" altLang="ko-KR" dirty="0"/>
              <a:t>of </a:t>
            </a:r>
            <a:br>
              <a:rPr lang="en-US" altLang="ko-KR" dirty="0"/>
            </a:b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04</a:t>
            </a:r>
            <a:endParaRPr lang="ko-KR" altLang="en-US" sz="4200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4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7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33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998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5004768"/>
            <a:ext cx="49911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683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>
                <a:solidFill>
                  <a:srgbClr val="9DA6AB"/>
                </a:solidFill>
              </a:rPr>
              <a:t>/x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r"/>
            <a:r>
              <a:rPr lang="en-US" altLang="ko-KR" sz="1600" dirty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>
                <a:solidFill>
                  <a:srgbClr val="9DA6AB"/>
                </a:solidFill>
              </a:rPr>
              <a:t> title </a:t>
            </a:r>
            <a:r>
              <a:rPr lang="ko-KR" altLang="en-US" sz="1600" dirty="0">
                <a:solidFill>
                  <a:srgbClr val="9DA6AB"/>
                </a:solidFill>
              </a:rPr>
              <a:t>입력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타이틀을 입력하세요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>
                <a:solidFill>
                  <a:srgbClr val="50646E"/>
                </a:solidFill>
              </a:rPr>
              <a:t>두줄까지</a:t>
            </a:r>
            <a:r>
              <a:rPr lang="ko-KR" altLang="en-US" sz="1600" dirty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5200" y="7315201"/>
            <a:ext cx="911543" cy="1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25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연락처 </a:t>
            </a:r>
            <a:r>
              <a:rPr lang="en-US" altLang="ko-KR" dirty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213448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1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9" name="직선 연결선 18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2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049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 dirty="0"/>
              <a:t>타이틀을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3251851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dirty="0"/>
              <a:t>Table </a:t>
            </a:r>
            <a:br>
              <a:rPr lang="en-US" altLang="ko-KR" dirty="0"/>
            </a:br>
            <a:r>
              <a:rPr lang="en-US" altLang="ko-KR" dirty="0"/>
              <a:t>of </a:t>
            </a:r>
            <a:br>
              <a:rPr lang="en-US" altLang="ko-KR" dirty="0"/>
            </a:b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04</a:t>
            </a:r>
            <a:endParaRPr lang="ko-KR" altLang="en-US" sz="4200" dirty="0"/>
          </a:p>
        </p:txBody>
      </p:sp>
      <p:sp>
        <p:nvSpPr>
          <p:cNvPr id="10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1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049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4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5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8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189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9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1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11" name="직사각형 10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4716000"/>
            <a:ext cx="4991100" cy="18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4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cxnSp>
        <p:nvCxnSpPr>
          <p:cNvPr id="15" name="직선 연결선 14"/>
          <p:cNvCxnSpPr/>
          <p:nvPr userDrawn="1"/>
        </p:nvCxnSpPr>
        <p:spPr>
          <a:xfrm>
            <a:off x="1314252" y="4716734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1314252" y="6588942"/>
            <a:ext cx="3384376" cy="0"/>
          </a:xfrm>
          <a:prstGeom prst="line">
            <a:avLst/>
          </a:prstGeom>
          <a:ln w="12700"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6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4680165" y="7243007"/>
            <a:ext cx="1333071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9DA6AB"/>
                </a:solidFill>
              </a:rPr>
              <a:t>/30</a:t>
            </a:r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250567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10627226" y="250567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8343899" y="250567"/>
            <a:ext cx="226853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9DA6AB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pPr algn="r"/>
            <a:r>
              <a:rPr lang="en-US" altLang="ko-KR" sz="1600" dirty="0">
                <a:solidFill>
                  <a:srgbClr val="9DA6AB"/>
                </a:solidFill>
              </a:rPr>
              <a:t>Large</a:t>
            </a:r>
            <a:r>
              <a:rPr lang="en-US" altLang="ko-KR" sz="1600" baseline="0" dirty="0">
                <a:solidFill>
                  <a:srgbClr val="9DA6AB"/>
                </a:solidFill>
              </a:rPr>
              <a:t> title </a:t>
            </a:r>
            <a:r>
              <a:rPr lang="ko-KR" altLang="en-US" sz="1600" dirty="0">
                <a:solidFill>
                  <a:srgbClr val="9DA6AB"/>
                </a:solidFill>
              </a:rPr>
              <a:t>입력</a:t>
            </a:r>
          </a:p>
        </p:txBody>
      </p:sp>
      <p:sp>
        <p:nvSpPr>
          <p:cNvPr id="11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타이틀을 입력하세요</a:t>
            </a:r>
          </a:p>
        </p:txBody>
      </p:sp>
      <p:sp>
        <p:nvSpPr>
          <p:cNvPr id="12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6406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>
                <a:solidFill>
                  <a:srgbClr val="50646E"/>
                </a:solidFill>
              </a:rPr>
              <a:t>두줄까지</a:t>
            </a:r>
            <a:r>
              <a:rPr lang="ko-KR" altLang="en-US" sz="1600" dirty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5200" y="7315201"/>
            <a:ext cx="911543" cy="115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61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bg>
      <p:bgPr>
        <a:solidFill>
          <a:srgbClr val="2484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9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1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  <a:latin typeface="다키 L" pitchFamily="2" charset="-127"/>
                <a:ea typeface="다키 L" pitchFamily="2" charset="-127"/>
              </a:defRPr>
            </a:lvl1pPr>
          </a:lstStyle>
          <a:p>
            <a:r>
              <a:rPr lang="ko-KR" altLang="en-US" dirty="0"/>
              <a:t>연락처 </a:t>
            </a:r>
            <a:r>
              <a:rPr lang="en-US" altLang="ko-KR" dirty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368586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764"/>
            </a:lvl1pPr>
            <a:lvl2pPr marL="504063" indent="0">
              <a:buNone/>
              <a:defRPr sz="1544"/>
            </a:lvl2pPr>
            <a:lvl3pPr marL="1008126" indent="0">
              <a:buNone/>
              <a:defRPr sz="1323"/>
            </a:lvl3pPr>
            <a:lvl4pPr marL="1512189" indent="0">
              <a:buNone/>
              <a:defRPr sz="1103"/>
            </a:lvl4pPr>
            <a:lvl5pPr marL="2016252" indent="0">
              <a:buNone/>
              <a:defRPr sz="1103"/>
            </a:lvl5pPr>
            <a:lvl6pPr marL="2520315" indent="0">
              <a:buNone/>
              <a:defRPr sz="1103"/>
            </a:lvl6pPr>
            <a:lvl7pPr marL="3024378" indent="0">
              <a:buNone/>
              <a:defRPr sz="1103"/>
            </a:lvl7pPr>
            <a:lvl8pPr marL="3528441" indent="0">
              <a:buNone/>
              <a:defRPr sz="1103"/>
            </a:lvl8pPr>
            <a:lvl9pPr marL="4032504" indent="0">
              <a:buNone/>
              <a:defRPr sz="110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6BF97-55BE-41D7-A5BB-0D02BD7B0503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7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174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2759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7727"/>
            <a:ext cx="2592288" cy="0"/>
          </a:xfrm>
          <a:prstGeom prst="line">
            <a:avLst/>
          </a:prstGeom>
          <a:ln>
            <a:solidFill>
              <a:srgbClr val="9D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9958" y="998811"/>
            <a:ext cx="1326596" cy="19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323C46"/>
                </a:solidFill>
              </a:rPr>
              <a:t>타이틀을 입력해주세요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6951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685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</a:defRPr>
            </a:lvl1pPr>
          </a:lstStyle>
          <a:p>
            <a:r>
              <a:rPr lang="en-US" altLang="ko-KR" dirty="0"/>
              <a:t>2022.00.00</a:t>
            </a:r>
          </a:p>
        </p:txBody>
      </p:sp>
    </p:spTree>
    <p:extLst>
      <p:ext uri="{BB962C8B-B14F-4D97-AF65-F5344CB8AC3E}">
        <p14:creationId xmlns:p14="http://schemas.microsoft.com/office/powerpoint/2010/main" val="5614871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6BF97-55BE-41D7-A5BB-0D02BD7B0503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812A-A0EF-4881-B62C-6E922A438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34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1008126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1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1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E3B99DD1-C01C-41AF-9B2F-192F1B152AF4}" type="datetimeFigureOut">
              <a:rPr lang="ko-KR" altLang="en-US" smtClean="0"/>
              <a:pPr/>
              <a:t>2025-03-31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60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iming>
    <p:tnLst>
      <p:par>
        <p:cTn id="1" dur="indefinite" restart="never" nodeType="tmRoot"/>
      </p:par>
    </p:tnLst>
  </p:timing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ai</a:t>
            </a:r>
            <a:r>
              <a:rPr lang="en-US" altLang="ko-KR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ko-KR" altLang="en-US" sz="40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챗봇을</a:t>
            </a:r>
            <a:r>
              <a:rPr lang="ko-KR" altLang="en-US" sz="4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활용한</a:t>
            </a:r>
            <a:endParaRPr lang="ko-KR" altLang="en-US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C</a:t>
            </a:r>
            <a:r>
              <a:rPr lang="ko-KR" altLang="en-US" b="1" dirty="0" smtClean="0"/>
              <a:t>언어</a:t>
            </a:r>
            <a:r>
              <a:rPr lang="en-US" altLang="ko-KR" b="1" dirty="0" smtClean="0"/>
              <a:t> </a:t>
            </a:r>
            <a:r>
              <a:rPr lang="en-US" altLang="ko-KR" b="1" dirty="0"/>
              <a:t>4</a:t>
            </a:r>
            <a:r>
              <a:rPr lang="ko-KR" altLang="en-US" b="1" dirty="0" smtClean="0"/>
              <a:t>팀</a:t>
            </a:r>
            <a:endParaRPr lang="ko-KR" altLang="en-US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b="1" dirty="0" err="1" smtClean="0"/>
              <a:t>신철환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박지현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이재진</a:t>
            </a:r>
            <a:endParaRPr lang="ko-KR" altLang="en-US" b="1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b="1" dirty="0" smtClean="0"/>
              <a:t>2025.04.01</a:t>
            </a:r>
            <a:endParaRPr lang="ko-KR" altLang="en-US" b="1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5800" dirty="0" smtClean="0"/>
              <a:t>고객 자금 관리 시스템</a:t>
            </a:r>
            <a:r>
              <a:rPr lang="en-US" altLang="ko-KR" sz="5800" dirty="0" smtClean="0"/>
              <a:t> </a:t>
            </a:r>
            <a:r>
              <a:rPr lang="ko-KR" altLang="en-US" sz="5800" dirty="0"/>
              <a:t>구현 </a:t>
            </a:r>
            <a:endParaRPr lang="en-US" altLang="ko-KR" sz="5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4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DA14AE-0486-56C1-380E-A9889929F764}"/>
              </a:ext>
            </a:extLst>
          </p:cNvPr>
          <p:cNvSpPr/>
          <p:nvPr/>
        </p:nvSpPr>
        <p:spPr>
          <a:xfrm>
            <a:off x="312062" y="1577788"/>
            <a:ext cx="5828963" cy="5118847"/>
          </a:xfrm>
          <a:prstGeom prst="roundRect">
            <a:avLst>
              <a:gd name="adj" fmla="val 1246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1-2. USER, ASSET </a:t>
            </a:r>
            <a:r>
              <a:rPr lang="ko-KR" altLang="en-US" sz="1600" dirty="0" smtClean="0">
                <a:solidFill>
                  <a:srgbClr val="50646E"/>
                </a:solidFill>
              </a:rPr>
              <a:t>테이블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8700B42-86FF-F635-33E1-A7E41504DB41}"/>
              </a:ext>
            </a:extLst>
          </p:cNvPr>
          <p:cNvSpPr/>
          <p:nvPr/>
        </p:nvSpPr>
        <p:spPr>
          <a:xfrm>
            <a:off x="1153912" y="1360979"/>
            <a:ext cx="2088560" cy="539540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전체 </a:t>
            </a:r>
            <a:r>
              <a:rPr lang="en-US" altLang="ko-KR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ERD</a:t>
            </a:r>
            <a:endParaRPr lang="ko-KR" altLang="en-US" sz="2800" dirty="0">
              <a:solidFill>
                <a:srgbClr val="282828"/>
              </a:solidFill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2348094"/>
            <a:ext cx="4785154" cy="36640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474233" y="1638248"/>
            <a:ext cx="3559956" cy="1925700"/>
            <a:chOff x="6474233" y="1577789"/>
            <a:chExt cx="3559956" cy="1925700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9"/>
              <a:ext cx="3559956" cy="1925700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0499" y="2231554"/>
              <a:ext cx="31644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유저의 개인정보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처음 로그인 할 때 활용하는 데이터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USER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74233" y="4022995"/>
            <a:ext cx="3559956" cy="2634662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31554"/>
              <a:ext cx="31644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유저의 자산 정보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종류별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(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현금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코인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..)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자산 정보들을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CATEGORY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로 구분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유저가 직접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console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창을 통해 입력한다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ASSET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sp>
        <p:nvSpPr>
          <p:cNvPr id="21" name="액자 20">
            <a:extLst>
              <a:ext uri="{FF2B5EF4-FFF2-40B4-BE49-F238E27FC236}">
                <a16:creationId xmlns:a16="http://schemas.microsoft.com/office/drawing/2014/main" id="{D006EC5E-3120-6EFE-EFC8-D914AB5E2DA3}"/>
              </a:ext>
            </a:extLst>
          </p:cNvPr>
          <p:cNvSpPr/>
          <p:nvPr/>
        </p:nvSpPr>
        <p:spPr>
          <a:xfrm>
            <a:off x="693507" y="2193533"/>
            <a:ext cx="4962417" cy="1366464"/>
          </a:xfrm>
          <a:prstGeom prst="frame">
            <a:avLst>
              <a:gd name="adj1" fmla="val 57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10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DA14AE-0486-56C1-380E-A9889929F764}"/>
              </a:ext>
            </a:extLst>
          </p:cNvPr>
          <p:cNvSpPr/>
          <p:nvPr/>
        </p:nvSpPr>
        <p:spPr>
          <a:xfrm>
            <a:off x="312062" y="1577788"/>
            <a:ext cx="5828963" cy="5118847"/>
          </a:xfrm>
          <a:prstGeom prst="roundRect">
            <a:avLst>
              <a:gd name="adj" fmla="val 1246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1-3. USER_STOCK, STOCK </a:t>
            </a:r>
            <a:r>
              <a:rPr lang="ko-KR" altLang="en-US" sz="1600" dirty="0" smtClean="0">
                <a:solidFill>
                  <a:srgbClr val="50646E"/>
                </a:solidFill>
              </a:rPr>
              <a:t>테이블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8700B42-86FF-F635-33E1-A7E41504DB41}"/>
              </a:ext>
            </a:extLst>
          </p:cNvPr>
          <p:cNvSpPr/>
          <p:nvPr/>
        </p:nvSpPr>
        <p:spPr>
          <a:xfrm>
            <a:off x="1153912" y="1360979"/>
            <a:ext cx="2088560" cy="539540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전체 </a:t>
            </a:r>
            <a:r>
              <a:rPr lang="en-US" altLang="ko-KR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ERD</a:t>
            </a:r>
            <a:endParaRPr lang="ko-KR" altLang="en-US" sz="2800" dirty="0">
              <a:solidFill>
                <a:srgbClr val="282828"/>
              </a:solidFill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2348094"/>
            <a:ext cx="4785154" cy="36640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474233" y="1638248"/>
            <a:ext cx="3559956" cy="1925700"/>
            <a:chOff x="6474233" y="1577789"/>
            <a:chExt cx="3559956" cy="1925700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9"/>
              <a:ext cx="3559956" cy="1925700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0499" y="2231554"/>
              <a:ext cx="31644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유저의 보유</a:t>
              </a:r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 정보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 자산을 매도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매수하면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ASSET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테이블과 함께 동기화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USER_STOCK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74233" y="4022995"/>
            <a:ext cx="3559956" cy="2634662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31554"/>
              <a:ext cx="31644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주식의 기본정보와 가격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추후 거래소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API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와 연동하여 실시간 가격을 반영할 계획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추후 거래 시스템까지 확장 가능하도록 설계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STOCK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sp>
        <p:nvSpPr>
          <p:cNvPr id="21" name="액자 20">
            <a:extLst>
              <a:ext uri="{FF2B5EF4-FFF2-40B4-BE49-F238E27FC236}">
                <a16:creationId xmlns:a16="http://schemas.microsoft.com/office/drawing/2014/main" id="{D006EC5E-3120-6EFE-EFC8-D914AB5E2DA3}"/>
              </a:ext>
            </a:extLst>
          </p:cNvPr>
          <p:cNvSpPr/>
          <p:nvPr/>
        </p:nvSpPr>
        <p:spPr>
          <a:xfrm>
            <a:off x="3143892" y="3369230"/>
            <a:ext cx="2553158" cy="2754167"/>
          </a:xfrm>
          <a:prstGeom prst="frame">
            <a:avLst>
              <a:gd name="adj1" fmla="val 4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1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DA14AE-0486-56C1-380E-A9889929F764}"/>
              </a:ext>
            </a:extLst>
          </p:cNvPr>
          <p:cNvSpPr/>
          <p:nvPr/>
        </p:nvSpPr>
        <p:spPr>
          <a:xfrm>
            <a:off x="312062" y="1577788"/>
            <a:ext cx="5828963" cy="5118847"/>
          </a:xfrm>
          <a:prstGeom prst="roundRect">
            <a:avLst>
              <a:gd name="adj" fmla="val 1246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1-3. USER_STOCK, STOCK </a:t>
            </a:r>
            <a:r>
              <a:rPr lang="ko-KR" altLang="en-US" sz="1600" dirty="0" smtClean="0">
                <a:solidFill>
                  <a:srgbClr val="50646E"/>
                </a:solidFill>
              </a:rPr>
              <a:t>테이블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8700B42-86FF-F635-33E1-A7E41504DB41}"/>
              </a:ext>
            </a:extLst>
          </p:cNvPr>
          <p:cNvSpPr/>
          <p:nvPr/>
        </p:nvSpPr>
        <p:spPr>
          <a:xfrm>
            <a:off x="1153912" y="1360979"/>
            <a:ext cx="2088560" cy="539540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전체 </a:t>
            </a:r>
            <a:r>
              <a:rPr lang="en-US" altLang="ko-KR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ERD</a:t>
            </a:r>
            <a:endParaRPr lang="ko-KR" altLang="en-US" sz="2800" dirty="0">
              <a:solidFill>
                <a:srgbClr val="282828"/>
              </a:solidFill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2348094"/>
            <a:ext cx="4785154" cy="3664015"/>
          </a:xfrm>
          <a:prstGeom prst="rect">
            <a:avLst/>
          </a:prstGeom>
        </p:spPr>
      </p:pic>
      <p:grpSp>
        <p:nvGrpSpPr>
          <p:cNvPr id="2" name="그룹 1"/>
          <p:cNvGrpSpPr/>
          <p:nvPr/>
        </p:nvGrpSpPr>
        <p:grpSpPr>
          <a:xfrm>
            <a:off x="6474233" y="1638248"/>
            <a:ext cx="3559956" cy="1925700"/>
            <a:chOff x="6474233" y="1577789"/>
            <a:chExt cx="3559956" cy="1925700"/>
          </a:xfrm>
        </p:grpSpPr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9"/>
              <a:ext cx="3559956" cy="1925700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710499" y="2231554"/>
              <a:ext cx="316444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유저의 보유</a:t>
              </a:r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 정보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 자산을 매도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매수하면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ASSET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테이블과 함께 동기화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USER_STOCK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474233" y="4022995"/>
            <a:ext cx="3559956" cy="2634662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31554"/>
              <a:ext cx="316444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주식의 기본정보와 가격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추후 거래소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API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와 연동하여 실시간 가격을 반영할 계획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추후 거래 시스템까지 확장 가능하도록 설계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STOCK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sp>
        <p:nvSpPr>
          <p:cNvPr id="21" name="액자 20">
            <a:extLst>
              <a:ext uri="{FF2B5EF4-FFF2-40B4-BE49-F238E27FC236}">
                <a16:creationId xmlns:a16="http://schemas.microsoft.com/office/drawing/2014/main" id="{D006EC5E-3120-6EFE-EFC8-D914AB5E2DA3}"/>
              </a:ext>
            </a:extLst>
          </p:cNvPr>
          <p:cNvSpPr/>
          <p:nvPr/>
        </p:nvSpPr>
        <p:spPr>
          <a:xfrm>
            <a:off x="3143892" y="3369230"/>
            <a:ext cx="2553158" cy="2754167"/>
          </a:xfrm>
          <a:prstGeom prst="frame">
            <a:avLst>
              <a:gd name="adj1" fmla="val 4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구름 모양 설명선 21"/>
          <p:cNvSpPr/>
          <p:nvPr/>
        </p:nvSpPr>
        <p:spPr>
          <a:xfrm>
            <a:off x="5975199" y="2535381"/>
            <a:ext cx="4197501" cy="2141379"/>
          </a:xfrm>
          <a:prstGeom prst="cloudCallout">
            <a:avLst>
              <a:gd name="adj1" fmla="val -51037"/>
              <a:gd name="adj2" fmla="val 60393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62830" y="2880156"/>
            <a:ext cx="341575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다키 L" pitchFamily="2" charset="-127"/>
                <a:ea typeface="다키 L" pitchFamily="2" charset="-127"/>
              </a:rPr>
              <a:t>테이블을 추가</a:t>
            </a:r>
            <a:endParaRPr lang="en-US" altLang="ko-KR" sz="1600" b="1" dirty="0" smtClean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 smtClean="0">
                <a:latin typeface="다키 L" pitchFamily="2" charset="-127"/>
                <a:ea typeface="다키 L" pitchFamily="2" charset="-127"/>
              </a:rPr>
              <a:t>→ 자산관리의 범위를 확장 가능</a:t>
            </a:r>
            <a:endParaRPr lang="en-US" altLang="ko-KR" sz="1600" b="1" dirty="0" smtClean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62830" y="3764637"/>
            <a:ext cx="3022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latin typeface="다키 L" pitchFamily="2" charset="-127"/>
                <a:ea typeface="다키 L" pitchFamily="2" charset="-127"/>
              </a:rPr>
              <a:t>ex) CRYPTO / USER_CRYPTO</a:t>
            </a:r>
          </a:p>
          <a:p>
            <a:r>
              <a:rPr lang="en-US" altLang="ko-KR" sz="1200" i="1" dirty="0">
                <a:latin typeface="다키 L" pitchFamily="2" charset="-127"/>
                <a:ea typeface="다키 L" pitchFamily="2" charset="-127"/>
              </a:rPr>
              <a:t>     </a:t>
            </a:r>
            <a:r>
              <a:rPr lang="en-US" altLang="ko-KR" sz="1200" i="1" dirty="0" smtClean="0">
                <a:latin typeface="다키 L" pitchFamily="2" charset="-127"/>
                <a:ea typeface="다키 L" pitchFamily="2" charset="-127"/>
              </a:rPr>
              <a:t>REAL_ESTATE </a:t>
            </a:r>
            <a:r>
              <a:rPr lang="en-US" altLang="ko-KR" sz="1200" i="1" dirty="0">
                <a:latin typeface="다키 L" pitchFamily="2" charset="-127"/>
                <a:ea typeface="다키 L" pitchFamily="2" charset="-127"/>
              </a:rPr>
              <a:t>/ USER_REAL_ESTATE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8253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9DA14AE-0486-56C1-380E-A9889929F764}"/>
              </a:ext>
            </a:extLst>
          </p:cNvPr>
          <p:cNvSpPr/>
          <p:nvPr/>
        </p:nvSpPr>
        <p:spPr>
          <a:xfrm>
            <a:off x="312062" y="1577788"/>
            <a:ext cx="5828963" cy="5118847"/>
          </a:xfrm>
          <a:prstGeom prst="roundRect">
            <a:avLst>
              <a:gd name="adj" fmla="val 12464"/>
            </a:avLst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1-4. CHAT </a:t>
            </a:r>
            <a:r>
              <a:rPr lang="ko-KR" altLang="en-US" sz="1600" dirty="0" smtClean="0">
                <a:solidFill>
                  <a:srgbClr val="50646E"/>
                </a:solidFill>
              </a:rPr>
              <a:t>테이블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8700B42-86FF-F635-33E1-A7E41504DB41}"/>
              </a:ext>
            </a:extLst>
          </p:cNvPr>
          <p:cNvSpPr/>
          <p:nvPr/>
        </p:nvSpPr>
        <p:spPr>
          <a:xfrm>
            <a:off x="1153912" y="1360979"/>
            <a:ext cx="2088560" cy="539540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전체 </a:t>
            </a:r>
            <a:r>
              <a:rPr lang="en-US" altLang="ko-KR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rPr>
              <a:t>ERD</a:t>
            </a:r>
            <a:endParaRPr lang="ko-KR" altLang="en-US" sz="2800" dirty="0">
              <a:solidFill>
                <a:srgbClr val="282828"/>
              </a:solidFill>
              <a:latin typeface="다키 M" pitchFamily="2" charset="-127"/>
              <a:ea typeface="다키 M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66" y="2348094"/>
            <a:ext cx="4785154" cy="3664015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474233" y="2101359"/>
            <a:ext cx="3559956" cy="4061145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75367"/>
              <a:ext cx="3238796" cy="181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과거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대화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요약본의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조회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&amp;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출력 에 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사용되는 데이터 저장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[CONTENT]</a:t>
              </a:r>
            </a:p>
            <a:p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	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고객의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챗봇과의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대화 내역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	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로그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[SUMMARY]</a:t>
              </a:r>
            </a:p>
            <a:p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	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챗봇과의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대화 내역을 기반으로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	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요약본을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생성하여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CHAT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테이블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sp>
        <p:nvSpPr>
          <p:cNvPr id="21" name="액자 20">
            <a:extLst>
              <a:ext uri="{FF2B5EF4-FFF2-40B4-BE49-F238E27FC236}">
                <a16:creationId xmlns:a16="http://schemas.microsoft.com/office/drawing/2014/main" id="{D006EC5E-3120-6EFE-EFC8-D914AB5E2DA3}"/>
              </a:ext>
            </a:extLst>
          </p:cNvPr>
          <p:cNvSpPr/>
          <p:nvPr/>
        </p:nvSpPr>
        <p:spPr>
          <a:xfrm>
            <a:off x="673385" y="3498186"/>
            <a:ext cx="2553158" cy="1363830"/>
          </a:xfrm>
          <a:prstGeom prst="frame">
            <a:avLst>
              <a:gd name="adj1" fmla="val 657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98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smtClean="0"/>
              <a:t>데이터 영역 설계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976505" y="1348221"/>
            <a:ext cx="8740391" cy="2241181"/>
            <a:chOff x="754401" y="1348221"/>
            <a:chExt cx="8740391" cy="2241181"/>
          </a:xfrm>
        </p:grpSpPr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974AF9DB-5A29-4841-DA4A-E90C7BB32E22}"/>
                </a:ext>
              </a:extLst>
            </p:cNvPr>
            <p:cNvSpPr/>
            <p:nvPr/>
          </p:nvSpPr>
          <p:spPr>
            <a:xfrm>
              <a:off x="777922" y="1794920"/>
              <a:ext cx="8524118" cy="1794482"/>
            </a:xfrm>
            <a:prstGeom prst="roundRect">
              <a:avLst>
                <a:gd name="adj" fmla="val 11753"/>
              </a:avLst>
            </a:prstGeom>
            <a:solidFill>
              <a:srgbClr val="24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AC6EDD3C-B356-466D-1833-D537A7A1ADBE}"/>
                </a:ext>
              </a:extLst>
            </p:cNvPr>
            <p:cNvSpPr/>
            <p:nvPr/>
          </p:nvSpPr>
          <p:spPr>
            <a:xfrm>
              <a:off x="829292" y="1836552"/>
              <a:ext cx="8424062" cy="1703127"/>
            </a:xfrm>
            <a:prstGeom prst="roundRect">
              <a:avLst>
                <a:gd name="adj" fmla="val 9816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639" t="5332" r="3643" b="9278"/>
            <a:stretch/>
          </p:blipFill>
          <p:spPr>
            <a:xfrm>
              <a:off x="1141218" y="1985188"/>
              <a:ext cx="2410692" cy="138718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590283" y="2247894"/>
              <a:ext cx="490450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프로그램이 진행되는 동안 변경되지 않는 데이터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r>
                <a:rPr lang="ko-KR" altLang="en-US" sz="1600" dirty="0"/>
                <a:t>→</a:t>
              </a: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전역변수</a:t>
              </a:r>
              <a:r>
                <a:rPr lang="ko-KR" altLang="en-US" sz="1600" b="1" dirty="0" err="1" smtClean="0">
                  <a:latin typeface="다키 L" pitchFamily="2" charset="-127"/>
                  <a:ea typeface="다키 L" pitchFamily="2" charset="-127"/>
                </a:rPr>
                <a:t>로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 설정하여 </a:t>
              </a:r>
              <a:r>
                <a:rPr lang="en-US" altLang="ko-KR" sz="16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Data </a:t>
              </a:r>
              <a:r>
                <a:rPr lang="ko-KR" altLang="en-US" sz="16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영역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에 저장</a:t>
              </a:r>
              <a:endParaRPr lang="ko-KR" altLang="en-US" sz="1600" b="1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754401" y="1348221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1. </a:t>
              </a:r>
              <a:r>
                <a:rPr lang="ko-KR" altLang="en-US" sz="2000" b="1" dirty="0" err="1" smtClean="0"/>
                <a:t>전역변수</a:t>
              </a:r>
              <a:endParaRPr lang="ko-KR" altLang="en-US" sz="20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989608" y="4025395"/>
            <a:ext cx="8727288" cy="2529517"/>
            <a:chOff x="765280" y="4025395"/>
            <a:chExt cx="8727288" cy="2529517"/>
          </a:xfrm>
        </p:grpSpPr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AA05BAE4-671D-9B7D-5431-CDEEE179F84A}"/>
                </a:ext>
              </a:extLst>
            </p:cNvPr>
            <p:cNvSpPr/>
            <p:nvPr/>
          </p:nvSpPr>
          <p:spPr>
            <a:xfrm>
              <a:off x="765280" y="4464495"/>
              <a:ext cx="8534536" cy="2090417"/>
            </a:xfrm>
            <a:prstGeom prst="roundRect">
              <a:avLst>
                <a:gd name="adj" fmla="val 12612"/>
              </a:avLst>
            </a:prstGeom>
            <a:solidFill>
              <a:srgbClr val="24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54B9BC7A-3ABB-A3C4-C897-7549342A3439}"/>
                </a:ext>
              </a:extLst>
            </p:cNvPr>
            <p:cNvSpPr/>
            <p:nvPr/>
          </p:nvSpPr>
          <p:spPr>
            <a:xfrm>
              <a:off x="811657" y="4503112"/>
              <a:ext cx="8444610" cy="2009170"/>
            </a:xfrm>
            <a:prstGeom prst="roundRect">
              <a:avLst>
                <a:gd name="adj" fmla="val 11998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344" y="4713729"/>
              <a:ext cx="3124166" cy="1560119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4588059" y="5062901"/>
              <a:ext cx="490450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한 생명주기 안에서만 활용되는 데이터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r>
                <a:rPr lang="ko-KR" altLang="en-US" sz="1600" dirty="0"/>
                <a:t>→</a:t>
              </a: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b="1" dirty="0" err="1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지</a:t>
              </a:r>
              <a:r>
                <a:rPr lang="ko-KR" altLang="en-US" sz="16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역변수</a:t>
              </a:r>
              <a:r>
                <a:rPr lang="ko-KR" altLang="en-US" sz="1600" b="1" dirty="0" err="1" smtClean="0">
                  <a:latin typeface="다키 L" pitchFamily="2" charset="-127"/>
                  <a:ea typeface="다키 L" pitchFamily="2" charset="-127"/>
                </a:rPr>
                <a:t>로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 설정하여 </a:t>
              </a:r>
              <a:r>
                <a:rPr lang="en-US" altLang="ko-KR" sz="16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Stack </a:t>
              </a:r>
              <a:r>
                <a:rPr lang="ko-KR" altLang="en-US" sz="16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영역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에 저장</a:t>
              </a:r>
              <a:endParaRPr lang="ko-KR" altLang="en-US" sz="1600" b="1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05404" y="4025395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/>
                <a:t>2</a:t>
              </a:r>
              <a:r>
                <a:rPr lang="en-US" altLang="ko-KR" sz="2000" b="1" dirty="0" smtClean="0"/>
                <a:t>. </a:t>
              </a:r>
              <a:r>
                <a:rPr lang="ko-KR" altLang="en-US" sz="2000" b="1" dirty="0"/>
                <a:t>지</a:t>
              </a:r>
              <a:r>
                <a:rPr lang="ko-KR" altLang="en-US" sz="2000" b="1" dirty="0" smtClean="0"/>
                <a:t>역변수</a:t>
              </a:r>
              <a:endParaRPr lang="ko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010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974AF9DB-5A29-4841-DA4A-E90C7BB32E22}"/>
              </a:ext>
            </a:extLst>
          </p:cNvPr>
          <p:cNvSpPr/>
          <p:nvPr/>
        </p:nvSpPr>
        <p:spPr>
          <a:xfrm>
            <a:off x="1510302" y="3472511"/>
            <a:ext cx="2702272" cy="3596109"/>
          </a:xfrm>
          <a:prstGeom prst="roundRect">
            <a:avLst>
              <a:gd name="adj" fmla="val 10693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74AF9DB-5A29-4841-DA4A-E90C7BB32E22}"/>
              </a:ext>
            </a:extLst>
          </p:cNvPr>
          <p:cNvSpPr/>
          <p:nvPr/>
        </p:nvSpPr>
        <p:spPr>
          <a:xfrm>
            <a:off x="6530576" y="2059883"/>
            <a:ext cx="2926786" cy="2625202"/>
          </a:xfrm>
          <a:prstGeom prst="roundRect">
            <a:avLst>
              <a:gd name="adj" fmla="val 10770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974AF9DB-5A29-4841-DA4A-E90C7BB32E22}"/>
              </a:ext>
            </a:extLst>
          </p:cNvPr>
          <p:cNvSpPr/>
          <p:nvPr/>
        </p:nvSpPr>
        <p:spPr>
          <a:xfrm>
            <a:off x="1510302" y="2096547"/>
            <a:ext cx="2702273" cy="1160497"/>
          </a:xfrm>
          <a:prstGeom prst="roundRect">
            <a:avLst>
              <a:gd name="adj" fmla="val 21509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smtClean="0"/>
              <a:t>데이터 영역 설계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6505" y="1348221"/>
            <a:ext cx="1643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3. </a:t>
            </a:r>
            <a:r>
              <a:rPr lang="ko-KR" altLang="en-US" sz="2000" b="1" dirty="0" err="1" smtClean="0"/>
              <a:t>동적할당</a:t>
            </a:r>
            <a:endParaRPr lang="ko-KR" altLang="en-US" sz="2000" b="1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559380" y="2135752"/>
            <a:ext cx="2603444" cy="1139010"/>
            <a:chOff x="879955" y="2332234"/>
            <a:chExt cx="2603444" cy="2010365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879955" y="2332234"/>
              <a:ext cx="2603444" cy="1910993"/>
            </a:xfrm>
            <a:prstGeom prst="roundRect">
              <a:avLst>
                <a:gd name="adj" fmla="val 20163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3561" y="3310465"/>
              <a:ext cx="2429838" cy="1032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유저에 입력을 받는다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endParaRPr lang="en-US" altLang="ko-KR" sz="1600" b="1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3561" y="2393999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2482C8"/>
                  </a:solidFill>
                </a:rPr>
                <a:t>[</a:t>
              </a:r>
              <a:r>
                <a:rPr lang="en-US" altLang="ko-KR" sz="2000" dirty="0" err="1" smtClean="0">
                  <a:solidFill>
                    <a:srgbClr val="2482C8"/>
                  </a:solidFill>
                </a:rPr>
                <a:t>user.c</a:t>
              </a:r>
              <a:r>
                <a:rPr lang="en-US" altLang="ko-KR" sz="2000" dirty="0" smtClean="0">
                  <a:solidFill>
                    <a:srgbClr val="2482C8"/>
                  </a:solidFill>
                </a:rPr>
                <a:t>]</a:t>
              </a:r>
              <a:endParaRPr lang="ko-KR" altLang="en-US" sz="2000" dirty="0">
                <a:solidFill>
                  <a:srgbClr val="2482C8"/>
                </a:solidFill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6585970" y="2117096"/>
            <a:ext cx="2820021" cy="2504874"/>
            <a:chOff x="4469494" y="2332234"/>
            <a:chExt cx="2603445" cy="2504874"/>
          </a:xfrm>
        </p:grpSpPr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4469494" y="2332234"/>
              <a:ext cx="2603444" cy="2504874"/>
            </a:xfrm>
            <a:prstGeom prst="roundRect">
              <a:avLst>
                <a:gd name="adj" fmla="val 8763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43101" y="2796180"/>
              <a:ext cx="2429838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해당 구조체를 </a:t>
              </a:r>
              <a:r>
                <a:rPr lang="en-US" altLang="ko-KR" sz="1600" dirty="0" err="1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malloc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()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으로 필요한 크기만큼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동적할당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DB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에서 데이터를 받아 구조체에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43101" y="2393999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2482C8"/>
                  </a:solidFill>
                </a:rPr>
                <a:t>[</a:t>
              </a:r>
              <a:r>
                <a:rPr lang="en-US" altLang="ko-KR" sz="2000" dirty="0" err="1" smtClean="0">
                  <a:solidFill>
                    <a:srgbClr val="2482C8"/>
                  </a:solidFill>
                </a:rPr>
                <a:t>db.c</a:t>
              </a:r>
              <a:r>
                <a:rPr lang="en-US" altLang="ko-KR" sz="2000" dirty="0" smtClean="0">
                  <a:solidFill>
                    <a:srgbClr val="2482C8"/>
                  </a:solidFill>
                </a:rPr>
                <a:t>]</a:t>
              </a:r>
              <a:endParaRPr lang="ko-KR" altLang="en-US" sz="2000" dirty="0">
                <a:solidFill>
                  <a:srgbClr val="2482C8"/>
                </a:solidFill>
              </a:endParaRPr>
            </a:p>
          </p:txBody>
        </p:sp>
      </p:grpSp>
      <p:sp>
        <p:nvSpPr>
          <p:cNvPr id="29" name="오른쪽 화살표 28"/>
          <p:cNvSpPr/>
          <p:nvPr/>
        </p:nvSpPr>
        <p:spPr>
          <a:xfrm>
            <a:off x="5015031" y="2408128"/>
            <a:ext cx="663339" cy="500644"/>
          </a:xfrm>
          <a:prstGeom prst="rightArrow">
            <a:avLst>
              <a:gd name="adj1" fmla="val 35635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8911796">
            <a:off x="5015031" y="4053247"/>
            <a:ext cx="663339" cy="500644"/>
          </a:xfrm>
          <a:prstGeom prst="rightArrow">
            <a:avLst>
              <a:gd name="adj1" fmla="val 35635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559380" y="3524875"/>
            <a:ext cx="2603444" cy="3492374"/>
            <a:chOff x="879955" y="2314098"/>
            <a:chExt cx="2603444" cy="6164080"/>
          </a:xfrm>
        </p:grpSpPr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879955" y="2314098"/>
              <a:ext cx="2603444" cy="6164080"/>
            </a:xfrm>
            <a:prstGeom prst="roundRect">
              <a:avLst>
                <a:gd name="adj" fmla="val 9804"/>
              </a:avLst>
            </a:prstGeom>
            <a:solidFill>
              <a:srgbClr val="F7F6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53561" y="3310465"/>
              <a:ext cx="2429838" cy="4726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반환받은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구조체를 활용하여 유저가 원하는 동작을 실행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>
                <a:lnSpc>
                  <a:spcPct val="150000"/>
                </a:lnSpc>
              </a:pPr>
              <a:endParaRPr lang="en-US" altLang="ko-KR" sz="1600" b="1" dirty="0">
                <a:latin typeface="다키 L" pitchFamily="2" charset="-127"/>
                <a:ea typeface="다키 L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동작이 마무리 되면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free()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를 통해 할당된 메모리 해제</a:t>
              </a: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3561" y="2393999"/>
              <a:ext cx="16430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2482C8"/>
                  </a:solidFill>
                </a:rPr>
                <a:t>[</a:t>
              </a:r>
              <a:r>
                <a:rPr lang="en-US" altLang="ko-KR" sz="2000" dirty="0" err="1" smtClean="0">
                  <a:solidFill>
                    <a:srgbClr val="2482C8"/>
                  </a:solidFill>
                </a:rPr>
                <a:t>user.c</a:t>
              </a:r>
              <a:r>
                <a:rPr lang="en-US" altLang="ko-KR" sz="2000" dirty="0" smtClean="0">
                  <a:solidFill>
                    <a:srgbClr val="2482C8"/>
                  </a:solidFill>
                </a:rPr>
                <a:t>]</a:t>
              </a:r>
              <a:endParaRPr lang="ko-KR" altLang="en-US" sz="2000" dirty="0">
                <a:solidFill>
                  <a:srgbClr val="2482C8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767813" y="4685085"/>
            <a:ext cx="116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구조체 포인터를 반환</a:t>
            </a:r>
            <a:endParaRPr lang="ko-KR" alt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767813" y="3010846"/>
            <a:ext cx="128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모듈화 된 </a:t>
            </a:r>
            <a:endParaRPr lang="en-US" altLang="ko-KR" sz="1200" dirty="0" smtClean="0"/>
          </a:p>
          <a:p>
            <a:r>
              <a:rPr lang="en-US" altLang="ko-KR" sz="1200" dirty="0" smtClean="0"/>
              <a:t>DB </a:t>
            </a:r>
            <a:r>
              <a:rPr lang="ko-KR" altLang="en-US" sz="1200" dirty="0" smtClean="0"/>
              <a:t>함수를 호출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71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smtClean="0"/>
              <a:t>데이터 영역 설계</a:t>
            </a:r>
            <a:endParaRPr lang="ko-KR" altLang="en-US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75531" y="1699848"/>
            <a:ext cx="9504134" cy="5190050"/>
          </a:xfrm>
          <a:prstGeom prst="roundRect">
            <a:avLst>
              <a:gd name="adj" fmla="val 11648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B377541-7598-CC0E-61C7-94FC378093F3}"/>
              </a:ext>
            </a:extLst>
          </p:cNvPr>
          <p:cNvSpPr/>
          <p:nvPr/>
        </p:nvSpPr>
        <p:spPr>
          <a:xfrm>
            <a:off x="690282" y="1810871"/>
            <a:ext cx="9277443" cy="4975411"/>
          </a:xfrm>
          <a:prstGeom prst="roundRect">
            <a:avLst>
              <a:gd name="adj" fmla="val 102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1176609" y="1495346"/>
            <a:ext cx="2393662" cy="528664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데이터 영역 정리</a:t>
            </a:r>
            <a:endParaRPr lang="ko-KR" altLang="en-US" sz="2400" dirty="0">
              <a:solidFill>
                <a:srgbClr val="2484C6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76609" y="2102219"/>
            <a:ext cx="870643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Data </a:t>
            </a:r>
            <a:r>
              <a:rPr lang="ko-KR" altLang="en-US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영역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프로그램 전체에서 사용 가능한 </a:t>
            </a:r>
            <a:r>
              <a:rPr lang="ko-KR" altLang="en-US" sz="2000" dirty="0" err="1" smtClean="0">
                <a:latin typeface="다키 M" pitchFamily="2" charset="-127"/>
                <a:ea typeface="다키 M" pitchFamily="2" charset="-127"/>
              </a:rPr>
              <a:t>전역변수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e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x)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공통으로 사용되는 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g_userdata</a:t>
            </a: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Stack </a:t>
            </a:r>
            <a:r>
              <a:rPr lang="ko-KR" altLang="en-US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영역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특정 함수 내에서만 사용되는 지역변수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e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x) </a:t>
            </a:r>
            <a:r>
              <a:rPr lang="en-US" altLang="ko-KR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main_page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함수의 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choice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변수</a:t>
            </a: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Heap </a:t>
            </a:r>
            <a:r>
              <a:rPr lang="ko-KR" altLang="en-US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영역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런타임 시 메모리 크기가 결정되는 동적인 데이터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ex)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모듈화된 함수에서 반환하는 구조체 포인터 변수</a:t>
            </a: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i="1" dirty="0" smtClean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DB </a:t>
            </a:r>
            <a:r>
              <a:rPr lang="ko-KR" altLang="en-US" sz="20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영역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: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조회</a:t>
            </a:r>
            <a:r>
              <a:rPr lang="en-US" altLang="ko-KR" sz="2000" dirty="0" smtClean="0">
                <a:latin typeface="다키 M" pitchFamily="2" charset="-127"/>
                <a:ea typeface="다키 M" pitchFamily="2" charset="-127"/>
              </a:rPr>
              <a:t>, </a:t>
            </a:r>
            <a:r>
              <a:rPr lang="ko-KR" altLang="en-US" sz="2000" dirty="0" smtClean="0">
                <a:latin typeface="다키 M" pitchFamily="2" charset="-127"/>
                <a:ea typeface="다키 M" pitchFamily="2" charset="-127"/>
              </a:rPr>
              <a:t>수정 시 영속성이 필요한 데이터</a:t>
            </a:r>
            <a:endParaRPr lang="en-US" altLang="ko-KR" sz="2000" dirty="0" smtClean="0"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e</a:t>
            </a:r>
            <a:r>
              <a:rPr lang="en-US" altLang="ko-KR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x) </a:t>
            </a:r>
            <a:r>
              <a:rPr lang="ko-KR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다키 M" pitchFamily="2" charset="-127"/>
                <a:ea typeface="다키 M" pitchFamily="2" charset="-127"/>
              </a:rPr>
              <a:t>유저에 종속된 자산 관련 데이터</a:t>
            </a:r>
            <a:endParaRPr lang="en-US" altLang="ko-KR" sz="1600" i="1" dirty="0">
              <a:solidFill>
                <a:schemeClr val="tx1">
                  <a:lumMod val="50000"/>
                  <a:lumOff val="50000"/>
                </a:schemeClr>
              </a:solidFill>
              <a:latin typeface="다키 M" pitchFamily="2" charset="-127"/>
              <a:ea typeface="다키 M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ko-KR" altLang="en-US" sz="2400" dirty="0"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87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개발과정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 smtClean="0">
                <a:latin typeface="다키 L" pitchFamily="2" charset="-127"/>
                <a:ea typeface="다키 L" pitchFamily="2" charset="-127"/>
              </a:rPr>
              <a:t>스토리</a:t>
            </a:r>
            <a:r>
              <a:rPr lang="en-US" altLang="ko-KR" b="1" dirty="0" smtClean="0">
                <a:latin typeface="다키 L" pitchFamily="2" charset="-127"/>
                <a:ea typeface="다키 L" pitchFamily="2" charset="-127"/>
              </a:rPr>
              <a:t> </a:t>
            </a:r>
            <a:r>
              <a:rPr lang="ko-KR" altLang="en-US" b="1" dirty="0" smtClean="0">
                <a:latin typeface="다키 L" pitchFamily="2" charset="-127"/>
                <a:ea typeface="다키 L" pitchFamily="2" charset="-127"/>
              </a:rPr>
              <a:t>보드</a:t>
            </a:r>
            <a:endParaRPr lang="en-US" altLang="ko-KR" b="1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en-US" altLang="ko-KR" b="1" dirty="0" smtClean="0"/>
              <a:t>DB </a:t>
            </a:r>
            <a:r>
              <a:rPr lang="ko-KR" altLang="en-US" b="1" dirty="0" smtClean="0"/>
              <a:t>연동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latin typeface="다키 L" pitchFamily="2" charset="-127"/>
                <a:ea typeface="다키 L" pitchFamily="2" charset="-127"/>
              </a:rPr>
              <a:t>3) C</a:t>
            </a:r>
            <a:r>
              <a:rPr lang="en-US" altLang="ko-KR" b="1" dirty="0" smtClean="0"/>
              <a:t>hat </a:t>
            </a:r>
            <a:r>
              <a:rPr lang="en-US" altLang="ko-KR" b="1" dirty="0"/>
              <a:t>B</a:t>
            </a:r>
            <a:r>
              <a:rPr lang="en-US" altLang="ko-KR" b="1" dirty="0" smtClean="0"/>
              <a:t>ot </a:t>
            </a:r>
            <a:r>
              <a:rPr lang="ko-KR" altLang="en-US" b="1" dirty="0" smtClean="0"/>
              <a:t>구현</a:t>
            </a:r>
            <a:endParaRPr lang="en-US" altLang="ko-KR" b="1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03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1030" name="Picture 6" descr="Develop Icon PNG Images, Vectors Free Download - Pngtree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120" y="2118428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92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1-1. </a:t>
            </a:r>
            <a:r>
              <a:rPr lang="ko-KR" altLang="en-US" sz="1600" dirty="0" smtClean="0">
                <a:solidFill>
                  <a:srgbClr val="50646E"/>
                </a:solidFill>
              </a:rPr>
              <a:t>로그인 화면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694163" y="2115368"/>
            <a:ext cx="3559956" cy="4061145"/>
            <a:chOff x="6474233" y="1577788"/>
            <a:chExt cx="3559956" cy="263466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63466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75367"/>
              <a:ext cx="3238796" cy="1657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ID, PASSWORD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등의 기본 정보 확인</a:t>
              </a:r>
              <a:endParaRPr lang="ko-KR" altLang="en-US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DB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에서 해당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ID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의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USER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테이블 정보를 받아와서 </a:t>
              </a:r>
              <a:r>
                <a:rPr lang="en-US" altLang="ko-KR" sz="16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g_user_data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 저장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대화 할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챗봇의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이름을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실행시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물어보고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en-US" altLang="ko-KR" sz="16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g_chatbot_name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 저장하여 응답에 활용</a:t>
              </a: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1.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로그인 화면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87586" y="2116482"/>
            <a:ext cx="5975479" cy="4060031"/>
            <a:chOff x="387586" y="2116482"/>
            <a:chExt cx="5975479" cy="4060031"/>
          </a:xfrm>
        </p:grpSpPr>
        <p:grpSp>
          <p:nvGrpSpPr>
            <p:cNvPr id="8" name="그룹 7"/>
            <p:cNvGrpSpPr/>
            <p:nvPr/>
          </p:nvGrpSpPr>
          <p:grpSpPr>
            <a:xfrm>
              <a:off x="387586" y="2116482"/>
              <a:ext cx="5975479" cy="4060031"/>
              <a:chOff x="445095" y="2639818"/>
              <a:chExt cx="5975479" cy="4060031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445095" y="2639818"/>
                <a:ext cx="5975479" cy="4060031"/>
              </a:xfrm>
              <a:prstGeom prst="roundRect">
                <a:avLst>
                  <a:gd name="adj" fmla="val 3337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616353" y="2793824"/>
                <a:ext cx="491281" cy="120731"/>
                <a:chOff x="2012830" y="6634067"/>
                <a:chExt cx="491281" cy="120731"/>
              </a:xfrm>
            </p:grpSpPr>
            <p:sp>
              <p:nvSpPr>
                <p:cNvPr id="14" name="타원 13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타원 14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190" y="2507045"/>
              <a:ext cx="5468269" cy="3448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99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1-2. </a:t>
            </a:r>
            <a:r>
              <a:rPr lang="ko-KR" altLang="en-US" sz="1600" dirty="0" smtClean="0">
                <a:solidFill>
                  <a:srgbClr val="50646E"/>
                </a:solidFill>
              </a:rPr>
              <a:t>메인 화면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963773" y="2161808"/>
            <a:ext cx="4292590" cy="3831337"/>
            <a:chOff x="6474233" y="1577788"/>
            <a:chExt cx="3559956" cy="2485574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485574"/>
            </a:xfrm>
            <a:prstGeom prst="roundRect">
              <a:avLst>
                <a:gd name="adj" fmla="val 12921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710499" y="2275367"/>
              <a:ext cx="3238796" cy="1737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유저가 원하는 메뉴 선택</a:t>
              </a:r>
              <a:endParaRPr lang="en-US" altLang="ko-KR" sz="1600" b="1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[1 ~ 5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각 </a:t>
              </a:r>
              <a:r>
                <a:rPr lang="ko-KR" altLang="en-US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모듈화된 함수가 호출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[</a:t>
              </a:r>
              <a:r>
                <a:rPr lang="ko-KR" altLang="en-US" sz="1600" b="1" dirty="0" smtClean="0">
                  <a:latin typeface="다키 L" pitchFamily="2" charset="-127"/>
                  <a:ea typeface="다키 L" pitchFamily="2" charset="-127"/>
                </a:rPr>
                <a:t>종료하기</a:t>
              </a:r>
              <a:r>
                <a:rPr lang="en-US" altLang="ko-KR" sz="1600" b="1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Heap 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다키 L" pitchFamily="2" charset="-127"/>
                  <a:ea typeface="다키 L" pitchFamily="2" charset="-127"/>
                </a:rPr>
                <a:t>영역 데이터들이 해제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되며 프로그램이 종료된다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2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.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메인 화면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5541252" y="3165268"/>
            <a:ext cx="4427298" cy="1858921"/>
            <a:chOff x="5541252" y="3165268"/>
            <a:chExt cx="4427298" cy="1858921"/>
          </a:xfrm>
        </p:grpSpPr>
        <p:grpSp>
          <p:nvGrpSpPr>
            <p:cNvPr id="7" name="그룹 6"/>
            <p:cNvGrpSpPr/>
            <p:nvPr/>
          </p:nvGrpSpPr>
          <p:grpSpPr>
            <a:xfrm>
              <a:off x="5541252" y="3165268"/>
              <a:ext cx="4427298" cy="1858921"/>
              <a:chOff x="5694363" y="2540551"/>
              <a:chExt cx="4427298" cy="1858921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5694363" y="2540551"/>
                <a:ext cx="4427298" cy="1858921"/>
              </a:xfrm>
              <a:prstGeom prst="roundRect">
                <a:avLst>
                  <a:gd name="adj" fmla="val 3822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/>
              <p:cNvGrpSpPr/>
              <p:nvPr/>
            </p:nvGrpSpPr>
            <p:grpSpPr>
              <a:xfrm>
                <a:off x="5864101" y="2691723"/>
                <a:ext cx="491281" cy="120731"/>
                <a:chOff x="2012830" y="6634067"/>
                <a:chExt cx="491281" cy="120731"/>
              </a:xfrm>
            </p:grpSpPr>
            <p:sp>
              <p:nvSpPr>
                <p:cNvPr id="15" name="타원 14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타원 15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1" name="타원 20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3983" y="3548143"/>
              <a:ext cx="4201836" cy="121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993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</a:t>
            </a:r>
            <a:br>
              <a:rPr lang="en-US" altLang="ko-KR" dirty="0"/>
            </a:br>
            <a:r>
              <a:rPr lang="en-US" altLang="ko-KR" dirty="0"/>
              <a:t>of</a:t>
            </a:r>
            <a:br>
              <a:rPr lang="en-US" altLang="ko-KR" dirty="0"/>
            </a:b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04</a:t>
            </a:r>
            <a:endParaRPr lang="ko-KR" altLang="en-US" sz="48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프로젝트</a:t>
            </a:r>
            <a:r>
              <a:rPr lang="en-US" altLang="ko-KR" sz="1400" dirty="0" smtClean="0">
                <a:solidFill>
                  <a:srgbClr val="9DA6AB"/>
                </a:solidFill>
              </a:rPr>
              <a:t> </a:t>
            </a:r>
            <a:r>
              <a:rPr lang="ko-KR" altLang="en-US" sz="1400" dirty="0">
                <a:solidFill>
                  <a:srgbClr val="9DA6AB"/>
                </a:solidFill>
              </a:rPr>
              <a:t>소개</a:t>
            </a:r>
            <a:r>
              <a:rPr lang="en-US" altLang="ko-KR" sz="1400" dirty="0">
                <a:solidFill>
                  <a:srgbClr val="9DA6AB"/>
                </a:solidFill>
              </a:rPr>
              <a:t>	</a:t>
            </a:r>
            <a:r>
              <a:rPr lang="en-US" altLang="ko-KR" sz="1400" dirty="0" smtClean="0">
                <a:solidFill>
                  <a:srgbClr val="9DA6AB"/>
                </a:solidFill>
              </a:rPr>
              <a:t>	2</a:t>
            </a:r>
            <a:r>
              <a:rPr lang="en-US" altLang="ko-KR" sz="1400" dirty="0">
                <a:solidFill>
                  <a:srgbClr val="9DA6AB"/>
                </a:solidFill>
              </a:rPr>
              <a:t>) </a:t>
            </a:r>
            <a:r>
              <a:rPr lang="ko-KR" altLang="en-US" sz="1400" dirty="0" smtClean="0">
                <a:solidFill>
                  <a:srgbClr val="9DA6AB"/>
                </a:solidFill>
              </a:rPr>
              <a:t>주제 선정 이유</a:t>
            </a:r>
            <a:endParaRPr lang="en-US" altLang="ko-KR" sz="1400" dirty="0">
              <a:solidFill>
                <a:srgbClr val="9DA6AB"/>
              </a:solidFill>
            </a:endParaRPr>
          </a:p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3) </a:t>
            </a:r>
            <a:r>
              <a:rPr lang="ko-KR" altLang="en-US" sz="1400" dirty="0" smtClean="0">
                <a:solidFill>
                  <a:srgbClr val="9DA6AB"/>
                </a:solidFill>
              </a:rPr>
              <a:t>팀원 소개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0646E"/>
                </a:solidFill>
              </a:rPr>
              <a:t>프로젝트 개요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데이터베이스 </a:t>
            </a:r>
            <a:r>
              <a:rPr lang="ko-KR" altLang="en-US" sz="1400" dirty="0">
                <a:solidFill>
                  <a:srgbClr val="9DA6AB"/>
                </a:solidFill>
              </a:rPr>
              <a:t>설계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 smtClean="0">
                <a:solidFill>
                  <a:srgbClr val="9DA6AB"/>
                </a:solidFill>
              </a:rPr>
              <a:t>데이터 영역 설계</a:t>
            </a:r>
            <a:endParaRPr lang="en-US" altLang="ko-KR" sz="1400" dirty="0" smtClean="0">
              <a:solidFill>
                <a:srgbClr val="9DA6AB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0646E"/>
                </a:solidFill>
              </a:rPr>
              <a:t>프로젝트 설계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스토리 보드</a:t>
            </a:r>
            <a:r>
              <a:rPr lang="en-US" altLang="ko-KR" sz="1400" dirty="0">
                <a:solidFill>
                  <a:srgbClr val="9DA6AB"/>
                </a:solidFill>
              </a:rPr>
              <a:t>			2) </a:t>
            </a:r>
            <a:r>
              <a:rPr lang="en-US" altLang="ko-KR" sz="1400" dirty="0" smtClean="0">
                <a:solidFill>
                  <a:srgbClr val="9DA6AB"/>
                </a:solidFill>
              </a:rPr>
              <a:t>DB </a:t>
            </a:r>
            <a:r>
              <a:rPr lang="ko-KR" altLang="en-US" sz="1400" dirty="0" smtClean="0">
                <a:solidFill>
                  <a:srgbClr val="9DA6AB"/>
                </a:solidFill>
              </a:rPr>
              <a:t>연동 모듈화</a:t>
            </a:r>
            <a:endParaRPr lang="en-US" altLang="ko-KR" sz="1400" dirty="0" smtClean="0">
              <a:solidFill>
                <a:srgbClr val="9DA6AB"/>
              </a:solidFill>
            </a:endParaRPr>
          </a:p>
          <a:p>
            <a:pPr>
              <a:buNone/>
              <a:defRPr/>
            </a:pPr>
            <a:r>
              <a:rPr lang="en-US" altLang="ko-KR" sz="1400" dirty="0" smtClean="0">
                <a:solidFill>
                  <a:srgbClr val="9DA6AB"/>
                </a:solidFill>
              </a:rPr>
              <a:t>3) Chat Bot </a:t>
            </a:r>
            <a:r>
              <a:rPr lang="ko-KR" altLang="en-US" sz="1400" dirty="0" smtClean="0">
                <a:solidFill>
                  <a:srgbClr val="9DA6AB"/>
                </a:solidFill>
              </a:rPr>
              <a:t>구현</a:t>
            </a:r>
            <a:r>
              <a:rPr lang="en-US" altLang="ko-KR" sz="1400" dirty="0" smtClean="0">
                <a:solidFill>
                  <a:srgbClr val="9DA6AB"/>
                </a:solidFill>
              </a:rPr>
              <a:t> 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0646E"/>
                </a:solidFill>
              </a:rPr>
              <a:t>개발과정 및 구현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 smtClean="0">
                <a:solidFill>
                  <a:srgbClr val="9DA6AB"/>
                </a:solidFill>
              </a:rPr>
              <a:t>결과물 </a:t>
            </a:r>
            <a:r>
              <a:rPr lang="en-US" altLang="ko-KR" sz="1400" dirty="0" smtClean="0">
                <a:solidFill>
                  <a:srgbClr val="9DA6AB"/>
                </a:solidFill>
              </a:rPr>
              <a:t>(</a:t>
            </a:r>
            <a:r>
              <a:rPr lang="ko-KR" altLang="en-US" sz="1400" dirty="0" smtClean="0">
                <a:solidFill>
                  <a:srgbClr val="9DA6AB"/>
                </a:solidFill>
              </a:rPr>
              <a:t>시연</a:t>
            </a:r>
            <a:r>
              <a:rPr lang="en-US" altLang="ko-KR" sz="1400" dirty="0" smtClean="0">
                <a:solidFill>
                  <a:srgbClr val="9DA6AB"/>
                </a:solidFill>
              </a:rPr>
              <a:t>)</a:t>
            </a:r>
            <a:r>
              <a:rPr lang="en-US" altLang="ko-KR" sz="1400" dirty="0">
                <a:solidFill>
                  <a:srgbClr val="9DA6AB"/>
                </a:solidFill>
              </a:rPr>
              <a:t>		2) </a:t>
            </a:r>
            <a:r>
              <a:rPr lang="ko-KR" altLang="en-US" sz="1400" dirty="0" err="1">
                <a:solidFill>
                  <a:srgbClr val="9DA6AB"/>
                </a:solidFill>
              </a:rPr>
              <a:t>느낀점</a:t>
            </a:r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50646E"/>
                </a:solidFill>
              </a:rPr>
              <a:t>프로젝트 결과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7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1-3. </a:t>
            </a:r>
            <a:r>
              <a:rPr lang="ko-KR" altLang="en-US" sz="1600" dirty="0" smtClean="0">
                <a:solidFill>
                  <a:srgbClr val="50646E"/>
                </a:solidFill>
              </a:rPr>
              <a:t>자산 화면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6017745" y="1461336"/>
            <a:ext cx="4339706" cy="5030271"/>
            <a:chOff x="6474233" y="1577788"/>
            <a:chExt cx="3458164" cy="3263381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458164" cy="3263381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34813" y="2064030"/>
              <a:ext cx="3238796" cy="253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[1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자산 현황을 확인한다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[2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원하는 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확장자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형식으로 자산 현황을 저장할 수 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외부 출력 형식은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bin, csv, text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파일로 </a:t>
              </a:r>
              <a:r>
                <a:rPr lang="ko-KR" altLang="en-US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출력을 형식별로 </a:t>
              </a:r>
              <a:r>
                <a:rPr lang="ko-KR" altLang="en-US" sz="1600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모듈화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하여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구현했다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[3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DB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 접근하여 자산 정보를 수정한다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3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.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자산 현황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출력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조정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322926" y="1419224"/>
            <a:ext cx="5447203" cy="2922306"/>
            <a:chOff x="322926" y="1419224"/>
            <a:chExt cx="5447203" cy="2922306"/>
          </a:xfrm>
        </p:grpSpPr>
        <p:grpSp>
          <p:nvGrpSpPr>
            <p:cNvPr id="7" name="그룹 6"/>
            <p:cNvGrpSpPr/>
            <p:nvPr/>
          </p:nvGrpSpPr>
          <p:grpSpPr>
            <a:xfrm>
              <a:off x="322926" y="1419224"/>
              <a:ext cx="5447203" cy="2922306"/>
              <a:chOff x="322926" y="1844290"/>
              <a:chExt cx="5447203" cy="2922306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322926" y="1844290"/>
                <a:ext cx="5447203" cy="2922306"/>
              </a:xfrm>
              <a:prstGeom prst="roundRect">
                <a:avLst>
                  <a:gd name="adj" fmla="val 3822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443773" y="1970740"/>
                <a:ext cx="371031" cy="91180"/>
                <a:chOff x="2012830" y="6634067"/>
                <a:chExt cx="491281" cy="120731"/>
              </a:xfrm>
            </p:grpSpPr>
            <p:sp>
              <p:nvSpPr>
                <p:cNvPr id="22" name="타원 21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타원 22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773" y="1712880"/>
              <a:ext cx="5185005" cy="2513310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322926" y="4661251"/>
            <a:ext cx="5447203" cy="2163910"/>
            <a:chOff x="322926" y="4661251"/>
            <a:chExt cx="5447203" cy="2163910"/>
          </a:xfrm>
        </p:grpSpPr>
        <p:grpSp>
          <p:nvGrpSpPr>
            <p:cNvPr id="8" name="그룹 7"/>
            <p:cNvGrpSpPr/>
            <p:nvPr/>
          </p:nvGrpSpPr>
          <p:grpSpPr>
            <a:xfrm>
              <a:off x="322926" y="4661251"/>
              <a:ext cx="5447203" cy="2163910"/>
              <a:chOff x="322926" y="4327697"/>
              <a:chExt cx="5447203" cy="2163910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322926" y="4327697"/>
                <a:ext cx="5447203" cy="2163910"/>
              </a:xfrm>
              <a:prstGeom prst="roundRect">
                <a:avLst>
                  <a:gd name="adj" fmla="val 3822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443773" y="4450803"/>
                <a:ext cx="371031" cy="91180"/>
                <a:chOff x="2012830" y="6634067"/>
                <a:chExt cx="491281" cy="120731"/>
              </a:xfrm>
            </p:grpSpPr>
            <p:sp>
              <p:nvSpPr>
                <p:cNvPr id="29" name="타원 28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0" name="타원 29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1" name="타원 30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898" y="4998643"/>
              <a:ext cx="5195258" cy="1534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37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1-4. </a:t>
            </a:r>
            <a:r>
              <a:rPr lang="ko-KR" altLang="en-US" sz="1600" dirty="0" err="1" smtClean="0">
                <a:solidFill>
                  <a:srgbClr val="50646E"/>
                </a:solidFill>
              </a:rPr>
              <a:t>챗봇과의</a:t>
            </a:r>
            <a:r>
              <a:rPr lang="ko-KR" altLang="en-US" sz="1600" dirty="0" smtClean="0">
                <a:solidFill>
                  <a:srgbClr val="50646E"/>
                </a:solidFill>
              </a:rPr>
              <a:t> 채팅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45592" y="1707507"/>
            <a:ext cx="4467446" cy="4724407"/>
            <a:chOff x="6474233" y="1577788"/>
            <a:chExt cx="3559956" cy="3064952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3064952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77751" y="1993025"/>
              <a:ext cx="3238796" cy="253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[4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perplexity </a:t>
              </a:r>
              <a:r>
                <a:rPr lang="en-US" altLang="ko-KR" sz="1600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api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에 연결이 되어 자산 관리에 대한 채팅을 할 수 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Q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를 입력하면 채팅이 종료되며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,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현재 세션에서 </a:t>
              </a:r>
              <a:r>
                <a:rPr lang="ko-KR" altLang="en-US" sz="1600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질의응답한</a:t>
              </a:r>
              <a:r>
                <a:rPr lang="ko-KR" altLang="en-US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 내용을 바탕으로 </a:t>
              </a:r>
              <a:r>
                <a:rPr lang="ko-KR" altLang="en-US" sz="1600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요약본</a:t>
              </a:r>
              <a:r>
                <a:rPr lang="ko-KR" altLang="en-US" sz="1600" dirty="0" err="1" smtClean="0">
                  <a:latin typeface="다키 L" pitchFamily="2" charset="-127"/>
                  <a:ea typeface="다키 L" pitchFamily="2" charset="-127"/>
                </a:rPr>
                <a:t>이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콘솔에 출력된다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채팅이 끝나면 </a:t>
              </a:r>
              <a:r>
                <a:rPr lang="ko-KR" altLang="en-US" sz="1600" dirty="0" err="1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채팅로그</a:t>
              </a:r>
              <a:r>
                <a:rPr lang="ko-KR" altLang="en-US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&amp; </a:t>
              </a:r>
              <a:r>
                <a:rPr lang="ko-KR" altLang="en-US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요약을 </a:t>
              </a:r>
              <a:r>
                <a:rPr lang="en-US" altLang="ko-KR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DB</a:t>
              </a:r>
              <a:r>
                <a:rPr lang="ko-KR" altLang="en-US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에 저장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한다</a:t>
              </a:r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4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.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채팅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413530" y="1915394"/>
            <a:ext cx="4874907" cy="1853192"/>
            <a:chOff x="5344518" y="1390505"/>
            <a:chExt cx="4874907" cy="1853192"/>
          </a:xfrm>
        </p:grpSpPr>
        <p:grpSp>
          <p:nvGrpSpPr>
            <p:cNvPr id="2" name="그룹 1"/>
            <p:cNvGrpSpPr/>
            <p:nvPr/>
          </p:nvGrpSpPr>
          <p:grpSpPr>
            <a:xfrm>
              <a:off x="5344518" y="1390505"/>
              <a:ext cx="4874907" cy="1853192"/>
              <a:chOff x="5430782" y="2111737"/>
              <a:chExt cx="4874907" cy="1853192"/>
            </a:xfrm>
          </p:grpSpPr>
          <p:sp>
            <p:nvSpPr>
              <p:cNvPr id="25" name="모서리가 둥근 직사각형 24"/>
              <p:cNvSpPr/>
              <p:nvPr/>
            </p:nvSpPr>
            <p:spPr>
              <a:xfrm>
                <a:off x="5430782" y="2111737"/>
                <a:ext cx="4874907" cy="1853192"/>
              </a:xfrm>
              <a:prstGeom prst="roundRect">
                <a:avLst>
                  <a:gd name="adj" fmla="val 5037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1" name="그룹 20"/>
              <p:cNvGrpSpPr/>
              <p:nvPr/>
            </p:nvGrpSpPr>
            <p:grpSpPr>
              <a:xfrm>
                <a:off x="5573931" y="2257987"/>
                <a:ext cx="491281" cy="120731"/>
                <a:chOff x="2012830" y="6634067"/>
                <a:chExt cx="491281" cy="120731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타원 23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6" name="타원 25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7667" y="1740314"/>
              <a:ext cx="4588607" cy="1357625"/>
            </a:xfrm>
            <a:prstGeom prst="rect">
              <a:avLst/>
            </a:prstGeom>
          </p:spPr>
        </p:pic>
      </p:grpSp>
      <p:grpSp>
        <p:nvGrpSpPr>
          <p:cNvPr id="9" name="그룹 8"/>
          <p:cNvGrpSpPr/>
          <p:nvPr/>
        </p:nvGrpSpPr>
        <p:grpSpPr>
          <a:xfrm>
            <a:off x="5413530" y="4172461"/>
            <a:ext cx="4874907" cy="2147826"/>
            <a:chOff x="5430783" y="4258725"/>
            <a:chExt cx="4874907" cy="2147826"/>
          </a:xfrm>
        </p:grpSpPr>
        <p:grpSp>
          <p:nvGrpSpPr>
            <p:cNvPr id="3" name="그룹 2"/>
            <p:cNvGrpSpPr/>
            <p:nvPr/>
          </p:nvGrpSpPr>
          <p:grpSpPr>
            <a:xfrm>
              <a:off x="5430783" y="4258725"/>
              <a:ext cx="4874907" cy="2147826"/>
              <a:chOff x="5430783" y="4258725"/>
              <a:chExt cx="4874907" cy="2147826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5430783" y="4258725"/>
                <a:ext cx="4874907" cy="2147826"/>
              </a:xfrm>
              <a:prstGeom prst="roundRect">
                <a:avLst>
                  <a:gd name="adj" fmla="val 5037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1" name="그룹 30"/>
              <p:cNvGrpSpPr/>
              <p:nvPr/>
            </p:nvGrpSpPr>
            <p:grpSpPr>
              <a:xfrm>
                <a:off x="5572724" y="4388212"/>
                <a:ext cx="491281" cy="120731"/>
                <a:chOff x="2012830" y="6634067"/>
                <a:chExt cx="491281" cy="120731"/>
              </a:xfrm>
            </p:grpSpPr>
            <p:sp>
              <p:nvSpPr>
                <p:cNvPr id="32" name="타원 31"/>
                <p:cNvSpPr/>
                <p:nvPr/>
              </p:nvSpPr>
              <p:spPr>
                <a:xfrm>
                  <a:off x="2012830" y="6634067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타원 32"/>
                <p:cNvSpPr/>
                <p:nvPr/>
              </p:nvSpPr>
              <p:spPr>
                <a:xfrm>
                  <a:off x="2196899" y="6634067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34" name="타원 33"/>
                <p:cNvSpPr/>
                <p:nvPr/>
              </p:nvSpPr>
              <p:spPr>
                <a:xfrm>
                  <a:off x="2383380" y="6634067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3932" y="4638430"/>
              <a:ext cx="4588608" cy="1596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7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스토리</a:t>
            </a:r>
            <a:r>
              <a:rPr lang="en-US" altLang="ko-KR" dirty="0"/>
              <a:t> </a:t>
            </a:r>
            <a:r>
              <a:rPr lang="ko-KR" altLang="en-US" dirty="0" smtClean="0"/>
              <a:t>보드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1-5. </a:t>
            </a:r>
            <a:r>
              <a:rPr lang="en-US" altLang="ko-KR" sz="1600" dirty="0" err="1" smtClean="0">
                <a:solidFill>
                  <a:srgbClr val="50646E"/>
                </a:solidFill>
              </a:rPr>
              <a:t>ai</a:t>
            </a:r>
            <a:r>
              <a:rPr lang="en-US" altLang="ko-KR" sz="1600" dirty="0" smtClean="0">
                <a:solidFill>
                  <a:srgbClr val="50646E"/>
                </a:solidFill>
              </a:rPr>
              <a:t> </a:t>
            </a:r>
            <a:r>
              <a:rPr lang="ko-KR" altLang="en-US" sz="1600" dirty="0" smtClean="0">
                <a:solidFill>
                  <a:srgbClr val="50646E"/>
                </a:solidFill>
              </a:rPr>
              <a:t>자산관리 로그</a:t>
            </a:r>
            <a:r>
              <a:rPr lang="en-US" altLang="ko-KR" sz="1600" dirty="0" smtClean="0">
                <a:solidFill>
                  <a:srgbClr val="50646E"/>
                </a:solidFill>
              </a:rPr>
              <a:t>, </a:t>
            </a:r>
            <a:r>
              <a:rPr lang="ko-KR" altLang="en-US" sz="1600" dirty="0" smtClean="0">
                <a:solidFill>
                  <a:srgbClr val="50646E"/>
                </a:solidFill>
              </a:rPr>
              <a:t>요약 출력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807706" y="2377893"/>
            <a:ext cx="4467446" cy="3341821"/>
            <a:chOff x="6474233" y="1577788"/>
            <a:chExt cx="3559956" cy="2168001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6474233" y="1577788"/>
              <a:ext cx="3559956" cy="2168001"/>
            </a:xfrm>
            <a:prstGeom prst="roundRect">
              <a:avLst>
                <a:gd name="adj" fmla="val 16404"/>
              </a:avLst>
            </a:prstGeom>
            <a:solidFill>
              <a:srgbClr val="E7E6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77751" y="2163780"/>
              <a:ext cx="3238796" cy="1417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600" b="1" dirty="0" smtClean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[5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번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]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ko-KR" altLang="en-US" sz="1600" dirty="0" err="1">
                  <a:latin typeface="다키 L" pitchFamily="2" charset="-127"/>
                  <a:ea typeface="다키 L" pitchFamily="2" charset="-127"/>
                </a:rPr>
                <a:t>채팅로그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 </a:t>
              </a:r>
              <a:r>
                <a:rPr lang="en-US" altLang="ko-KR" sz="1600" dirty="0">
                  <a:latin typeface="다키 L" pitchFamily="2" charset="-127"/>
                  <a:ea typeface="다키 L" pitchFamily="2" charset="-127"/>
                </a:rPr>
                <a:t>&amp; 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요약을 </a:t>
              </a:r>
              <a:r>
                <a:rPr lang="en-US" altLang="ko-KR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JSON </a:t>
              </a:r>
              <a:r>
                <a:rPr lang="ko-KR" altLang="en-US" sz="1600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형식에 맞게 외부에 저장</a:t>
              </a:r>
              <a:r>
                <a:rPr lang="ko-KR" altLang="en-US" sz="1600" dirty="0">
                  <a:latin typeface="다키 L" pitchFamily="2" charset="-127"/>
                  <a:ea typeface="다키 L" pitchFamily="2" charset="-127"/>
                </a:rPr>
                <a:t>할 수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endParaRPr lang="en-US" altLang="ko-KR" sz="1600" dirty="0">
                <a:latin typeface="다키 L" pitchFamily="2" charset="-127"/>
                <a:ea typeface="다키 L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ü"/>
              </a:pP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JSON 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파일을 </a:t>
              </a:r>
              <a:r>
                <a:rPr lang="ko-KR" altLang="en-US" sz="1600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보고서 형식으로 시각화</a:t>
              </a:r>
              <a:r>
                <a:rPr lang="ko-KR" altLang="en-US" sz="1600" dirty="0" smtClean="0">
                  <a:latin typeface="다키 L" pitchFamily="2" charset="-127"/>
                  <a:ea typeface="다키 L" pitchFamily="2" charset="-127"/>
                </a:rPr>
                <a:t>하여 요약 및 대화 로그를 볼 수 있다</a:t>
              </a:r>
              <a:r>
                <a:rPr lang="en-US" altLang="ko-KR" sz="1600" dirty="0" smtClean="0">
                  <a:latin typeface="다키 L" pitchFamily="2" charset="-127"/>
                  <a:ea typeface="다키 L" pitchFamily="2" charset="-127"/>
                </a:rPr>
                <a:t>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68045" y="1778478"/>
              <a:ext cx="2845941" cy="259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5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. </a:t>
              </a:r>
              <a:r>
                <a:rPr lang="ko-KR" altLang="en-US" sz="2000" b="1" dirty="0" err="1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챗봇과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 대화 </a:t>
              </a:r>
              <a:r>
                <a:rPr lang="en-US" altLang="ko-KR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&amp; </a:t>
              </a:r>
              <a:r>
                <a:rPr lang="ko-KR" altLang="en-US" sz="2000" b="1" dirty="0" smtClean="0">
                  <a:solidFill>
                    <a:srgbClr val="2482C8"/>
                  </a:solidFill>
                  <a:latin typeface="다키 L" pitchFamily="2" charset="-127"/>
                  <a:ea typeface="다키 L" pitchFamily="2" charset="-127"/>
                </a:rPr>
                <a:t>요약 저장</a:t>
              </a:r>
              <a:endParaRPr lang="ko-KR" altLang="en-US" sz="2000" b="1" dirty="0">
                <a:solidFill>
                  <a:srgbClr val="2482C8"/>
                </a:solidFill>
                <a:latin typeface="다키 L" pitchFamily="2" charset="-127"/>
                <a:ea typeface="다키 L" pitchFamily="2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02989" y="3525949"/>
            <a:ext cx="4874907" cy="2981713"/>
            <a:chOff x="505223" y="2343661"/>
            <a:chExt cx="4874907" cy="2981713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505223" y="2343661"/>
              <a:ext cx="4874907" cy="2981713"/>
            </a:xfrm>
            <a:prstGeom prst="roundRect">
              <a:avLst>
                <a:gd name="adj" fmla="val 3687"/>
              </a:avLst>
            </a:prstGeom>
            <a:solidFill>
              <a:srgbClr val="1D2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008" y="2707150"/>
              <a:ext cx="4443339" cy="244742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672861" y="2465040"/>
              <a:ext cx="491281" cy="120731"/>
              <a:chOff x="2012830" y="6634067"/>
              <a:chExt cx="491281" cy="120731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2012830" y="6634067"/>
                <a:ext cx="120731" cy="120731"/>
              </a:xfrm>
              <a:prstGeom prst="ellipse">
                <a:avLst/>
              </a:prstGeom>
              <a:solidFill>
                <a:srgbClr val="FF5F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2196899" y="6634067"/>
                <a:ext cx="120731" cy="120731"/>
              </a:xfrm>
              <a:prstGeom prst="ellipse">
                <a:avLst/>
              </a:prstGeom>
              <a:solidFill>
                <a:srgbClr val="FFBD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/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2383380" y="6634067"/>
                <a:ext cx="120731" cy="120731"/>
              </a:xfrm>
              <a:prstGeom prst="ellipse">
                <a:avLst/>
              </a:prstGeom>
              <a:solidFill>
                <a:srgbClr val="27C9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>
            <a:off x="602989" y="1784948"/>
            <a:ext cx="4874907" cy="1355989"/>
            <a:chOff x="602988" y="1731364"/>
            <a:chExt cx="4874907" cy="1355989"/>
          </a:xfrm>
        </p:grpSpPr>
        <p:grpSp>
          <p:nvGrpSpPr>
            <p:cNvPr id="16" name="그룹 15"/>
            <p:cNvGrpSpPr/>
            <p:nvPr/>
          </p:nvGrpSpPr>
          <p:grpSpPr>
            <a:xfrm>
              <a:off x="602988" y="1731364"/>
              <a:ext cx="4874907" cy="1355989"/>
              <a:chOff x="5430782" y="2111737"/>
              <a:chExt cx="4874907" cy="1355989"/>
            </a:xfrm>
          </p:grpSpPr>
          <p:sp>
            <p:nvSpPr>
              <p:cNvPr id="22" name="모서리가 둥근 직사각형 21"/>
              <p:cNvSpPr/>
              <p:nvPr/>
            </p:nvSpPr>
            <p:spPr>
              <a:xfrm>
                <a:off x="5430782" y="2111737"/>
                <a:ext cx="4874907" cy="1355989"/>
              </a:xfrm>
              <a:prstGeom prst="roundRect">
                <a:avLst>
                  <a:gd name="adj" fmla="val 5037"/>
                </a:avLst>
              </a:prstGeom>
              <a:solidFill>
                <a:srgbClr val="0C0C0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3" name="그룹 22"/>
              <p:cNvGrpSpPr/>
              <p:nvPr/>
            </p:nvGrpSpPr>
            <p:grpSpPr>
              <a:xfrm>
                <a:off x="5573931" y="2234983"/>
                <a:ext cx="491281" cy="120731"/>
                <a:chOff x="2012830" y="6611063"/>
                <a:chExt cx="491281" cy="120731"/>
              </a:xfrm>
            </p:grpSpPr>
            <p:sp>
              <p:nvSpPr>
                <p:cNvPr id="24" name="타원 23"/>
                <p:cNvSpPr/>
                <p:nvPr/>
              </p:nvSpPr>
              <p:spPr>
                <a:xfrm>
                  <a:off x="2012830" y="6611063"/>
                  <a:ext cx="120731" cy="120731"/>
                </a:xfrm>
                <a:prstGeom prst="ellipse">
                  <a:avLst/>
                </a:prstGeom>
                <a:solidFill>
                  <a:srgbClr val="FF5F5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타원 24"/>
                <p:cNvSpPr/>
                <p:nvPr/>
              </p:nvSpPr>
              <p:spPr>
                <a:xfrm>
                  <a:off x="2196899" y="6611063"/>
                  <a:ext cx="120731" cy="120731"/>
                </a:xfrm>
                <a:prstGeom prst="ellipse">
                  <a:avLst/>
                </a:prstGeom>
                <a:solidFill>
                  <a:srgbClr val="FFBD2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  <p:sp>
              <p:nvSpPr>
                <p:cNvPr id="27" name="타원 26"/>
                <p:cNvSpPr/>
                <p:nvPr/>
              </p:nvSpPr>
              <p:spPr>
                <a:xfrm>
                  <a:off x="2383380" y="6611063"/>
                  <a:ext cx="120731" cy="120731"/>
                </a:xfrm>
                <a:prstGeom prst="ellipse">
                  <a:avLst/>
                </a:prstGeom>
                <a:solidFill>
                  <a:srgbClr val="27C93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2555" y="2116376"/>
              <a:ext cx="4534605" cy="8002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446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모서리가 둥근 직사각형 33"/>
          <p:cNvSpPr/>
          <p:nvPr/>
        </p:nvSpPr>
        <p:spPr>
          <a:xfrm>
            <a:off x="6036682" y="1894400"/>
            <a:ext cx="3975710" cy="4949223"/>
          </a:xfrm>
          <a:prstGeom prst="roundRect">
            <a:avLst>
              <a:gd name="adj" fmla="val 803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DB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1068513" y="1550798"/>
            <a:ext cx="3169578" cy="2923203"/>
            <a:chOff x="1068513" y="1550798"/>
            <a:chExt cx="3169578" cy="2923203"/>
          </a:xfrm>
        </p:grpSpPr>
        <p:grpSp>
          <p:nvGrpSpPr>
            <p:cNvPr id="2" name="그룹 1"/>
            <p:cNvGrpSpPr/>
            <p:nvPr/>
          </p:nvGrpSpPr>
          <p:grpSpPr>
            <a:xfrm>
              <a:off x="1068513" y="1550798"/>
              <a:ext cx="3169578" cy="2820856"/>
              <a:chOff x="965772" y="1946353"/>
              <a:chExt cx="3169578" cy="282085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772" y="2225328"/>
                <a:ext cx="3169578" cy="2541881"/>
              </a:xfrm>
              <a:prstGeom prst="roundRect">
                <a:avLst>
                  <a:gd name="adj" fmla="val 11648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ko-KR" dirty="0">
                  <a:latin typeface="다키 M" pitchFamily="2" charset="-127"/>
                  <a:ea typeface="다키 M" pitchFamily="2" charset="-127"/>
                </a:endParaRPr>
              </a:p>
            </p:txBody>
          </p:sp>
          <p:sp>
            <p:nvSpPr>
              <p:cNvPr id="11" name="모서리가 둥근 직사각형 10"/>
              <p:cNvSpPr/>
              <p:nvPr/>
            </p:nvSpPr>
            <p:spPr>
              <a:xfrm>
                <a:off x="1900858" y="1946353"/>
                <a:ext cx="1377292" cy="586283"/>
              </a:xfrm>
              <a:prstGeom prst="roundRect">
                <a:avLst>
                  <a:gd name="adj" fmla="val 27268"/>
                </a:avLst>
              </a:prstGeom>
              <a:solidFill>
                <a:schemeClr val="bg2"/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smtClean="0">
                    <a:solidFill>
                      <a:srgbClr val="2484C6"/>
                    </a:solidFill>
                    <a:latin typeface="다키 M" pitchFamily="2" charset="-127"/>
                    <a:ea typeface="다키 M" pitchFamily="2" charset="-127"/>
                  </a:rPr>
                  <a:t>DB </a:t>
                </a:r>
                <a:r>
                  <a:rPr lang="ko-KR" altLang="en-US" sz="2400" dirty="0" smtClean="0">
                    <a:solidFill>
                      <a:srgbClr val="2484C6"/>
                    </a:solidFill>
                    <a:latin typeface="다키 M" pitchFamily="2" charset="-127"/>
                    <a:ea typeface="다키 M" pitchFamily="2" charset="-127"/>
                  </a:rPr>
                  <a:t>연결</a:t>
                </a:r>
                <a:endParaRPr lang="ko-KR" altLang="en-US" sz="2400" dirty="0">
                  <a:solidFill>
                    <a:srgbClr val="2484C6"/>
                  </a:solidFill>
                  <a:latin typeface="다키 M" pitchFamily="2" charset="-127"/>
                  <a:ea typeface="다키 M" pitchFamily="2" charset="-127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1241378" y="2719675"/>
              <a:ext cx="276361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altLang="ko-KR" sz="2000" dirty="0" smtClean="0">
                  <a:solidFill>
                    <a:prstClr val="white"/>
                  </a:solidFill>
                  <a:latin typeface="다키 M" pitchFamily="2" charset="-127"/>
                  <a:ea typeface="다키 M" pitchFamily="2" charset="-127"/>
                </a:rPr>
                <a:t>OCI </a:t>
              </a:r>
              <a:r>
                <a:rPr lang="ko-KR" altLang="en-US" sz="2000" dirty="0">
                  <a:solidFill>
                    <a:prstClr val="white"/>
                  </a:solidFill>
                  <a:latin typeface="다키 M" pitchFamily="2" charset="-127"/>
                  <a:ea typeface="다키 M" pitchFamily="2" charset="-127"/>
                </a:rPr>
                <a:t>핸들 생성</a:t>
              </a:r>
              <a:endPara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prstClr val="white"/>
                  </a:solidFill>
                  <a:latin typeface="다키 M" pitchFamily="2" charset="-127"/>
                  <a:ea typeface="다키 M" pitchFamily="2" charset="-127"/>
                </a:rPr>
                <a:t>서버 연결</a:t>
              </a:r>
              <a:endPara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endParaRPr>
            </a:p>
            <a:p>
              <a:pPr marL="285750" lvl="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2000" dirty="0">
                  <a:solidFill>
                    <a:prstClr val="white"/>
                  </a:solidFill>
                  <a:latin typeface="다키 M" pitchFamily="2" charset="-127"/>
                  <a:ea typeface="다키 M" pitchFamily="2" charset="-127"/>
                </a:rPr>
                <a:t>서비스 컨텍스트 생성</a:t>
              </a:r>
              <a:endPara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endParaRPr>
            </a:p>
            <a:p>
              <a:endParaRPr lang="ko-KR" altLang="en-US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1281636" y="2353521"/>
              <a:ext cx="2758022" cy="347897"/>
            </a:xfrm>
            <a:prstGeom prst="round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2124" y="2409930"/>
              <a:ext cx="2499970" cy="264808"/>
            </a:xfrm>
            <a:prstGeom prst="rect">
              <a:avLst/>
            </a:prstGeom>
          </p:spPr>
        </p:pic>
      </p:grpSp>
      <p:grpSp>
        <p:nvGrpSpPr>
          <p:cNvPr id="27" name="그룹 26"/>
          <p:cNvGrpSpPr/>
          <p:nvPr/>
        </p:nvGrpSpPr>
        <p:grpSpPr>
          <a:xfrm>
            <a:off x="1107455" y="4565725"/>
            <a:ext cx="3169578" cy="2398667"/>
            <a:chOff x="965772" y="1946260"/>
            <a:chExt cx="3169578" cy="2398667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965772" y="2225328"/>
              <a:ext cx="3169578" cy="2119599"/>
            </a:xfrm>
            <a:prstGeom prst="roundRect">
              <a:avLst>
                <a:gd name="adj" fmla="val 1164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altLang="ko-KR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597043" y="1946260"/>
              <a:ext cx="1984919" cy="586283"/>
            </a:xfrm>
            <a:prstGeom prst="roundRect">
              <a:avLst>
                <a:gd name="adj" fmla="val 27268"/>
              </a:avLst>
            </a:prstGeom>
            <a:solidFill>
              <a:schemeClr val="bg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rgbClr val="2484C6"/>
                  </a:solidFill>
                  <a:latin typeface="다키 M" pitchFamily="2" charset="-127"/>
                  <a:ea typeface="다키 M" pitchFamily="2" charset="-127"/>
                </a:rPr>
                <a:t>DB </a:t>
              </a:r>
              <a:r>
                <a:rPr lang="ko-KR" altLang="en-US" sz="2400" dirty="0" smtClean="0">
                  <a:solidFill>
                    <a:srgbClr val="2484C6"/>
                  </a:solidFill>
                  <a:latin typeface="다키 M" pitchFamily="2" charset="-127"/>
                  <a:ea typeface="다키 M" pitchFamily="2" charset="-127"/>
                </a:rPr>
                <a:t>연결 해제</a:t>
              </a:r>
              <a:endParaRPr lang="ko-KR" altLang="en-US" sz="2400" dirty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281636" y="5737031"/>
            <a:ext cx="276361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OCI </a:t>
            </a:r>
            <a:r>
              <a:rPr lang="ko-KR" altLang="en-US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로그 해제</a:t>
            </a:r>
            <a:endParaRPr lang="en-US" altLang="ko-KR" sz="2000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OCI </a:t>
            </a:r>
            <a:r>
              <a:rPr lang="ko-KR" altLang="en-US" sz="2000" dirty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모든 핸들 해제</a:t>
            </a:r>
            <a:endParaRPr lang="en-US" altLang="ko-KR" sz="2000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  <a:p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41378" y="5368541"/>
            <a:ext cx="2893549" cy="347897"/>
          </a:xfrm>
          <a:prstGeom prst="roundRect">
            <a:avLst/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3" y="5433842"/>
            <a:ext cx="2821217" cy="226744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6352693" y="2346383"/>
            <a:ext cx="3337645" cy="1897578"/>
          </a:xfrm>
          <a:prstGeom prst="roundRect">
            <a:avLst>
              <a:gd name="adj" fmla="val 8070"/>
            </a:avLst>
          </a:prstGeom>
          <a:solidFill>
            <a:srgbClr val="1E1F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072" y="2450457"/>
            <a:ext cx="2907095" cy="1688514"/>
          </a:xfrm>
          <a:prstGeom prst="rect">
            <a:avLst/>
          </a:prstGeom>
        </p:spPr>
      </p:pic>
      <p:sp>
        <p:nvSpPr>
          <p:cNvPr id="36" name="모서리가 둥근 직사각형 35"/>
          <p:cNvSpPr/>
          <p:nvPr/>
        </p:nvSpPr>
        <p:spPr>
          <a:xfrm>
            <a:off x="7029057" y="1621640"/>
            <a:ext cx="1984919" cy="586283"/>
          </a:xfrm>
          <a:prstGeom prst="roundRect">
            <a:avLst>
              <a:gd name="adj" fmla="val 27268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쿼리문</a:t>
            </a:r>
            <a:r>
              <a:rPr lang="ko-KR" altLang="en-US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 수행</a:t>
            </a:r>
            <a:endParaRPr lang="ko-KR" altLang="en-US" sz="2400" dirty="0">
              <a:solidFill>
                <a:srgbClr val="2484C6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252870" y="4509498"/>
            <a:ext cx="34374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 smtClean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필요한 테이블을 조회하는 함수 모듈화</a:t>
            </a:r>
            <a:endParaRPr lang="en-US" altLang="ko-KR" sz="2000" dirty="0" smtClean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 smtClean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DB</a:t>
            </a:r>
            <a:r>
              <a:rPr lang="ko-KR" altLang="en-US" sz="2000" dirty="0" smtClean="0">
                <a:solidFill>
                  <a:prstClr val="white"/>
                </a:solidFill>
                <a:latin typeface="다키 M" pitchFamily="2" charset="-127"/>
                <a:ea typeface="다키 M" pitchFamily="2" charset="-127"/>
              </a:rPr>
              <a:t>를 업데이트 하는 함수는 성공여부 반환</a:t>
            </a:r>
            <a:endParaRPr lang="en-US" altLang="ko-KR" sz="2000" dirty="0">
              <a:solidFill>
                <a:prstClr val="white"/>
              </a:solidFill>
              <a:latin typeface="다키 M" pitchFamily="2" charset="-127"/>
              <a:ea typeface="다키 M" pitchFamily="2" charset="-127"/>
            </a:endParaRPr>
          </a:p>
          <a:p>
            <a:endParaRPr lang="ko-KR" altLang="en-US" dirty="0"/>
          </a:p>
        </p:txBody>
      </p:sp>
      <p:sp>
        <p:nvSpPr>
          <p:cNvPr id="38" name="오른쪽 화살표 37"/>
          <p:cNvSpPr/>
          <p:nvPr/>
        </p:nvSpPr>
        <p:spPr>
          <a:xfrm rot="2026408">
            <a:off x="4846764" y="2850391"/>
            <a:ext cx="663339" cy="500644"/>
          </a:xfrm>
          <a:prstGeom prst="rightArrow">
            <a:avLst>
              <a:gd name="adj1" fmla="val 43108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8769258">
            <a:off x="4906341" y="5486709"/>
            <a:ext cx="663339" cy="500644"/>
          </a:xfrm>
          <a:prstGeom prst="rightArrow">
            <a:avLst>
              <a:gd name="adj1" fmla="val 43108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DB </a:t>
            </a:r>
            <a:r>
              <a:rPr lang="ko-KR" altLang="en-US" sz="1600" dirty="0" smtClean="0">
                <a:solidFill>
                  <a:srgbClr val="50646E"/>
                </a:solidFill>
              </a:rPr>
              <a:t>관련 함수들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84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Chat Bot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616" y="1340647"/>
            <a:ext cx="3798169" cy="645843"/>
          </a:xfrm>
          <a:prstGeom prst="rect">
            <a:avLst/>
          </a:prstGeom>
        </p:spPr>
      </p:pic>
      <p:sp>
        <p:nvSpPr>
          <p:cNvPr id="26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3-1. </a:t>
            </a:r>
            <a:r>
              <a:rPr lang="ko-KR" altLang="en-US" sz="1600" dirty="0" smtClean="0">
                <a:solidFill>
                  <a:srgbClr val="50646E"/>
                </a:solidFill>
              </a:rPr>
              <a:t>사용 </a:t>
            </a:r>
            <a:r>
              <a:rPr lang="en-US" altLang="ko-KR" sz="1600" dirty="0" err="1" smtClean="0">
                <a:solidFill>
                  <a:srgbClr val="50646E"/>
                </a:solidFill>
              </a:rPr>
              <a:t>api</a:t>
            </a:r>
            <a:r>
              <a:rPr lang="en-US" altLang="ko-KR" sz="1600" dirty="0" smtClean="0">
                <a:solidFill>
                  <a:srgbClr val="50646E"/>
                </a:solidFill>
              </a:rPr>
              <a:t> </a:t>
            </a:r>
            <a:r>
              <a:rPr lang="ko-KR" altLang="en-US" sz="1600" dirty="0" smtClean="0">
                <a:solidFill>
                  <a:srgbClr val="50646E"/>
                </a:solidFill>
              </a:rPr>
              <a:t>가이드</a:t>
            </a:r>
            <a:endParaRPr lang="en-US" altLang="ko-KR" sz="1600" dirty="0" smtClean="0">
              <a:solidFill>
                <a:srgbClr val="50646E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74" y="2007244"/>
            <a:ext cx="6337253" cy="52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397479" y="1431985"/>
            <a:ext cx="8160589" cy="5503653"/>
          </a:xfrm>
          <a:prstGeom prst="roundRect">
            <a:avLst>
              <a:gd name="adj" fmla="val 6009"/>
            </a:avLst>
          </a:prstGeom>
          <a:solidFill>
            <a:srgbClr val="F7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03 </a:t>
            </a:r>
            <a:r>
              <a:rPr lang="ko-KR" altLang="en-US" sz="1600" dirty="0"/>
              <a:t>개발과정 및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) Chat Bot</a:t>
            </a:r>
            <a:r>
              <a:rPr lang="ko-KR" altLang="en-US" dirty="0" smtClean="0"/>
              <a:t>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0" y="1572509"/>
            <a:ext cx="7738429" cy="5278097"/>
          </a:xfrm>
          <a:prstGeom prst="rect">
            <a:avLst/>
          </a:prstGeom>
        </p:spPr>
      </p:pic>
      <p:sp>
        <p:nvSpPr>
          <p:cNvPr id="9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 smtClean="0">
                <a:solidFill>
                  <a:srgbClr val="50646E"/>
                </a:solidFill>
              </a:rPr>
              <a:t>3-2. </a:t>
            </a:r>
            <a:r>
              <a:rPr lang="ko-KR" altLang="en-US" sz="1600" dirty="0" smtClean="0">
                <a:solidFill>
                  <a:srgbClr val="50646E"/>
                </a:solidFill>
              </a:rPr>
              <a:t>시스템 프롬프트 설정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6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>
                <a:latin typeface="다키 L" pitchFamily="2" charset="-127"/>
                <a:ea typeface="다키 L" pitchFamily="2" charset="-127"/>
              </a:rPr>
              <a:t>결과물 </a:t>
            </a: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(</a:t>
            </a:r>
            <a:r>
              <a:rPr lang="ko-KR" altLang="en-US" b="1" dirty="0">
                <a:latin typeface="다키 L" pitchFamily="2" charset="-127"/>
                <a:ea typeface="다키 L" pitchFamily="2" charset="-127"/>
              </a:rPr>
              <a:t>시연</a:t>
            </a: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b="1" dirty="0" err="1">
                <a:latin typeface="다키 L" pitchFamily="2" charset="-127"/>
                <a:ea typeface="다키 L" pitchFamily="2" charset="-127"/>
              </a:rPr>
              <a:t>느낀점</a:t>
            </a:r>
            <a:endParaRPr lang="en-US" altLang="ko-KR" b="1" dirty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04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2050" name="Picture 2" descr="Result - Free files and folders icons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889" y="3061550"/>
            <a:ext cx="2012728" cy="201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5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04 </a:t>
            </a:r>
            <a:r>
              <a:rPr lang="ko-KR" altLang="en-US" sz="1600" dirty="0"/>
              <a:t>프로젝트 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결과물 </a:t>
            </a:r>
            <a:r>
              <a:rPr lang="en-US" altLang="ko-KR" dirty="0"/>
              <a:t>(</a:t>
            </a:r>
            <a:r>
              <a:rPr lang="ko-KR" altLang="en-US" dirty="0"/>
              <a:t>시연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6" name="그룹 15"/>
          <p:cNvGrpSpPr/>
          <p:nvPr/>
        </p:nvGrpSpPr>
        <p:grpSpPr>
          <a:xfrm>
            <a:off x="2358961" y="2081976"/>
            <a:ext cx="5975479" cy="3091354"/>
            <a:chOff x="2358961" y="2081976"/>
            <a:chExt cx="5975479" cy="3091354"/>
          </a:xfrm>
        </p:grpSpPr>
        <p:grpSp>
          <p:nvGrpSpPr>
            <p:cNvPr id="6" name="그룹 5"/>
            <p:cNvGrpSpPr/>
            <p:nvPr/>
          </p:nvGrpSpPr>
          <p:grpSpPr>
            <a:xfrm>
              <a:off x="2358961" y="2081976"/>
              <a:ext cx="5975479" cy="3091354"/>
              <a:chOff x="402147" y="2317115"/>
              <a:chExt cx="5352836" cy="2769236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402147" y="2317115"/>
                <a:ext cx="5352836" cy="2769236"/>
              </a:xfrm>
              <a:prstGeom prst="roundRect">
                <a:avLst>
                  <a:gd name="adj" fmla="val 5037"/>
                </a:avLst>
              </a:prstGeom>
              <a:solidFill>
                <a:srgbClr val="1517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9" name="그림 8"/>
              <p:cNvPicPr>
                <a:picLocks noChangeAspect="1"/>
              </p:cNvPicPr>
              <p:nvPr/>
            </p:nvPicPr>
            <p:blipFill rotWithShape="1">
              <a:blip r:embed="rId2"/>
              <a:srcRect l="6486" t="31502" r="82403" b="46139"/>
              <a:stretch/>
            </p:blipFill>
            <p:spPr>
              <a:xfrm>
                <a:off x="467436" y="2363131"/>
                <a:ext cx="871414" cy="355962"/>
              </a:xfrm>
              <a:prstGeom prst="rect">
                <a:avLst/>
              </a:prstGeom>
            </p:spPr>
          </p:pic>
        </p:grpSp>
        <p:sp>
          <p:nvSpPr>
            <p:cNvPr id="3" name="TextBox 2"/>
            <p:cNvSpPr txBox="1"/>
            <p:nvPr/>
          </p:nvSpPr>
          <p:spPr>
            <a:xfrm>
              <a:off x="2919802" y="2767552"/>
              <a:ext cx="485379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solidFill>
                    <a:schemeClr val="bg1"/>
                  </a:solidFill>
                </a:rPr>
                <a:t>키우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Me) 4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조의 자산관리 시스템 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+ </a:t>
              </a:r>
              <a:r>
                <a:rPr lang="ko-KR" altLang="en-US" sz="2000" dirty="0" err="1" smtClean="0">
                  <a:solidFill>
                    <a:schemeClr val="bg1"/>
                  </a:solidFill>
                </a:rPr>
                <a:t>챗봇</a:t>
              </a:r>
              <a:endParaRPr lang="en-US" altLang="ko-KR" sz="2000" dirty="0" smtClean="0">
                <a:solidFill>
                  <a:schemeClr val="bg1"/>
                </a:solidFill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	 </a:t>
              </a:r>
              <a:r>
                <a:rPr lang="ko-KR" altLang="en-US" sz="2000" dirty="0" smtClean="0">
                  <a:solidFill>
                    <a:schemeClr val="bg1"/>
                  </a:solidFill>
                </a:rPr>
                <a:t>시연 보러 가시겠습니다</a:t>
              </a:r>
              <a:r>
                <a:rPr lang="en-US" altLang="ko-KR" sz="2000" dirty="0" smtClean="0">
                  <a:solidFill>
                    <a:schemeClr val="bg1"/>
                  </a:solidFill>
                </a:rPr>
                <a:t>!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>
                      <a:lumMod val="75000"/>
                    </a:schemeClr>
                  </a:solidFill>
                </a:rPr>
                <a:t>(Enter </a:t>
              </a:r>
              <a:r>
                <a:rPr lang="ko-KR" altLang="en-US" sz="2000" dirty="0" smtClean="0">
                  <a:solidFill>
                    <a:schemeClr val="bg1">
                      <a:lumMod val="75000"/>
                    </a:schemeClr>
                  </a:solidFill>
                </a:rPr>
                <a:t>키를 눌러 계속 진행하세요</a:t>
              </a:r>
              <a:r>
                <a:rPr lang="en-US" altLang="ko-KR" sz="2000" dirty="0" smtClean="0">
                  <a:solidFill>
                    <a:schemeClr val="bg1">
                      <a:lumMod val="75000"/>
                    </a:schemeClr>
                  </a:solidFill>
                </a:rPr>
                <a:t>…)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bg1"/>
                  </a:solidFill>
                </a:rPr>
                <a:t>&gt;&gt;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3301041" y="4583501"/>
              <a:ext cx="18403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0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04 </a:t>
            </a:r>
            <a:r>
              <a:rPr lang="ko-KR" altLang="en-US" sz="1600" dirty="0"/>
              <a:t>프로젝트 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048DD-19C2-BF91-491F-DCBE681E831D}"/>
              </a:ext>
            </a:extLst>
          </p:cNvPr>
          <p:cNvGrpSpPr/>
          <p:nvPr/>
        </p:nvGrpSpPr>
        <p:grpSpPr>
          <a:xfrm>
            <a:off x="1301418" y="2013934"/>
            <a:ext cx="2401619" cy="3637302"/>
            <a:chOff x="1149230" y="2311515"/>
            <a:chExt cx="2401619" cy="36373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F817870-C35C-278C-495D-031EC1F167F9}"/>
                </a:ext>
              </a:extLst>
            </p:cNvPr>
            <p:cNvGrpSpPr/>
            <p:nvPr/>
          </p:nvGrpSpPr>
          <p:grpSpPr>
            <a:xfrm>
              <a:off x="1149230" y="4889296"/>
              <a:ext cx="2401619" cy="1059521"/>
              <a:chOff x="921078" y="5423451"/>
              <a:chExt cx="2401619" cy="105952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ECF55E-A8F2-1BFB-F42A-C8AC53855179}"/>
                  </a:ext>
                </a:extLst>
              </p:cNvPr>
              <p:cNvSpPr txBox="1"/>
              <p:nvPr/>
            </p:nvSpPr>
            <p:spPr>
              <a:xfrm>
                <a:off x="921078" y="5651975"/>
                <a:ext cx="24016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1. </a:t>
                </a:r>
                <a:r>
                  <a:rPr lang="ko-KR" altLang="en-US" sz="24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데이터 관리의 중요성</a:t>
                </a:r>
                <a:endParaRPr lang="en-US" altLang="ko-KR" sz="2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ki M" pitchFamily="2" charset="-127"/>
                  <a:ea typeface="Daki M" pitchFamily="2" charset="-127"/>
                </a:endParaRPr>
              </a:p>
            </p:txBody>
          </p:sp>
          <p:cxnSp>
            <p:nvCxnSpPr>
              <p:cNvPr id="26" name="직선 연결선 20">
                <a:extLst>
                  <a:ext uri="{FF2B5EF4-FFF2-40B4-BE49-F238E27FC236}">
                    <a16:creationId xmlns:a16="http://schemas.microsoft.com/office/drawing/2014/main" id="{DFA36D33-3656-5D36-9E44-92CA234DA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485" y="5423451"/>
                <a:ext cx="558800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ADA6707-355B-B57E-B854-540E30AC9FA0}"/>
                </a:ext>
              </a:extLst>
            </p:cNvPr>
            <p:cNvSpPr/>
            <p:nvPr/>
          </p:nvSpPr>
          <p:spPr>
            <a:xfrm>
              <a:off x="1270860" y="2311515"/>
              <a:ext cx="2158358" cy="21583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aki M" pitchFamily="2" charset="-127"/>
                <a:ea typeface="Daki M" pitchFamily="2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638395" y="2128108"/>
            <a:ext cx="5009039" cy="3523128"/>
            <a:chOff x="5927042" y="2128108"/>
            <a:chExt cx="3742670" cy="3523128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38C5C303-2A89-5F3E-3C35-803BB861BCAB}"/>
                </a:ext>
              </a:extLst>
            </p:cNvPr>
            <p:cNvSpPr/>
            <p:nvPr/>
          </p:nvSpPr>
          <p:spPr>
            <a:xfrm>
              <a:off x="5927042" y="2128108"/>
              <a:ext cx="3742670" cy="3523128"/>
            </a:xfrm>
            <a:prstGeom prst="roundRect">
              <a:avLst>
                <a:gd name="adj" fmla="val 11199"/>
              </a:avLst>
            </a:prstGeom>
            <a:solidFill>
              <a:srgbClr val="EAEAE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ko-KR" altLang="en-US" dirty="0">
                <a:solidFill>
                  <a:schemeClr val="tx1"/>
                </a:solidFill>
                <a:latin typeface="Daki M" pitchFamily="2" charset="-127"/>
                <a:ea typeface="Daki M" pitchFamily="2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202420" y="2450880"/>
              <a:ext cx="31588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atin typeface="다키 M" pitchFamily="2" charset="-127"/>
                  <a:ea typeface="다키 M" pitchFamily="2" charset="-127"/>
                </a:rPr>
                <a:t>1) </a:t>
              </a:r>
              <a:r>
                <a:rPr lang="ko-KR" altLang="en-US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포인터 변수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를 이용한 메모리 관리의 </a:t>
              </a:r>
              <a:r>
                <a:rPr lang="ko-KR" altLang="en-US" sz="2000" dirty="0">
                  <a:latin typeface="다키 M" pitchFamily="2" charset="-127"/>
                  <a:ea typeface="다키 M" pitchFamily="2" charset="-127"/>
                </a:rPr>
                <a:t>　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　중요성</a:t>
              </a:r>
              <a:endParaRPr lang="ko-KR" altLang="en-US" sz="2000" dirty="0"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202419" y="3516177"/>
              <a:ext cx="31588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>
                  <a:latin typeface="다키 M" pitchFamily="2" charset="-127"/>
                  <a:ea typeface="다키 M" pitchFamily="2" charset="-127"/>
                </a:rPr>
                <a:t>2</a:t>
              </a:r>
              <a:r>
                <a:rPr lang="en-US" altLang="ko-KR" sz="2000" dirty="0" smtClean="0">
                  <a:latin typeface="다키 M" pitchFamily="2" charset="-127"/>
                  <a:ea typeface="다키 M" pitchFamily="2" charset="-127"/>
                </a:rPr>
                <a:t>) 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필요한 데이터 크기에 맞춰 </a:t>
              </a:r>
              <a:r>
                <a:rPr lang="ko-KR" altLang="en-US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할당 </a:t>
              </a:r>
              <a:r>
                <a:rPr lang="en-US" altLang="ko-KR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&amp; </a:t>
              </a:r>
              <a:r>
                <a:rPr lang="ko-KR" altLang="en-US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해제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를 통해 메모리 절약</a:t>
              </a:r>
              <a:endParaRPr lang="ko-KR" altLang="en-US" sz="2000" dirty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202418" y="4581473"/>
              <a:ext cx="31588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000" dirty="0" smtClean="0">
                  <a:latin typeface="다키 M" pitchFamily="2" charset="-127"/>
                  <a:ea typeface="다키 M" pitchFamily="2" charset="-127"/>
                </a:rPr>
                <a:t>3) 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데이터의 </a:t>
              </a:r>
              <a:r>
                <a:rPr lang="ko-KR" altLang="en-US" sz="2000" dirty="0" smtClean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rPr>
                <a:t>속성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에 따른 영역 분배</a:t>
              </a:r>
              <a:endParaRPr lang="ko-KR" altLang="en-US" sz="2000" dirty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</p:grpSp>
      <p:pic>
        <p:nvPicPr>
          <p:cNvPr id="16" name="그래픽 57" descr="동전 단색으로 채워진">
            <a:extLst>
              <a:ext uri="{FF2B5EF4-FFF2-40B4-BE49-F238E27FC236}">
                <a16:creationId xmlns:a16="http://schemas.microsoft.com/office/drawing/2014/main" id="{8EBC1F30-14DD-762A-BD04-7F78AAE05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48688" y="2539576"/>
            <a:ext cx="1107074" cy="110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0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04 </a:t>
            </a:r>
            <a:r>
              <a:rPr lang="ko-KR" altLang="en-US" sz="1600" dirty="0"/>
              <a:t>프로젝트 결과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 err="1"/>
              <a:t>느낀점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1E048DD-19C2-BF91-491F-DCBE681E831D}"/>
              </a:ext>
            </a:extLst>
          </p:cNvPr>
          <p:cNvGrpSpPr/>
          <p:nvPr/>
        </p:nvGrpSpPr>
        <p:grpSpPr>
          <a:xfrm>
            <a:off x="6787101" y="2013934"/>
            <a:ext cx="2621011" cy="3637302"/>
            <a:chOff x="1039531" y="2311515"/>
            <a:chExt cx="2621011" cy="3637302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F817870-C35C-278C-495D-031EC1F167F9}"/>
                </a:ext>
              </a:extLst>
            </p:cNvPr>
            <p:cNvGrpSpPr/>
            <p:nvPr/>
          </p:nvGrpSpPr>
          <p:grpSpPr>
            <a:xfrm>
              <a:off x="1039531" y="4889296"/>
              <a:ext cx="2621011" cy="1059521"/>
              <a:chOff x="811379" y="5423451"/>
              <a:chExt cx="2621011" cy="1059521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ECF55E-A8F2-1BFB-F42A-C8AC53855179}"/>
                  </a:ext>
                </a:extLst>
              </p:cNvPr>
              <p:cNvSpPr txBox="1"/>
              <p:nvPr/>
            </p:nvSpPr>
            <p:spPr>
              <a:xfrm>
                <a:off x="811379" y="5651975"/>
                <a:ext cx="26210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2. </a:t>
                </a:r>
                <a:r>
                  <a:rPr lang="ko-KR" altLang="en-US" sz="2400" spc="-150" dirty="0" err="1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절차지향적</a:t>
                </a:r>
                <a:r>
                  <a:rPr lang="ko-KR" altLang="en-US" sz="2400" spc="-15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Daki M" pitchFamily="2" charset="-127"/>
                    <a:ea typeface="Daki M" pitchFamily="2" charset="-127"/>
                  </a:rPr>
                  <a:t> 언어의 장단점</a:t>
                </a:r>
                <a:endParaRPr lang="en-US" altLang="ko-KR" sz="2400" spc="-1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Daki M" pitchFamily="2" charset="-127"/>
                  <a:ea typeface="Daki M" pitchFamily="2" charset="-127"/>
                </a:endParaRPr>
              </a:p>
            </p:txBody>
          </p:sp>
          <p:cxnSp>
            <p:nvCxnSpPr>
              <p:cNvPr id="26" name="직선 연결선 20">
                <a:extLst>
                  <a:ext uri="{FF2B5EF4-FFF2-40B4-BE49-F238E27FC236}">
                    <a16:creationId xmlns:a16="http://schemas.microsoft.com/office/drawing/2014/main" id="{DFA36D33-3656-5D36-9E44-92CA234DA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2485" y="5423451"/>
                <a:ext cx="558800" cy="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ADA6707-355B-B57E-B854-540E30AC9FA0}"/>
                </a:ext>
              </a:extLst>
            </p:cNvPr>
            <p:cNvSpPr/>
            <p:nvPr/>
          </p:nvSpPr>
          <p:spPr>
            <a:xfrm>
              <a:off x="1270860" y="2311515"/>
              <a:ext cx="2158358" cy="21583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Daki M" pitchFamily="2" charset="-127"/>
                <a:ea typeface="Daki M" pitchFamily="2" charset="-127"/>
              </a:endParaRPr>
            </a:p>
          </p:txBody>
        </p:sp>
      </p:grpSp>
      <p:pic>
        <p:nvPicPr>
          <p:cNvPr id="15" name="그래픽 37" descr="새로 고침 단색으로 채워진">
            <a:extLst>
              <a:ext uri="{FF2B5EF4-FFF2-40B4-BE49-F238E27FC236}">
                <a16:creationId xmlns:a16="http://schemas.microsoft.com/office/drawing/2014/main" id="{BD45443D-5E88-6E6B-607D-B7C520AE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640407" y="2635913"/>
            <a:ext cx="914400" cy="9144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369979" y="1806056"/>
            <a:ext cx="4247758" cy="4238186"/>
            <a:chOff x="1306719" y="1524259"/>
            <a:chExt cx="4247758" cy="4238186"/>
          </a:xfrm>
        </p:grpSpPr>
        <p:grpSp>
          <p:nvGrpSpPr>
            <p:cNvPr id="3" name="그룹 2"/>
            <p:cNvGrpSpPr/>
            <p:nvPr/>
          </p:nvGrpSpPr>
          <p:grpSpPr>
            <a:xfrm>
              <a:off x="1306719" y="1524259"/>
              <a:ext cx="4247758" cy="4238186"/>
              <a:chOff x="5927042" y="2128108"/>
              <a:chExt cx="3742670" cy="4238186"/>
            </a:xfrm>
          </p:grpSpPr>
          <p:sp>
            <p:nvSpPr>
              <p:cNvPr id="27" name="모서리가 둥근 직사각형 26">
                <a:extLst>
                  <a:ext uri="{FF2B5EF4-FFF2-40B4-BE49-F238E27FC236}">
                    <a16:creationId xmlns:a16="http://schemas.microsoft.com/office/drawing/2014/main" id="{38C5C303-2A89-5F3E-3C35-803BB861BCAB}"/>
                  </a:ext>
                </a:extLst>
              </p:cNvPr>
              <p:cNvSpPr/>
              <p:nvPr/>
            </p:nvSpPr>
            <p:spPr>
              <a:xfrm>
                <a:off x="5927042" y="2128108"/>
                <a:ext cx="3742670" cy="4238186"/>
              </a:xfrm>
              <a:prstGeom prst="roundRect">
                <a:avLst>
                  <a:gd name="adj" fmla="val 11199"/>
                </a:avLst>
              </a:prstGeom>
              <a:solidFill>
                <a:srgbClr val="EAEA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ko-KR" altLang="en-US" dirty="0">
                  <a:solidFill>
                    <a:schemeClr val="tx1"/>
                  </a:solidFill>
                  <a:latin typeface="Daki M" pitchFamily="2" charset="-127"/>
                  <a:ea typeface="Daki M" pitchFamily="2" charset="-127"/>
                </a:endParaRP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6202420" y="2343003"/>
                <a:ext cx="31588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장점 </a:t>
                </a:r>
                <a:r>
                  <a:rPr lang="en-US" altLang="ko-KR" sz="2000" dirty="0" smtClean="0">
                    <a:latin typeface="다키 M" pitchFamily="2" charset="-127"/>
                    <a:ea typeface="다키 M" pitchFamily="2" charset="-127"/>
                  </a:rPr>
                  <a:t>1) </a:t>
                </a: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프로그램의 </a:t>
                </a:r>
                <a:r>
                  <a:rPr lang="ko-KR" altLang="en-US" sz="2000" dirty="0" smtClean="0">
                    <a:solidFill>
                      <a:srgbClr val="2482C8"/>
                    </a:solidFill>
                    <a:latin typeface="다키 M" pitchFamily="2" charset="-127"/>
                    <a:ea typeface="다키 M" pitchFamily="2" charset="-127"/>
                  </a:rPr>
                  <a:t>직관적인 흐름 파악과 제어</a:t>
                </a:r>
                <a:endParaRPr lang="ko-KR" altLang="en-US" sz="2000" dirty="0">
                  <a:solidFill>
                    <a:srgbClr val="2482C8"/>
                  </a:solidFill>
                  <a:latin typeface="다키 M" pitchFamily="2" charset="-127"/>
                  <a:ea typeface="다키 M" pitchFamily="2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202419" y="3408300"/>
                <a:ext cx="315883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장점 </a:t>
                </a:r>
                <a:r>
                  <a:rPr lang="en-US" altLang="ko-KR" sz="2000" dirty="0" smtClean="0">
                    <a:latin typeface="다키 M" pitchFamily="2" charset="-127"/>
                    <a:ea typeface="다키 M" pitchFamily="2" charset="-127"/>
                  </a:rPr>
                  <a:t>2) </a:t>
                </a:r>
                <a:r>
                  <a:rPr lang="ko-KR" altLang="en-US" sz="2000" dirty="0" smtClean="0">
                    <a:solidFill>
                      <a:srgbClr val="2482C8"/>
                    </a:solidFill>
                    <a:latin typeface="다키 M" pitchFamily="2" charset="-127"/>
                    <a:ea typeface="다키 M" pitchFamily="2" charset="-127"/>
                  </a:rPr>
                  <a:t>함수</a:t>
                </a: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를 활용한 편리한 모듈화와 효율성</a:t>
                </a:r>
                <a:endParaRPr lang="ko-KR" altLang="en-US" sz="2000" dirty="0">
                  <a:solidFill>
                    <a:srgbClr val="2E74B6"/>
                  </a:solidFill>
                  <a:latin typeface="다키 M" pitchFamily="2" charset="-127"/>
                  <a:ea typeface="다키 M" pitchFamily="2" charset="-127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202419" y="4916256"/>
                <a:ext cx="3158837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단점 </a:t>
                </a:r>
                <a:r>
                  <a:rPr lang="en-US" altLang="ko-KR" sz="2000" dirty="0">
                    <a:latin typeface="다키 M" pitchFamily="2" charset="-127"/>
                    <a:ea typeface="다키 M" pitchFamily="2" charset="-127"/>
                  </a:rPr>
                  <a:t>1</a:t>
                </a:r>
                <a:r>
                  <a:rPr lang="en-US" altLang="ko-KR" sz="2000" dirty="0" smtClean="0">
                    <a:latin typeface="다키 M" pitchFamily="2" charset="-127"/>
                    <a:ea typeface="다키 M" pitchFamily="2" charset="-127"/>
                  </a:rPr>
                  <a:t>) </a:t>
                </a:r>
                <a:r>
                  <a:rPr lang="ko-KR" altLang="en-US" sz="2000" dirty="0" smtClean="0">
                    <a:solidFill>
                      <a:srgbClr val="FF7C80"/>
                    </a:solidFill>
                    <a:latin typeface="다키 M" pitchFamily="2" charset="-127"/>
                    <a:ea typeface="다키 M" pitchFamily="2" charset="-127"/>
                  </a:rPr>
                  <a:t>데이터 </a:t>
                </a:r>
                <a:r>
                  <a:rPr lang="ko-KR" altLang="en-US" sz="2000" dirty="0" err="1" smtClean="0">
                    <a:solidFill>
                      <a:srgbClr val="FF7C80"/>
                    </a:solidFill>
                    <a:latin typeface="다키 M" pitchFamily="2" charset="-127"/>
                    <a:ea typeface="다키 M" pitchFamily="2" charset="-127"/>
                  </a:rPr>
                  <a:t>캡슐화</a:t>
                </a:r>
                <a:r>
                  <a:rPr lang="ko-KR" altLang="en-US" sz="2000" dirty="0" err="1" smtClean="0">
                    <a:latin typeface="다키 M" pitchFamily="2" charset="-127"/>
                    <a:ea typeface="다키 M" pitchFamily="2" charset="-127"/>
                  </a:rPr>
                  <a:t>의</a:t>
                </a:r>
                <a:r>
                  <a:rPr lang="ko-KR" altLang="en-US" sz="2000" dirty="0" smtClean="0">
                    <a:latin typeface="다키 M" pitchFamily="2" charset="-127"/>
                    <a:ea typeface="다키 M" pitchFamily="2" charset="-127"/>
                  </a:rPr>
                  <a:t> 부족</a:t>
                </a:r>
                <a:endParaRPr lang="en-US" altLang="ko-KR" sz="2000" dirty="0" smtClean="0">
                  <a:latin typeface="다키 M" pitchFamily="2" charset="-127"/>
                  <a:ea typeface="다키 M" pitchFamily="2" charset="-127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619259" y="4870863"/>
              <a:ext cx="3585134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단점 </a:t>
              </a:r>
              <a:r>
                <a:rPr lang="en-US" altLang="ko-KR" sz="2000" dirty="0" smtClean="0">
                  <a:latin typeface="다키 M" pitchFamily="2" charset="-127"/>
                  <a:ea typeface="다키 M" pitchFamily="2" charset="-127"/>
                </a:rPr>
                <a:t>2) </a:t>
              </a:r>
              <a:r>
                <a:rPr lang="ko-KR" altLang="en-US" sz="2000" dirty="0" smtClean="0">
                  <a:latin typeface="다키 M" pitchFamily="2" charset="-127"/>
                  <a:ea typeface="다키 M" pitchFamily="2" charset="-127"/>
                </a:rPr>
                <a:t>구조체의 </a:t>
              </a:r>
              <a:r>
                <a:rPr lang="ko-KR" altLang="en-US" sz="2000" dirty="0" err="1" smtClean="0">
                  <a:solidFill>
                    <a:srgbClr val="FF7C80"/>
                  </a:solidFill>
                  <a:latin typeface="다키 M" pitchFamily="2" charset="-127"/>
                  <a:ea typeface="다키 M" pitchFamily="2" charset="-127"/>
                </a:rPr>
                <a:t>재사용성</a:t>
              </a:r>
              <a:r>
                <a:rPr lang="ko-KR" altLang="en-US" sz="2000" dirty="0" smtClean="0">
                  <a:solidFill>
                    <a:srgbClr val="FF7C80"/>
                  </a:solidFill>
                  <a:latin typeface="다키 M" pitchFamily="2" charset="-127"/>
                  <a:ea typeface="다키 M" pitchFamily="2" charset="-127"/>
                </a:rPr>
                <a:t> 한계</a:t>
              </a:r>
              <a:endParaRPr lang="en-US" altLang="ko-KR" sz="2000" dirty="0" smtClean="0">
                <a:solidFill>
                  <a:srgbClr val="FF7C80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15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1170236" y="4705726"/>
            <a:ext cx="4991100" cy="1872000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/>
              <a:t>프로젝트 </a:t>
            </a:r>
            <a:r>
              <a:rPr lang="ko-KR" altLang="en-US" b="1" dirty="0"/>
              <a:t>소개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/>
              <a:t>주제 선정 이유</a:t>
            </a:r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ko-KR" altLang="en-US" b="1" dirty="0" smtClean="0"/>
              <a:t>팀원 소개</a:t>
            </a:r>
            <a:endParaRPr lang="en-US" altLang="ko-KR" b="1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1028" name="Picture 4" descr="brief introduction Vector Icons free download in SVG, PNG Format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20" y="2527442"/>
            <a:ext cx="2538412" cy="25384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565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31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1027415" y="4102910"/>
            <a:ext cx="8610998" cy="3015337"/>
          </a:xfrm>
          <a:prstGeom prst="roundRect">
            <a:avLst>
              <a:gd name="adj" fmla="val 12612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FF04F69-835E-316C-A548-D80DC0EAC4D2}"/>
              </a:ext>
            </a:extLst>
          </p:cNvPr>
          <p:cNvSpPr/>
          <p:nvPr/>
        </p:nvSpPr>
        <p:spPr>
          <a:xfrm>
            <a:off x="1112580" y="4189305"/>
            <a:ext cx="8444610" cy="2842545"/>
          </a:xfrm>
          <a:prstGeom prst="roundRect">
            <a:avLst>
              <a:gd name="adj" fmla="val 107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1027416" y="1690099"/>
            <a:ext cx="8610998" cy="1982912"/>
          </a:xfrm>
          <a:prstGeom prst="roundRect">
            <a:avLst>
              <a:gd name="adj" fmla="val 12645"/>
            </a:avLst>
          </a:prstGeom>
          <a:solidFill>
            <a:srgbClr val="2484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114DBD8F-487C-796C-3723-9C33339B5590}"/>
              </a:ext>
            </a:extLst>
          </p:cNvPr>
          <p:cNvSpPr/>
          <p:nvPr/>
        </p:nvSpPr>
        <p:spPr>
          <a:xfrm>
            <a:off x="1103615" y="1768251"/>
            <a:ext cx="8458597" cy="1830991"/>
          </a:xfrm>
          <a:prstGeom prst="roundRect">
            <a:avLst>
              <a:gd name="adj" fmla="val 101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01 </a:t>
            </a:r>
            <a:r>
              <a:rPr lang="ko-KR" altLang="en-US" sz="1600" dirty="0"/>
              <a:t>프로젝트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프로젝트 </a:t>
            </a:r>
            <a:r>
              <a:rPr lang="ko-KR" altLang="en-US" dirty="0"/>
              <a:t>소개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334604" y="1309532"/>
            <a:ext cx="2742983" cy="745939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프로젝트 이름</a:t>
            </a: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334603" y="3862220"/>
            <a:ext cx="2742983" cy="745939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프로젝트 목적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7440" y="2410633"/>
            <a:ext cx="745436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 smtClean="0">
                <a:solidFill>
                  <a:srgbClr val="2E74B6"/>
                </a:solidFill>
              </a:rPr>
              <a:t>ai</a:t>
            </a:r>
            <a:r>
              <a:rPr lang="en-US" altLang="ko-KR" sz="4000" dirty="0" smtClean="0">
                <a:solidFill>
                  <a:srgbClr val="2E74B6"/>
                </a:solidFill>
              </a:rPr>
              <a:t> </a:t>
            </a:r>
            <a:r>
              <a:rPr lang="ko-KR" altLang="en-US" sz="4000" dirty="0" err="1" smtClean="0">
                <a:solidFill>
                  <a:srgbClr val="2E74B6"/>
                </a:solidFill>
              </a:rPr>
              <a:t>챗봇</a:t>
            </a:r>
            <a:r>
              <a:rPr lang="ko-KR" altLang="en-US" sz="2400" dirty="0" err="1" smtClean="0"/>
              <a:t>을</a:t>
            </a:r>
            <a:r>
              <a:rPr lang="ko-KR" altLang="en-US" sz="2400" dirty="0"/>
              <a:t> 활용한 고객 자금 관리 시스템 </a:t>
            </a:r>
            <a:r>
              <a:rPr lang="ko-KR" altLang="en-US" sz="2400" dirty="0" smtClean="0"/>
              <a:t>구현</a:t>
            </a:r>
            <a:endParaRPr lang="ko-KR" altLang="en-US" sz="2400" dirty="0"/>
          </a:p>
          <a:p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407440" y="4747746"/>
            <a:ext cx="7728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고객의 자산 관리에 도움이 되는 종합 플랫폼을 </a:t>
            </a:r>
            <a:r>
              <a:rPr lang="en-US" altLang="ko-KR" dirty="0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C</a:t>
            </a:r>
            <a:r>
              <a:rPr lang="ko-KR" altLang="en-US" dirty="0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언어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로 구현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필요한 </a:t>
            </a:r>
            <a:r>
              <a:rPr lang="en-US" altLang="ko-KR" dirty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DB</a:t>
            </a:r>
            <a:r>
              <a:rPr lang="ko-KR" altLang="en-US" dirty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를 설계하고 </a:t>
            </a:r>
            <a:r>
              <a:rPr lang="ko-KR" altLang="en-US" dirty="0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연동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하여 고객의 자산 정보를 실시간 업데이트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챗봇과의</a:t>
            </a:r>
            <a:r>
              <a:rPr lang="ko-KR" altLang="en-US" dirty="0" smtClean="0">
                <a:solidFill>
                  <a:srgbClr val="2E74B6"/>
                </a:solidFill>
                <a:latin typeface="다키 M" pitchFamily="2" charset="-127"/>
                <a:ea typeface="다키 M" pitchFamily="2" charset="-127"/>
              </a:rPr>
              <a:t> 대화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를 통해 자산 관리에 도움을 얻고</a:t>
            </a:r>
            <a:r>
              <a:rPr lang="en-US" altLang="ko-KR" dirty="0" smtClean="0">
                <a:latin typeface="다키 M" pitchFamily="2" charset="-127"/>
                <a:ea typeface="다키 M" pitchFamily="2" charset="-127"/>
              </a:rPr>
              <a:t>, </a:t>
            </a:r>
            <a:r>
              <a:rPr lang="ko-KR" altLang="en-US" dirty="0" smtClean="0">
                <a:latin typeface="다키 M" pitchFamily="2" charset="-127"/>
                <a:ea typeface="다키 M" pitchFamily="2" charset="-127"/>
              </a:rPr>
              <a:t>저장하여 활용</a:t>
            </a:r>
            <a:endParaRPr lang="en-US" altLang="ko-KR" dirty="0" smtClean="0"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98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01 </a:t>
            </a:r>
            <a:r>
              <a:rPr lang="ko-KR" altLang="en-US" sz="1600" dirty="0"/>
              <a:t>프로젝트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 smtClean="0"/>
              <a:t>프로젝트 </a:t>
            </a:r>
            <a:r>
              <a:rPr lang="ko-KR" altLang="en-US" dirty="0"/>
              <a:t>소개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8FEDE2-F841-2827-76FC-39E3563B8B18}"/>
              </a:ext>
            </a:extLst>
          </p:cNvPr>
          <p:cNvGrpSpPr/>
          <p:nvPr/>
        </p:nvGrpSpPr>
        <p:grpSpPr>
          <a:xfrm>
            <a:off x="5523250" y="2003149"/>
            <a:ext cx="4394873" cy="4766525"/>
            <a:chOff x="3893139" y="2003150"/>
            <a:chExt cx="2867891" cy="4184293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394BE280-F97E-C1AF-6CED-1E6436119C53}"/>
                </a:ext>
              </a:extLst>
            </p:cNvPr>
            <p:cNvSpPr/>
            <p:nvPr/>
          </p:nvSpPr>
          <p:spPr>
            <a:xfrm>
              <a:off x="3893139" y="2003150"/>
              <a:ext cx="2867891" cy="4184293"/>
            </a:xfrm>
            <a:prstGeom prst="roundRect">
              <a:avLst>
                <a:gd name="adj" fmla="val 0"/>
              </a:avLst>
            </a:prstGeom>
            <a:solidFill>
              <a:srgbClr val="6EB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Daki M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28FEA7-3A02-3EA7-70AD-51B271E380A8}"/>
                </a:ext>
              </a:extLst>
            </p:cNvPr>
            <p:cNvSpPr txBox="1"/>
            <p:nvPr/>
          </p:nvSpPr>
          <p:spPr>
            <a:xfrm>
              <a:off x="4042467" y="3519201"/>
              <a:ext cx="2276020" cy="405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2400" b="1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2.</a:t>
              </a:r>
              <a:r>
                <a:rPr kumimoji="1" lang="ko-KR" altLang="en-US" sz="2400" b="1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2400" b="1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데이터를 직접 관리</a:t>
              </a:r>
              <a:endParaRPr kumimoji="1" lang="ko-Kore-KR" altLang="en-US" sz="2400" b="1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F1B9DE8-3B49-FEE3-7E2D-0385D6E785B6}"/>
                </a:ext>
              </a:extLst>
            </p:cNvPr>
            <p:cNvSpPr txBox="1"/>
            <p:nvPr/>
          </p:nvSpPr>
          <p:spPr>
            <a:xfrm>
              <a:off x="4138126" y="3980866"/>
              <a:ext cx="2276021" cy="2026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고객 자산 데이터 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&gt;&gt; DB</a:t>
              </a:r>
              <a:endParaRPr kumimoji="1" lang="en-US" altLang="ko-KR" sz="1600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en-US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Index, 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입력 데이터 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&gt;&gt; stack 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영역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모듈 사이 주고받는 데이터 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&gt;&gt; heap 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영역</a:t>
              </a:r>
              <a:endParaRPr kumimoji="1" lang="ko-Kore-KR" altLang="en-US" sz="1600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1A10653-F61A-AA64-1530-6864375056A4}"/>
              </a:ext>
            </a:extLst>
          </p:cNvPr>
          <p:cNvGrpSpPr/>
          <p:nvPr/>
        </p:nvGrpSpPr>
        <p:grpSpPr>
          <a:xfrm>
            <a:off x="482819" y="2003148"/>
            <a:ext cx="4655488" cy="4766527"/>
            <a:chOff x="132630" y="2003150"/>
            <a:chExt cx="2909620" cy="4184292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A5CA5F60-6F6F-1E3A-6F3E-836850F13BA4}"/>
                </a:ext>
              </a:extLst>
            </p:cNvPr>
            <p:cNvSpPr/>
            <p:nvPr/>
          </p:nvSpPr>
          <p:spPr>
            <a:xfrm>
              <a:off x="308024" y="2003150"/>
              <a:ext cx="2734226" cy="4184292"/>
            </a:xfrm>
            <a:prstGeom prst="roundRect">
              <a:avLst>
                <a:gd name="adj" fmla="val 0"/>
              </a:avLst>
            </a:prstGeom>
            <a:solidFill>
              <a:srgbClr val="0078C8">
                <a:alpha val="8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Daki M" pitchFamily="2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B382E0D-C9FD-D4EC-11A7-C4E84A36CD3B}"/>
                </a:ext>
              </a:extLst>
            </p:cNvPr>
            <p:cNvSpPr txBox="1"/>
            <p:nvPr/>
          </p:nvSpPr>
          <p:spPr>
            <a:xfrm>
              <a:off x="132630" y="3552784"/>
              <a:ext cx="2161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400" b="1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1.</a:t>
              </a:r>
              <a:r>
                <a:rPr kumimoji="1" lang="ko-KR" altLang="en-US" sz="2400" b="1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2400" b="1" dirty="0" err="1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절차지향적</a:t>
              </a:r>
              <a:r>
                <a:rPr kumimoji="1" lang="ko-KR" altLang="en-US" sz="2400" b="1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 언어</a:t>
              </a:r>
              <a:endParaRPr kumimoji="1" lang="ko-Kore-KR" altLang="en-US" sz="2400" b="1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372C68-2482-25D7-E8CB-139A398F9A29}"/>
                </a:ext>
              </a:extLst>
            </p:cNvPr>
            <p:cNvSpPr txBox="1"/>
            <p:nvPr/>
          </p:nvSpPr>
          <p:spPr>
            <a:xfrm>
              <a:off x="633844" y="4067509"/>
              <a:ext cx="2161016" cy="1702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순차적 실행 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&gt;&gt; 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흐름 제어 용이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빠른 실행 속도</a:t>
              </a:r>
              <a:endParaRPr kumimoji="1" lang="en-US" altLang="ko-KR" sz="1600" dirty="0" smtClean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CPU</a:t>
              </a:r>
              <a:r>
                <a:rPr kumimoji="1" lang="ko-KR" altLang="en-US" sz="1600" dirty="0" smtClean="0">
                  <a:solidFill>
                    <a:schemeClr val="bg1"/>
                  </a:solidFill>
                  <a:latin typeface="Daki M" pitchFamily="2" charset="-127"/>
                  <a:ea typeface="Daki M" pitchFamily="2" charset="-127"/>
                </a:rPr>
                <a:t>의 명령어 처리 방식과 유사</a:t>
              </a:r>
              <a:endParaRPr kumimoji="1" lang="en-US" altLang="ko-KR" sz="1600" dirty="0">
                <a:solidFill>
                  <a:schemeClr val="bg1"/>
                </a:solidFill>
                <a:latin typeface="Daki M" pitchFamily="2" charset="-127"/>
                <a:ea typeface="Daki M" pitchFamily="2" charset="-127"/>
              </a:endParaRPr>
            </a:p>
          </p:txBody>
        </p:sp>
      </p:grpSp>
      <p:pic>
        <p:nvPicPr>
          <p:cNvPr id="31" name="그래픽 37" descr="새로 고침 단색으로 채워진">
            <a:extLst>
              <a:ext uri="{FF2B5EF4-FFF2-40B4-BE49-F238E27FC236}">
                <a16:creationId xmlns:a16="http://schemas.microsoft.com/office/drawing/2014/main" id="{BD45443D-5E88-6E6B-607D-B7C520AE0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77775" y="2334591"/>
            <a:ext cx="914400" cy="914400"/>
          </a:xfrm>
          <a:prstGeom prst="rect">
            <a:avLst/>
          </a:prstGeom>
        </p:spPr>
      </p:pic>
      <p:pic>
        <p:nvPicPr>
          <p:cNvPr id="32" name="그래픽 57" descr="동전 단색으로 채워진">
            <a:extLst>
              <a:ext uri="{FF2B5EF4-FFF2-40B4-BE49-F238E27FC236}">
                <a16:creationId xmlns:a16="http://schemas.microsoft.com/office/drawing/2014/main" id="{8EBC1F30-14DD-762A-BD04-7F78AAE055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007537" y="2260824"/>
            <a:ext cx="1107074" cy="1107074"/>
          </a:xfrm>
          <a:prstGeom prst="rect">
            <a:avLst/>
          </a:prstGeom>
        </p:spPr>
      </p:pic>
      <p:sp>
        <p:nvSpPr>
          <p:cNvPr id="33" name="텍스트 개체 틀 4">
            <a:extLst>
              <a:ext uri="{FF2B5EF4-FFF2-40B4-BE49-F238E27FC236}">
                <a16:creationId xmlns:a16="http://schemas.microsoft.com/office/drawing/2014/main" id="{7D798908-FDA2-E80C-CA71-CF21396CD4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ko-KR" altLang="en-US" sz="1500" dirty="0" smtClean="0">
                <a:solidFill>
                  <a:srgbClr val="50646E"/>
                </a:solidFill>
              </a:rPr>
              <a:t>중점적으로 본 </a:t>
            </a:r>
            <a:r>
              <a:rPr lang="en-US" altLang="ko-KR" sz="1500" dirty="0" smtClean="0">
                <a:solidFill>
                  <a:srgbClr val="50646E"/>
                </a:solidFill>
              </a:rPr>
              <a:t>C</a:t>
            </a:r>
            <a:r>
              <a:rPr lang="ko-KR" altLang="en-US" sz="1500" dirty="0" smtClean="0">
                <a:solidFill>
                  <a:srgbClr val="50646E"/>
                </a:solidFill>
              </a:rPr>
              <a:t>언어의 특징</a:t>
            </a:r>
            <a:endParaRPr lang="ko-KR" altLang="en-US" sz="15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64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75531" y="1699848"/>
            <a:ext cx="9504134" cy="5190050"/>
          </a:xfrm>
          <a:prstGeom prst="roundRect">
            <a:avLst>
              <a:gd name="adj" fmla="val 11648"/>
            </a:avLst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0B377541-7598-CC0E-61C7-94FC378093F3}"/>
              </a:ext>
            </a:extLst>
          </p:cNvPr>
          <p:cNvSpPr/>
          <p:nvPr/>
        </p:nvSpPr>
        <p:spPr>
          <a:xfrm>
            <a:off x="690282" y="1810871"/>
            <a:ext cx="9277443" cy="4975411"/>
          </a:xfrm>
          <a:prstGeom prst="roundRect">
            <a:avLst>
              <a:gd name="adj" fmla="val 98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01 </a:t>
            </a:r>
            <a:r>
              <a:rPr lang="ko-KR" altLang="en-US" sz="1600" dirty="0"/>
              <a:t>프로젝트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1024706" y="1511646"/>
            <a:ext cx="4286033" cy="562524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err="1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ai</a:t>
            </a:r>
            <a:r>
              <a:rPr lang="ko-KR" altLang="en-US" sz="2400" dirty="0" err="1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챗봇</a:t>
            </a:r>
            <a:r>
              <a:rPr lang="ko-KR" altLang="en-US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 </a:t>
            </a:r>
            <a:r>
              <a:rPr lang="en-US" altLang="ko-KR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+ </a:t>
            </a:r>
            <a:r>
              <a:rPr lang="ko-KR" altLang="en-US" sz="24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자금 관리 시스템 구현</a:t>
            </a:r>
            <a:endParaRPr lang="ko-KR" altLang="en-US" sz="2400" dirty="0">
              <a:solidFill>
                <a:srgbClr val="2484C6"/>
              </a:solidFill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57521" y="2129681"/>
            <a:ext cx="87064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 smtClean="0">
                <a:latin typeface="다키 M" pitchFamily="2" charset="-127"/>
                <a:ea typeface="다키 M" pitchFamily="2" charset="-127"/>
              </a:rPr>
              <a:t> 3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월에 </a:t>
            </a:r>
            <a:r>
              <a:rPr lang="ko-KR" altLang="en-US" sz="2400" dirty="0">
                <a:latin typeface="다키 M" pitchFamily="2" charset="-127"/>
                <a:ea typeface="다키 M" pitchFamily="2" charset="-127"/>
              </a:rPr>
              <a:t>배운 </a:t>
            </a:r>
            <a:r>
              <a:rPr lang="en-US" altLang="ko-KR" sz="2400" dirty="0">
                <a:latin typeface="다키 M" pitchFamily="2" charset="-127"/>
                <a:ea typeface="다키 M" pitchFamily="2" charset="-127"/>
              </a:rPr>
              <a:t>C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언어의 </a:t>
            </a:r>
            <a:r>
              <a:rPr lang="ko-KR" altLang="en-US" sz="2400" dirty="0" err="1" smtClean="0">
                <a:latin typeface="다키 M" pitchFamily="2" charset="-127"/>
                <a:ea typeface="다키 M" pitchFamily="2" charset="-127"/>
              </a:rPr>
              <a:t>절차지향적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 </a:t>
            </a:r>
            <a:r>
              <a:rPr lang="ko-KR" altLang="en-US" sz="2400" dirty="0">
                <a:latin typeface="다키 M" pitchFamily="2" charset="-127"/>
                <a:ea typeface="다키 M" pitchFamily="2" charset="-127"/>
              </a:rPr>
              <a:t>특성을 활용해 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프로그램 흐름 설정 및 제어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에 </a:t>
            </a:r>
            <a:r>
              <a:rPr lang="ko-KR" altLang="en-US" sz="2400" dirty="0">
                <a:latin typeface="다키 M" pitchFamily="2" charset="-127"/>
                <a:ea typeface="다키 M" pitchFamily="2" charset="-127"/>
              </a:rPr>
              <a:t>용이한 프로젝트 주제에 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적합</a:t>
            </a:r>
            <a:endParaRPr lang="en-US" altLang="ko-KR" sz="2400" dirty="0"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 smtClean="0">
                <a:latin typeface="다키 M" pitchFamily="2" charset="-127"/>
                <a:ea typeface="다키 M" pitchFamily="2" charset="-127"/>
              </a:rPr>
              <a:t> OCI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를 활용해서 </a:t>
            </a:r>
            <a:r>
              <a:rPr lang="en-US" altLang="ko-KR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Oracle Database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와 연동 및 모듈화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를 통해 장기 저장 데이터 관리 가능</a:t>
            </a:r>
            <a:endParaRPr lang="en-US" altLang="ko-KR" sz="2400" dirty="0" smtClean="0"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 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외부 </a:t>
            </a:r>
            <a:r>
              <a:rPr lang="en-US" altLang="ko-KR" sz="2400" b="1" dirty="0" err="1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api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의 연동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을 통해 </a:t>
            </a:r>
            <a:r>
              <a:rPr lang="ko-KR" altLang="en-US" sz="2400" dirty="0" err="1" smtClean="0">
                <a:latin typeface="다키 M" pitchFamily="2" charset="-127"/>
                <a:ea typeface="다키 M" pitchFamily="2" charset="-127"/>
              </a:rPr>
              <a:t>챗봇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 구현하여 </a:t>
            </a:r>
            <a:r>
              <a:rPr lang="en-US" altLang="ko-KR" sz="2400" dirty="0">
                <a:latin typeface="다키 M" pitchFamily="2" charset="-127"/>
                <a:ea typeface="다키 M" pitchFamily="2" charset="-127"/>
              </a:rPr>
              <a:t>C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언어의 확장성을 구현</a:t>
            </a:r>
            <a:endParaRPr lang="en-US" altLang="ko-KR" sz="2400" dirty="0" smtClean="0">
              <a:latin typeface="다키 M" pitchFamily="2" charset="-127"/>
              <a:ea typeface="다키 M" pitchFamily="2" charset="-127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 smtClean="0">
                <a:latin typeface="다키 M" pitchFamily="2" charset="-127"/>
                <a:ea typeface="다키 M" pitchFamily="2" charset="-127"/>
              </a:rPr>
              <a:t> txt, bin, csv </a:t>
            </a:r>
            <a:r>
              <a:rPr lang="ko-KR" altLang="en-US" sz="2400" dirty="0" smtClean="0">
                <a:latin typeface="다키 M" pitchFamily="2" charset="-127"/>
                <a:ea typeface="다키 M" pitchFamily="2" charset="-127"/>
              </a:rPr>
              <a:t>파일 출력을 통해 </a:t>
            </a:r>
            <a:r>
              <a:rPr lang="en-US" altLang="ko-KR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file stream</a:t>
            </a:r>
            <a:r>
              <a:rPr lang="ko-KR" altLang="en-US" sz="2400" b="1" dirty="0" smtClean="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rPr>
              <a:t>을 활용</a:t>
            </a:r>
            <a:endParaRPr lang="ko-KR" altLang="en-US" sz="2400" b="1" dirty="0">
              <a:solidFill>
                <a:srgbClr val="2482C8"/>
              </a:solidFill>
              <a:latin typeface="다키 M" pitchFamily="2" charset="-127"/>
              <a:ea typeface="다키 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489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01 </a:t>
            </a:r>
            <a:r>
              <a:rPr lang="ko-KR" altLang="en-US" sz="1600" dirty="0"/>
              <a:t>프로젝트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３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팀</a:t>
            </a:r>
            <a:r>
              <a:rPr lang="ko-KR" altLang="en-US" dirty="0"/>
              <a:t>원</a:t>
            </a:r>
            <a:r>
              <a:rPr lang="ko-KR" altLang="en-US" dirty="0" smtClean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7D39B691-957E-C543-594C-4FA083B75A39}"/>
              </a:ext>
            </a:extLst>
          </p:cNvPr>
          <p:cNvSpPr/>
          <p:nvPr/>
        </p:nvSpPr>
        <p:spPr>
          <a:xfrm>
            <a:off x="1332259" y="5641898"/>
            <a:ext cx="3096961" cy="745939"/>
          </a:xfrm>
          <a:prstGeom prst="roundRect">
            <a:avLst>
              <a:gd name="adj" fmla="val 8025"/>
            </a:avLst>
          </a:prstGeom>
          <a:solidFill>
            <a:schemeClr val="bg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C</a:t>
            </a:r>
            <a:r>
              <a:rPr lang="ko-KR" altLang="en-US" sz="32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언어 </a:t>
            </a:r>
            <a:r>
              <a:rPr lang="en-US" altLang="ko-KR" sz="32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4</a:t>
            </a:r>
            <a:r>
              <a:rPr lang="ko-KR" altLang="en-US" sz="3200" dirty="0" smtClean="0">
                <a:solidFill>
                  <a:srgbClr val="2484C6"/>
                </a:solidFill>
                <a:latin typeface="다키 M" pitchFamily="2" charset="-127"/>
                <a:ea typeface="다키 M" pitchFamily="2" charset="-127"/>
              </a:rPr>
              <a:t>조</a:t>
            </a:r>
            <a:endParaRPr lang="ko-KR" altLang="en-US" sz="3200" dirty="0">
              <a:solidFill>
                <a:srgbClr val="2484C6"/>
              </a:solidFill>
              <a:latin typeface="다키 M" pitchFamily="2" charset="-127"/>
              <a:ea typeface="다키 M" pitchFamily="2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437364" y="1699848"/>
            <a:ext cx="5256036" cy="5190050"/>
            <a:chOff x="4545107" y="1699848"/>
            <a:chExt cx="5256036" cy="5190050"/>
          </a:xfrm>
        </p:grpSpPr>
        <p:sp>
          <p:nvSpPr>
            <p:cNvPr id="2" name="모서리가 둥근 직사각형 1">
              <a:extLst>
                <a:ext uri="{FF2B5EF4-FFF2-40B4-BE49-F238E27FC236}">
                  <a16:creationId xmlns:a16="http://schemas.microsoft.com/office/drawing/2014/main" id="{8815C84E-CFE5-1118-8219-9B8D92357B4B}"/>
                </a:ext>
              </a:extLst>
            </p:cNvPr>
            <p:cNvSpPr/>
            <p:nvPr/>
          </p:nvSpPr>
          <p:spPr>
            <a:xfrm>
              <a:off x="4545107" y="1699848"/>
              <a:ext cx="4589017" cy="5190050"/>
            </a:xfrm>
            <a:prstGeom prst="roundRect">
              <a:avLst>
                <a:gd name="adj" fmla="val 11648"/>
              </a:avLst>
            </a:prstGeom>
            <a:solidFill>
              <a:srgbClr val="2482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AB892C28-944A-E7AA-5789-9F14A4884832}"/>
                </a:ext>
              </a:extLst>
            </p:cNvPr>
            <p:cNvSpPr/>
            <p:nvPr/>
          </p:nvSpPr>
          <p:spPr>
            <a:xfrm>
              <a:off x="4657821" y="1801906"/>
              <a:ext cx="4373164" cy="4984376"/>
            </a:xfrm>
            <a:prstGeom prst="roundRect">
              <a:avLst>
                <a:gd name="adj" fmla="val 110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34D555-63D2-36A4-F06E-DF18C1BB532D}"/>
                </a:ext>
              </a:extLst>
            </p:cNvPr>
            <p:cNvSpPr txBox="1"/>
            <p:nvPr/>
          </p:nvSpPr>
          <p:spPr>
            <a:xfrm>
              <a:off x="5139496" y="1926948"/>
              <a:ext cx="4661647" cy="4708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b="1" dirty="0" err="1" smtClean="0">
                  <a:latin typeface="Daki M" pitchFamily="2" charset="-127"/>
                  <a:ea typeface="Daki M" pitchFamily="2" charset="-127"/>
                </a:rPr>
                <a:t>신철환</a:t>
              </a:r>
              <a:r>
                <a:rPr kumimoji="1" lang="ko-KR" altLang="en-US" sz="1600" b="1" dirty="0" smtClean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1600" b="1" dirty="0">
                  <a:latin typeface="Daki M" pitchFamily="2" charset="-127"/>
                  <a:ea typeface="Daki M" pitchFamily="2" charset="-127"/>
                </a:rPr>
                <a:t>사원 </a:t>
              </a:r>
              <a:r>
                <a:rPr kumimoji="1" lang="en-US" altLang="ko-KR" sz="1600" b="1" dirty="0">
                  <a:latin typeface="Daki M" pitchFamily="2" charset="-127"/>
                  <a:ea typeface="Daki M" pitchFamily="2" charset="-127"/>
                </a:rPr>
                <a:t>(</a:t>
              </a:r>
              <a:r>
                <a:rPr kumimoji="1" lang="ko-KR" altLang="en-US" sz="1600" b="1" dirty="0">
                  <a:latin typeface="Daki M" pitchFamily="2" charset="-127"/>
                  <a:ea typeface="Daki M" pitchFamily="2" charset="-127"/>
                </a:rPr>
                <a:t>조장</a:t>
              </a:r>
              <a:r>
                <a:rPr kumimoji="1" lang="en-US" altLang="ko-KR" sz="1600" b="1" dirty="0">
                  <a:latin typeface="Daki M" pitchFamily="2" charset="-127"/>
                  <a:ea typeface="Daki M" pitchFamily="2" charset="-127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perplexity </a:t>
              </a:r>
              <a:r>
                <a:rPr kumimoji="1" lang="en-US" altLang="ko-KR" sz="1200" dirty="0" err="1" smtClean="0">
                  <a:latin typeface="Daki M" pitchFamily="2" charset="-127"/>
                  <a:ea typeface="Daki M" pitchFamily="2" charset="-127"/>
                </a:rPr>
                <a:t>ai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en-US" altLang="ko-KR" sz="1200" dirty="0" err="1" smtClean="0">
                  <a:latin typeface="Daki M" pitchFamily="2" charset="-127"/>
                  <a:ea typeface="Daki M" pitchFamily="2" charset="-127"/>
                </a:rPr>
                <a:t>api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관리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chat bot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대화 부분 구현</a:t>
              </a:r>
              <a:endParaRPr kumimoji="1" lang="en-US" altLang="ko-KR" sz="1200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대화 및 요약 데이터 가공</a:t>
              </a: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&amp;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처리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endParaRPr kumimoji="1" lang="en-US" altLang="ko-KR" sz="1600" dirty="0"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b="1" dirty="0" smtClean="0">
                  <a:latin typeface="Daki M" pitchFamily="2" charset="-127"/>
                  <a:ea typeface="Daki M" pitchFamily="2" charset="-127"/>
                </a:rPr>
                <a:t>박지현 </a:t>
              </a:r>
              <a:r>
                <a:rPr kumimoji="1" lang="ko-KR" altLang="en-US" sz="1600" b="1" dirty="0">
                  <a:latin typeface="Daki M" pitchFamily="2" charset="-127"/>
                  <a:ea typeface="Daki M" pitchFamily="2" charset="-127"/>
                </a:rPr>
                <a:t>사원</a:t>
              </a:r>
              <a:endParaRPr kumimoji="1" lang="en-US" altLang="ko-KR" sz="1600" b="1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DB </a:t>
              </a:r>
              <a:r>
                <a:rPr kumimoji="1" lang="ko-KR" altLang="en-US" sz="1200" dirty="0">
                  <a:latin typeface="Daki M" pitchFamily="2" charset="-127"/>
                  <a:ea typeface="Daki M" pitchFamily="2" charset="-127"/>
                </a:rPr>
                <a:t>연동 구현</a:t>
              </a:r>
              <a:endParaRPr kumimoji="1" lang="en-US" altLang="ko-KR" sz="1200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OCI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함수 모듈화 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&amp;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최적화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DB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에 해당하는 구조체 설계</a:t>
              </a:r>
              <a:endParaRPr kumimoji="1" lang="en-US" altLang="ko-KR" sz="1200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endParaRPr kumimoji="1" lang="en-US" altLang="ko-KR" sz="1600" dirty="0">
                <a:latin typeface="Daki M" pitchFamily="2" charset="-127"/>
                <a:ea typeface="Daki M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kumimoji="1" lang="ko-KR" altLang="en-US" sz="1600" b="1" dirty="0">
                  <a:latin typeface="Daki M" pitchFamily="2" charset="-127"/>
                  <a:ea typeface="Daki M" pitchFamily="2" charset="-127"/>
                </a:rPr>
                <a:t>이재진 사원</a:t>
              </a:r>
              <a:endParaRPr kumimoji="1" lang="en-US" altLang="ko-KR" sz="1600" b="1" dirty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6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전체 프로젝트 흐름 구현</a:t>
              </a: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&amp;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모듈화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전체 </a:t>
              </a:r>
              <a:r>
                <a:rPr kumimoji="1" lang="en-US" altLang="ko-KR" sz="1200" dirty="0" smtClean="0">
                  <a:latin typeface="Daki M" pitchFamily="2" charset="-127"/>
                  <a:ea typeface="Daki M" pitchFamily="2" charset="-127"/>
                </a:rPr>
                <a:t>console </a:t>
              </a:r>
              <a:r>
                <a:rPr kumimoji="1" lang="ko-KR" altLang="en-US" sz="1200" dirty="0" smtClean="0">
                  <a:latin typeface="Daki M" pitchFamily="2" charset="-127"/>
                  <a:ea typeface="Daki M" pitchFamily="2" charset="-127"/>
                </a:rPr>
                <a:t>출력 구현</a:t>
              </a:r>
              <a:endParaRPr kumimoji="1" lang="en-US" altLang="ko-KR" sz="1200" dirty="0" smtClean="0">
                <a:latin typeface="Daki M" pitchFamily="2" charset="-127"/>
                <a:ea typeface="Daki M" pitchFamily="2" charset="-127"/>
              </a:endParaRPr>
            </a:p>
            <a:p>
              <a:pPr>
                <a:lnSpc>
                  <a:spcPct val="150000"/>
                </a:lnSpc>
              </a:pPr>
              <a:r>
                <a:rPr kumimoji="1" lang="en-US" altLang="ko-KR" sz="1200" dirty="0">
                  <a:latin typeface="Daki M" pitchFamily="2" charset="-127"/>
                  <a:ea typeface="Daki M" pitchFamily="2" charset="-127"/>
                </a:rPr>
                <a:t>	ppt, </a:t>
              </a:r>
              <a:r>
                <a:rPr kumimoji="1" lang="ko-KR" altLang="en-US" sz="1200" dirty="0">
                  <a:latin typeface="Daki M" pitchFamily="2" charset="-127"/>
                  <a:ea typeface="Daki M" pitchFamily="2" charset="-127"/>
                </a:rPr>
                <a:t>발표 담당</a:t>
              </a:r>
              <a:endParaRPr kumimoji="1" lang="en-US" altLang="ko-KR" sz="1200" dirty="0">
                <a:latin typeface="Daki M" pitchFamily="2" charset="-127"/>
                <a:ea typeface="Daki M" pitchFamily="2" charset="-127"/>
              </a:endParaRPr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36" y="2024331"/>
            <a:ext cx="4101761" cy="3076320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38348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설계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1) </a:t>
            </a:r>
            <a:r>
              <a:rPr lang="ko-KR" altLang="en-US" b="1" dirty="0">
                <a:latin typeface="다키 L" pitchFamily="2" charset="-127"/>
                <a:ea typeface="다키 L" pitchFamily="2" charset="-127"/>
              </a:rPr>
              <a:t>데이터베이스 설계</a:t>
            </a:r>
            <a:endParaRPr lang="en-US" altLang="ko-KR" b="1" dirty="0">
              <a:latin typeface="다키 L" pitchFamily="2" charset="-127"/>
              <a:ea typeface="다키 L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다키 L" pitchFamily="2" charset="-127"/>
                <a:ea typeface="다키 L" pitchFamily="2" charset="-127"/>
              </a:rPr>
              <a:t>2) </a:t>
            </a:r>
            <a:r>
              <a:rPr lang="ko-KR" altLang="en-US" b="1" dirty="0" smtClean="0">
                <a:latin typeface="다키 L" pitchFamily="2" charset="-127"/>
                <a:ea typeface="다키 L" pitchFamily="2" charset="-127"/>
              </a:rPr>
              <a:t>데이터 영역 설계</a:t>
            </a:r>
            <a:endParaRPr lang="en-US" altLang="ko-KR" b="1" dirty="0" smtClean="0">
              <a:latin typeface="다키 L" pitchFamily="2" charset="-127"/>
              <a:ea typeface="다키 L" pitchFamily="2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ko-KR" sz="6000" dirty="0">
                <a:solidFill>
                  <a:srgbClr val="2484C6"/>
                </a:solidFill>
                <a:latin typeface="다키 M Title" pitchFamily="2" charset="-127"/>
                <a:ea typeface="다키 M Title" pitchFamily="2" charset="-127"/>
              </a:rPr>
              <a:t>02</a:t>
            </a:r>
            <a:endParaRPr lang="ko-KR" altLang="en-US" sz="6000" dirty="0">
              <a:solidFill>
                <a:srgbClr val="2484C6"/>
              </a:solidFill>
              <a:latin typeface="다키 M Title" pitchFamily="2" charset="-127"/>
              <a:ea typeface="다키 M Title" pitchFamily="2" charset="-127"/>
            </a:endParaRPr>
          </a:p>
        </p:txBody>
      </p:sp>
      <p:pic>
        <p:nvPicPr>
          <p:cNvPr id="1026" name="Picture 2" descr="데이터 베이스 - 무료 상호 작용개 아이콘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467" y="3020603"/>
            <a:ext cx="1947649" cy="19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6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26D6C-4644-3490-9980-AB311D8A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5D5008-CA92-8A9F-222D-329373FB2C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1600" dirty="0"/>
              <a:t>02 </a:t>
            </a:r>
            <a:r>
              <a:rPr lang="ko-KR" altLang="en-US" sz="1600" dirty="0"/>
              <a:t>프로젝트 설계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60AD7-0D68-C111-CEF4-481D573812F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데이터베이스 설계</a:t>
            </a:r>
          </a:p>
        </p:txBody>
      </p:sp>
      <p:sp>
        <p:nvSpPr>
          <p:cNvPr id="10" name="텍스트 개체 틀 4">
            <a:extLst>
              <a:ext uri="{FF2B5EF4-FFF2-40B4-BE49-F238E27FC236}">
                <a16:creationId xmlns:a16="http://schemas.microsoft.com/office/drawing/2014/main" id="{17953945-14AF-AFE2-7E8B-37611824D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7956884" cy="83526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ct val="20000"/>
              </a:spcBef>
            </a:pPr>
            <a:r>
              <a:rPr lang="en-US" altLang="ko-KR" sz="1600" dirty="0">
                <a:solidFill>
                  <a:srgbClr val="50646E"/>
                </a:solidFill>
              </a:rPr>
              <a:t>1-1. </a:t>
            </a:r>
            <a:r>
              <a:rPr lang="ko-KR" altLang="en-US" sz="1600" dirty="0">
                <a:solidFill>
                  <a:srgbClr val="50646E"/>
                </a:solidFill>
              </a:rPr>
              <a:t>전체 </a:t>
            </a:r>
            <a:r>
              <a:rPr lang="en-US" altLang="ko-KR" sz="1600" dirty="0">
                <a:solidFill>
                  <a:srgbClr val="50646E"/>
                </a:solidFill>
              </a:rPr>
              <a:t>ERD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2432219" y="1441137"/>
            <a:ext cx="5828963" cy="5341279"/>
            <a:chOff x="2567239" y="1441137"/>
            <a:chExt cx="5828963" cy="5341279"/>
          </a:xfrm>
        </p:grpSpPr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B9DA14AE-0486-56C1-380E-A9889929F764}"/>
                </a:ext>
              </a:extLst>
            </p:cNvPr>
            <p:cNvSpPr/>
            <p:nvPr/>
          </p:nvSpPr>
          <p:spPr>
            <a:xfrm>
              <a:off x="2567239" y="1663569"/>
              <a:ext cx="5828963" cy="5118847"/>
            </a:xfrm>
            <a:prstGeom prst="roundRect">
              <a:avLst>
                <a:gd name="adj" fmla="val 12464"/>
              </a:avLst>
            </a:prstGeom>
            <a:solidFill>
              <a:srgbClr val="2828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68700B42-86FF-F635-33E1-A7E41504DB41}"/>
                </a:ext>
              </a:extLst>
            </p:cNvPr>
            <p:cNvSpPr/>
            <p:nvPr/>
          </p:nvSpPr>
          <p:spPr>
            <a:xfrm>
              <a:off x="4441642" y="1441137"/>
              <a:ext cx="2088560" cy="539540"/>
            </a:xfrm>
            <a:prstGeom prst="roundRect">
              <a:avLst>
                <a:gd name="adj" fmla="val 8025"/>
              </a:avLst>
            </a:prstGeom>
            <a:solidFill>
              <a:schemeClr val="bg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rgbClr val="282828"/>
                  </a:solidFill>
                  <a:latin typeface="다키 M" pitchFamily="2" charset="-127"/>
                  <a:ea typeface="다키 M" pitchFamily="2" charset="-127"/>
                </a:rPr>
                <a:t>전체 </a:t>
              </a:r>
              <a:r>
                <a:rPr lang="en-US" altLang="ko-KR" sz="2800" dirty="0">
                  <a:solidFill>
                    <a:srgbClr val="282828"/>
                  </a:solidFill>
                  <a:latin typeface="다키 M" pitchFamily="2" charset="-127"/>
                  <a:ea typeface="다키 M" pitchFamily="2" charset="-127"/>
                </a:rPr>
                <a:t>ERD</a:t>
              </a:r>
              <a:endParaRPr lang="ko-KR" altLang="en-US" sz="2800" dirty="0">
                <a:solidFill>
                  <a:srgbClr val="282828"/>
                </a:solidFill>
                <a:latin typeface="다키 M" pitchFamily="2" charset="-127"/>
                <a:ea typeface="다키 M" pitchFamily="2" charset="-127"/>
              </a:endParaRPr>
            </a:p>
          </p:txBody>
        </p:sp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9143" y="2433875"/>
              <a:ext cx="4785154" cy="3664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0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다우색상">
      <a:dk1>
        <a:sysClr val="windowText" lastClr="000000"/>
      </a:dk1>
      <a:lt1>
        <a:srgbClr val="FFFFFF"/>
      </a:lt1>
      <a:dk2>
        <a:srgbClr val="323C46"/>
      </a:dk2>
      <a:lt2>
        <a:srgbClr val="FFFFFF"/>
      </a:lt2>
      <a:accent1>
        <a:srgbClr val="2482C8"/>
      </a:accent1>
      <a:accent2>
        <a:srgbClr val="005AAA"/>
      </a:accent2>
      <a:accent3>
        <a:srgbClr val="68AEE0"/>
      </a:accent3>
      <a:accent4>
        <a:srgbClr val="50646E"/>
      </a:accent4>
      <a:accent5>
        <a:srgbClr val="8C9398"/>
      </a:accent5>
      <a:accent6>
        <a:srgbClr val="B4BCBE"/>
      </a:accent6>
      <a:hlink>
        <a:srgbClr val="005AAA"/>
      </a:hlink>
      <a:folHlink>
        <a:srgbClr val="8C9398"/>
      </a:folHlink>
    </a:clrScheme>
    <a:fontScheme name="다우글꼴">
      <a:majorFont>
        <a:latin typeface="다키 M Title"/>
        <a:ea typeface="다키 L"/>
        <a:cs typeface=""/>
      </a:majorFont>
      <a:minorFont>
        <a:latin typeface="다키 M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60C1537-D780-4651-ACEC-791EE7E39993}">
  <we:reference id="wa200006805" version="1.0.0.0" store="ko-KR" storeType="OMEX"/>
  <we:alternateReferences>
    <we:reference id="WA200006805" version="1.0.0.0" store="WA200006805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2045</TotalTime>
  <Words>1077</Words>
  <Application>Microsoft Office PowerPoint</Application>
  <PresentationFormat>사용자 지정</PresentationFormat>
  <Paragraphs>275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다키 L</vt:lpstr>
      <vt:lpstr>다키 M</vt:lpstr>
      <vt:lpstr>Calibri Light</vt:lpstr>
      <vt:lpstr>Calibri</vt:lpstr>
      <vt:lpstr>Wingdings</vt:lpstr>
      <vt:lpstr>다키 M Title</vt:lpstr>
      <vt:lpstr>맑은 고딕</vt:lpstr>
      <vt:lpstr>다키 B</vt:lpstr>
      <vt:lpstr>Daki M</vt:lpstr>
      <vt:lpstr>Arial</vt:lpstr>
      <vt:lpstr>Office 테마</vt:lpstr>
      <vt:lpstr>디자인 사용자 지정</vt:lpstr>
      <vt:lpstr>ai 챗봇을 활용한</vt:lpstr>
      <vt:lpstr>Table of Contents</vt:lpstr>
      <vt:lpstr>프로젝트 개요</vt:lpstr>
      <vt:lpstr>PowerPoint 프레젠테이션</vt:lpstr>
      <vt:lpstr>PowerPoint 프레젠테이션</vt:lpstr>
      <vt:lpstr>PowerPoint 프레젠테이션</vt:lpstr>
      <vt:lpstr>PowerPoint 프레젠테이션</vt:lpstr>
      <vt:lpstr>프로젝트 설계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개발과정 및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프로젝트 결과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daou__jaejin</cp:lastModifiedBy>
  <cp:revision>269</cp:revision>
  <dcterms:created xsi:type="dcterms:W3CDTF">2018-09-10T06:50:11Z</dcterms:created>
  <dcterms:modified xsi:type="dcterms:W3CDTF">2025-03-31T08:23:37Z</dcterms:modified>
</cp:coreProperties>
</file>