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8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란 하늘과 맞닿은 정유 공장">
            <a:extLst>
              <a:ext uri="{FF2B5EF4-FFF2-40B4-BE49-F238E27FC236}">
                <a16:creationId xmlns:a16="http://schemas.microsoft.com/office/drawing/2014/main" id="{8F8966C1-1A31-4B40-B8DB-B547CF9DE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046D75-8620-4226-95E8-7E0683E4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공장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5E12-6CD5-4D5D-8854-FACC416D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r>
              <a:rPr lang="ko-KR" altLang="en-US" i="0" dirty="0" err="1">
                <a:solidFill>
                  <a:srgbClr val="FFFFFF"/>
                </a:solidFill>
              </a:rPr>
              <a:t>스마트팩토리</a:t>
            </a:r>
            <a:r>
              <a:rPr lang="en-US" altLang="ko-KR" i="0" dirty="0">
                <a:solidFill>
                  <a:srgbClr val="FFFFFF"/>
                </a:solidFill>
              </a:rPr>
              <a:t>SW</a:t>
            </a:r>
            <a:r>
              <a:rPr lang="ko-KR" altLang="en-US" i="0" dirty="0">
                <a:solidFill>
                  <a:srgbClr val="FFFFFF"/>
                </a:solidFill>
              </a:rPr>
              <a:t>개발 신은지</a:t>
            </a:r>
          </a:p>
        </p:txBody>
      </p:sp>
    </p:spTree>
    <p:extLst>
      <p:ext uri="{BB962C8B-B14F-4D97-AF65-F5344CB8AC3E}">
        <p14:creationId xmlns:p14="http://schemas.microsoft.com/office/powerpoint/2010/main" val="89449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278A-AA9B-4006-8941-FCA839A9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444137"/>
            <a:ext cx="9137118" cy="293145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1800" dirty="0"/>
              <a:t>재고 관리 시스템은 입고부터 출하되기까지 일어나는 상태변화</a:t>
            </a:r>
            <a:r>
              <a:rPr lang="en-US" altLang="ko-KR" sz="1800" dirty="0"/>
              <a:t>, </a:t>
            </a:r>
            <a:r>
              <a:rPr lang="ko-KR" altLang="en-US" sz="1800" dirty="0"/>
              <a:t>재고의 흐름을</a:t>
            </a:r>
            <a:endParaRPr lang="en-US" altLang="ko-KR" sz="1800" dirty="0"/>
          </a:p>
          <a:p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ko-KR" altLang="en-US" sz="900" dirty="0"/>
              <a:t> </a:t>
            </a:r>
            <a:r>
              <a:rPr lang="ko-KR" altLang="en-US" sz="1800" dirty="0"/>
              <a:t>신속 정확하게 파악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관리 할 수 있도록 고객사의 창고 업무를 명확히 이해하고 그에 대한 대안을 제시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업무의 표준화 및 실시간 모니터링하여 효율적인 운영을 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1584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278A-AA9B-4006-8941-FCA839A9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48887"/>
            <a:ext cx="4089989" cy="3630705"/>
          </a:xfrm>
        </p:spPr>
        <p:txBody>
          <a:bodyPr/>
          <a:lstStyle/>
          <a:p>
            <a:r>
              <a:rPr lang="en-US" altLang="ko-KR" dirty="0"/>
              <a:t>1. 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2019(C#)</a:t>
            </a:r>
          </a:p>
          <a:p>
            <a:endParaRPr lang="en-US" altLang="ko-KR" dirty="0"/>
          </a:p>
          <a:p>
            <a:r>
              <a:rPr lang="en-US" altLang="ko-KR" dirty="0"/>
              <a:t>2. MySQL 8.0</a:t>
            </a:r>
          </a:p>
          <a:p>
            <a:endParaRPr lang="en-US" altLang="ko-KR" dirty="0"/>
          </a:p>
          <a:p>
            <a:r>
              <a:rPr lang="en-US" altLang="ko-KR" dirty="0"/>
              <a:t>3. Raspberry</a:t>
            </a:r>
            <a:r>
              <a:rPr lang="ko-KR" altLang="en-US" dirty="0"/>
              <a:t> </a:t>
            </a:r>
            <a:r>
              <a:rPr lang="en-US" altLang="ko-KR" dirty="0"/>
              <a:t>Pi 3 model B</a:t>
            </a:r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4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3104D-0917-465A-9ABD-55CFB81D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41" y="2325543"/>
            <a:ext cx="2143125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220DB-591D-474A-AD32-14DA4079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44" y="3640315"/>
            <a:ext cx="2143125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9A8C3B-BD56-46E0-BD2C-E1CEDA68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42" y="4955087"/>
            <a:ext cx="2143125" cy="95250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5163102-ECA4-41AE-96EC-21D75B3DAFBF}"/>
              </a:ext>
            </a:extLst>
          </p:cNvPr>
          <p:cNvCxnSpPr>
            <a:cxnSpLocks/>
          </p:cNvCxnSpPr>
          <p:nvPr/>
        </p:nvCxnSpPr>
        <p:spPr>
          <a:xfrm flipV="1">
            <a:off x="6529107" y="2801793"/>
            <a:ext cx="1176896" cy="628649"/>
          </a:xfrm>
          <a:prstGeom prst="bentConnector3">
            <a:avLst/>
          </a:prstGeom>
          <a:ln w="508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9893317-6000-4D4D-BA1A-F3D8EC58849E}"/>
              </a:ext>
            </a:extLst>
          </p:cNvPr>
          <p:cNvCxnSpPr>
            <a:cxnSpLocks/>
          </p:cNvCxnSpPr>
          <p:nvPr/>
        </p:nvCxnSpPr>
        <p:spPr>
          <a:xfrm>
            <a:off x="6529107" y="4834061"/>
            <a:ext cx="1176896" cy="603438"/>
          </a:xfrm>
          <a:prstGeom prst="bentConnector3">
            <a:avLst>
              <a:gd name="adj1" fmla="val 50000"/>
            </a:avLst>
          </a:prstGeom>
          <a:ln w="5080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340 Silhouette Of A Surveillance Camera Icon Stock Photos, Pictures &amp;amp;  Royalty-Free Images - iStock">
            <a:extLst>
              <a:ext uri="{FF2B5EF4-FFF2-40B4-BE49-F238E27FC236}">
                <a16:creationId xmlns:a16="http://schemas.microsoft.com/office/drawing/2014/main" id="{126BB25F-21B9-4D81-A507-409F809F2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0752" r="11275" b="29791"/>
          <a:stretch/>
        </p:blipFill>
        <p:spPr bwMode="auto">
          <a:xfrm>
            <a:off x="7962386" y="1963271"/>
            <a:ext cx="499105" cy="3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340 Silhouette Of A Surveillance Camera Icon Stock Photos, Pictures &amp;amp;  Royalty-Free Images - iStock">
            <a:extLst>
              <a:ext uri="{FF2B5EF4-FFF2-40B4-BE49-F238E27FC236}">
                <a16:creationId xmlns:a16="http://schemas.microsoft.com/office/drawing/2014/main" id="{3F8C87D9-8257-4E70-9722-3FC3BDA22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0752" r="11275" b="29791"/>
          <a:stretch/>
        </p:blipFill>
        <p:spPr bwMode="auto">
          <a:xfrm>
            <a:off x="7962386" y="3399069"/>
            <a:ext cx="499105" cy="3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40 Silhouette Of A Surveillance Camera Icon Stock Photos, Pictures &amp;amp;  Royalty-Free Images - iStock">
            <a:extLst>
              <a:ext uri="{FF2B5EF4-FFF2-40B4-BE49-F238E27FC236}">
                <a16:creationId xmlns:a16="http://schemas.microsoft.com/office/drawing/2014/main" id="{D59EBFA8-FC94-43AD-B783-9F0774CDD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0752" r="11275" b="29791"/>
          <a:stretch/>
        </p:blipFill>
        <p:spPr bwMode="auto">
          <a:xfrm>
            <a:off x="7962386" y="4834061"/>
            <a:ext cx="499105" cy="3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4E36DD-9374-4503-9F6E-95719D4527DB}"/>
              </a:ext>
            </a:extLst>
          </p:cNvPr>
          <p:cNvCxnSpPr>
            <a:cxnSpLocks/>
          </p:cNvCxnSpPr>
          <p:nvPr/>
        </p:nvCxnSpPr>
        <p:spPr>
          <a:xfrm>
            <a:off x="6529107" y="4116565"/>
            <a:ext cx="11768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컴퓨터 바탕 화면 모니터, 디스플레이 벡터 일러스트 레이 션. 로열티 무료 사진, 그림, 이미지 그리고 스톡포토그래피. Image  22847120.">
            <a:extLst>
              <a:ext uri="{FF2B5EF4-FFF2-40B4-BE49-F238E27FC236}">
                <a16:creationId xmlns:a16="http://schemas.microsoft.com/office/drawing/2014/main" id="{76FA4CE1-C9B8-4F28-B852-9CFC08AC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79" y="2829844"/>
            <a:ext cx="2219243" cy="166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01D087-14B0-470B-A232-F76D1BF643A5}"/>
              </a:ext>
            </a:extLst>
          </p:cNvPr>
          <p:cNvSpPr txBox="1"/>
          <p:nvPr/>
        </p:nvSpPr>
        <p:spPr>
          <a:xfrm>
            <a:off x="4577682" y="458575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6ABA4-E32B-4197-A62F-0F54202F0109}"/>
              </a:ext>
            </a:extLst>
          </p:cNvPr>
          <p:cNvSpPr txBox="1"/>
          <p:nvPr/>
        </p:nvSpPr>
        <p:spPr>
          <a:xfrm>
            <a:off x="10339919" y="26451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라인 </a:t>
            </a:r>
            <a:r>
              <a:rPr lang="en-US" altLang="ko-KR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0564E-3B74-4AD1-A68F-E32F61772C50}"/>
              </a:ext>
            </a:extLst>
          </p:cNvPr>
          <p:cNvSpPr txBox="1"/>
          <p:nvPr/>
        </p:nvSpPr>
        <p:spPr>
          <a:xfrm>
            <a:off x="10339921" y="393189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라인 </a:t>
            </a:r>
            <a:r>
              <a:rPr lang="en-US" altLang="ko-KR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B646C-0583-4574-B449-146C1FC56D2C}"/>
              </a:ext>
            </a:extLst>
          </p:cNvPr>
          <p:cNvSpPr txBox="1"/>
          <p:nvPr/>
        </p:nvSpPr>
        <p:spPr>
          <a:xfrm>
            <a:off x="10339920" y="524667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라인 </a:t>
            </a:r>
            <a:r>
              <a:rPr lang="en-US" altLang="ko-KR" dirty="0"/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E6588E-4027-4E67-9470-619D3ED6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93" y="3576841"/>
            <a:ext cx="2143125" cy="9525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3455FE-B96B-4F22-8BBA-2AB446D9A488}"/>
              </a:ext>
            </a:extLst>
          </p:cNvPr>
          <p:cNvCxnSpPr>
            <a:cxnSpLocks/>
          </p:cNvCxnSpPr>
          <p:nvPr/>
        </p:nvCxnSpPr>
        <p:spPr>
          <a:xfrm>
            <a:off x="3219404" y="4116565"/>
            <a:ext cx="699853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220481-E956-474F-81BF-DAD3205DFDE2}"/>
              </a:ext>
            </a:extLst>
          </p:cNvPr>
          <p:cNvSpPr txBox="1"/>
          <p:nvPr/>
        </p:nvSpPr>
        <p:spPr>
          <a:xfrm>
            <a:off x="1738189" y="4496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3AF53A-68D5-4706-AD56-DCC114C2F5B9}"/>
              </a:ext>
            </a:extLst>
          </p:cNvPr>
          <p:cNvSpPr txBox="1"/>
          <p:nvPr/>
        </p:nvSpPr>
        <p:spPr>
          <a:xfrm>
            <a:off x="8960337" y="6028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90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구성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C6D0C-83BF-4C39-8FDA-318852EA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06" y="2442080"/>
            <a:ext cx="4601046" cy="3437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8A9A24-EC7E-4A87-B88A-82F9F9E2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2080"/>
            <a:ext cx="4938542" cy="3437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A79A6-2EBE-4A3A-90AE-56922E59C8BF}"/>
              </a:ext>
            </a:extLst>
          </p:cNvPr>
          <p:cNvSpPr txBox="1"/>
          <p:nvPr/>
        </p:nvSpPr>
        <p:spPr>
          <a:xfrm>
            <a:off x="2441601" y="597217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재고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E0F6-09D3-4501-A278-017552F9B034}"/>
              </a:ext>
            </a:extLst>
          </p:cNvPr>
          <p:cNvSpPr txBox="1"/>
          <p:nvPr/>
        </p:nvSpPr>
        <p:spPr>
          <a:xfrm>
            <a:off x="7978411" y="597217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입고 관리</a:t>
            </a:r>
          </a:p>
        </p:txBody>
      </p:sp>
    </p:spTree>
    <p:extLst>
      <p:ext uri="{BB962C8B-B14F-4D97-AF65-F5344CB8AC3E}">
        <p14:creationId xmlns:p14="http://schemas.microsoft.com/office/powerpoint/2010/main" val="4210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구성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5DDAD-994E-4719-9D7E-CD931EDE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3" y="2490363"/>
            <a:ext cx="5416496" cy="3091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0EFCB8-4CC6-479A-9A1D-DB528DA4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4" y="2490363"/>
            <a:ext cx="5289735" cy="3091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80D76-0DCD-4BF3-A7DB-E6A8433C22A8}"/>
              </a:ext>
            </a:extLst>
          </p:cNvPr>
          <p:cNvSpPr txBox="1"/>
          <p:nvPr/>
        </p:nvSpPr>
        <p:spPr>
          <a:xfrm>
            <a:off x="2441601" y="57394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/>
              <a:t>고 </a:t>
            </a:r>
            <a:r>
              <a:rPr lang="ko-KR" altLang="en-US" dirty="0"/>
              <a:t>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478E7-071D-47EE-B0D5-AA7C8723D2E4}"/>
              </a:ext>
            </a:extLst>
          </p:cNvPr>
          <p:cNvSpPr txBox="1"/>
          <p:nvPr/>
        </p:nvSpPr>
        <p:spPr>
          <a:xfrm>
            <a:off x="8644825" y="5739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5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82A3-61AE-4D74-BAF4-44CB9B5E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84863"/>
          </a:xfrm>
        </p:spPr>
        <p:txBody>
          <a:bodyPr/>
          <a:lstStyle/>
          <a:p>
            <a:r>
              <a:rPr lang="ko-KR" altLang="en-US" dirty="0"/>
              <a:t>향후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278A-AA9B-4006-8941-FCA839A9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21860"/>
            <a:ext cx="7622083" cy="391632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가동률 테이블 </a:t>
            </a:r>
            <a:r>
              <a:rPr lang="en-US" altLang="ko-KR" dirty="0"/>
              <a:t>: </a:t>
            </a:r>
            <a:r>
              <a:rPr lang="ko-KR" altLang="en-US" dirty="0"/>
              <a:t>라인 명</a:t>
            </a:r>
            <a:r>
              <a:rPr lang="en-US" altLang="ko-KR" dirty="0"/>
              <a:t>, </a:t>
            </a:r>
            <a:r>
              <a:rPr lang="ko-KR" altLang="en-US" dirty="0"/>
              <a:t>장비 명</a:t>
            </a:r>
            <a:r>
              <a:rPr lang="en-US" altLang="ko-KR" dirty="0"/>
              <a:t>, </a:t>
            </a:r>
            <a:r>
              <a:rPr lang="ko-KR" altLang="en-US" dirty="0"/>
              <a:t>시작시간</a:t>
            </a:r>
            <a:r>
              <a:rPr lang="en-US" altLang="ko-KR" dirty="0"/>
              <a:t>, </a:t>
            </a:r>
            <a:r>
              <a:rPr lang="ko-KR" altLang="en-US" dirty="0"/>
              <a:t>정지시간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오류테이블 </a:t>
            </a:r>
            <a:r>
              <a:rPr lang="en-US" altLang="ko-KR" dirty="0"/>
              <a:t>: </a:t>
            </a:r>
            <a:r>
              <a:rPr lang="ko-KR" altLang="en-US" dirty="0"/>
              <a:t>라인 명</a:t>
            </a:r>
            <a:r>
              <a:rPr lang="en-US" altLang="ko-KR" dirty="0"/>
              <a:t>, </a:t>
            </a:r>
            <a:r>
              <a:rPr lang="ko-KR" altLang="en-US" dirty="0"/>
              <a:t>센서 명</a:t>
            </a:r>
            <a:r>
              <a:rPr lang="en-US" altLang="ko-KR" dirty="0"/>
              <a:t>, </a:t>
            </a:r>
            <a:r>
              <a:rPr lang="ko-KR" altLang="en-US" dirty="0"/>
              <a:t>발생시간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라인테이블 </a:t>
            </a:r>
            <a:r>
              <a:rPr lang="en-US" altLang="ko-KR" dirty="0"/>
              <a:t>: </a:t>
            </a:r>
            <a:r>
              <a:rPr lang="ko-KR" altLang="en-US" dirty="0"/>
              <a:t>라인 명</a:t>
            </a:r>
            <a:r>
              <a:rPr lang="en-US" altLang="ko-KR" dirty="0"/>
              <a:t>, </a:t>
            </a:r>
            <a:r>
              <a:rPr lang="ko-KR" altLang="en-US" dirty="0"/>
              <a:t>장비 명</a:t>
            </a:r>
            <a:r>
              <a:rPr lang="en-US" altLang="ko-KR" dirty="0"/>
              <a:t>, </a:t>
            </a:r>
            <a:r>
              <a:rPr lang="ko-KR" altLang="en-US" dirty="0"/>
              <a:t>센서 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라즈베리 파이 연결 </a:t>
            </a:r>
            <a:r>
              <a:rPr lang="en-US" altLang="ko-KR" dirty="0"/>
              <a:t>: </a:t>
            </a:r>
            <a:r>
              <a:rPr lang="ko-KR" altLang="en-US" dirty="0"/>
              <a:t>기계</a:t>
            </a:r>
            <a:r>
              <a:rPr lang="en-US" altLang="ko-KR" dirty="0"/>
              <a:t>(LED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대체</a:t>
            </a:r>
            <a:r>
              <a:rPr lang="en-US" altLang="ko-KR" dirty="0"/>
              <a:t>)</a:t>
            </a:r>
            <a:r>
              <a:rPr lang="ko-KR" altLang="en-US" dirty="0"/>
              <a:t>연결 후 모니터링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1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파란 하늘과 맞닿은 정유 공장">
            <a:extLst>
              <a:ext uri="{FF2B5EF4-FFF2-40B4-BE49-F238E27FC236}">
                <a16:creationId xmlns:a16="http://schemas.microsoft.com/office/drawing/2014/main" id="{8F8966C1-1A31-4B40-B8DB-B547CF9DE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046D75-8620-4226-95E8-7E0683E4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441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23363E"/>
      </a:dk2>
      <a:lt2>
        <a:srgbClr val="E2E7E8"/>
      </a:lt2>
      <a:accent1>
        <a:srgbClr val="B1523B"/>
      </a:accent1>
      <a:accent2>
        <a:srgbClr val="C34D67"/>
      </a:accent2>
      <a:accent3>
        <a:srgbClr val="C3954D"/>
      </a:accent3>
      <a:accent4>
        <a:srgbClr val="3BB1A4"/>
      </a:accent4>
      <a:accent5>
        <a:srgbClr val="4D9FC3"/>
      </a:accent5>
      <a:accent6>
        <a:srgbClr val="3B5CB1"/>
      </a:accent6>
      <a:hlink>
        <a:srgbClr val="368EA3"/>
      </a:hlink>
      <a:folHlink>
        <a:srgbClr val="7F7F7F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11856</TotalTime>
  <Words>161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 Semilight</vt:lpstr>
      <vt:lpstr>Malgun Gothic</vt:lpstr>
      <vt:lpstr>Arial</vt:lpstr>
      <vt:lpstr>GestaltVTI</vt:lpstr>
      <vt:lpstr>공장 관리 시스템</vt:lpstr>
      <vt:lpstr>프로젝트 개요</vt:lpstr>
      <vt:lpstr>개발 환경</vt:lpstr>
      <vt:lpstr>시스템 구성도</vt:lpstr>
      <vt:lpstr>GUI 구성(1)</vt:lpstr>
      <vt:lpstr>GUI 구성(2)</vt:lpstr>
      <vt:lpstr>향후 목표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공장 관리 시스템</dc:title>
  <dc:creator>신은지(2017142046)</dc:creator>
  <cp:lastModifiedBy>신은지(2017142046)</cp:lastModifiedBy>
  <cp:revision>1</cp:revision>
  <dcterms:created xsi:type="dcterms:W3CDTF">2021-07-22T01:53:13Z</dcterms:created>
  <dcterms:modified xsi:type="dcterms:W3CDTF">2021-07-30T07:29:45Z</dcterms:modified>
</cp:coreProperties>
</file>