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8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9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30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31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32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3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34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5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6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7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8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9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40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41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2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43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4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5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6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7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8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9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50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51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52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53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54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55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6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7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8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9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drawings/drawing4.xml" ContentType="application/vnd.openxmlformats-officedocument.drawingml.chartshapes+xml"/>
  <Override PartName="/ppt/charts/chart60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61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62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63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64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65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6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7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8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9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70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71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72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73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74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75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6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7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drawings/drawing5.xml" ContentType="application/vnd.openxmlformats-officedocument.drawingml.chartshapes+xml"/>
  <Override PartName="/ppt/charts/chart78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1" r:id="rId2"/>
    <p:sldId id="279" r:id="rId3"/>
    <p:sldId id="266" r:id="rId4"/>
    <p:sldId id="263" r:id="rId5"/>
    <p:sldId id="326" r:id="rId6"/>
    <p:sldId id="327" r:id="rId7"/>
    <p:sldId id="328" r:id="rId8"/>
    <p:sldId id="329" r:id="rId9"/>
    <p:sldId id="330" r:id="rId10"/>
    <p:sldId id="303" r:id="rId11"/>
    <p:sldId id="335" r:id="rId12"/>
    <p:sldId id="333" r:id="rId13"/>
    <p:sldId id="316" r:id="rId14"/>
    <p:sldId id="317" r:id="rId15"/>
    <p:sldId id="339" r:id="rId16"/>
    <p:sldId id="340" r:id="rId17"/>
    <p:sldId id="272" r:id="rId18"/>
    <p:sldId id="336" r:id="rId19"/>
    <p:sldId id="337" r:id="rId20"/>
    <p:sldId id="334" r:id="rId21"/>
    <p:sldId id="338" r:id="rId22"/>
    <p:sldId id="305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나눔바른고딕" panose="020B0603020101020101" pitchFamily="50" charset="-127"/>
      <p:regular r:id="rId26"/>
      <p:bold r:id="rId27"/>
    </p:embeddedFont>
    <p:embeddedFont>
      <p:font typeface="08서울남산체 B" panose="0202060302010102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9966"/>
    <a:srgbClr val="69924E"/>
    <a:srgbClr val="8497B0"/>
    <a:srgbClr val="F4B18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6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7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8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_2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9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0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1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2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4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5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6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7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8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_3.xlsx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9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0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1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2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3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5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6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7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8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9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0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1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2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3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4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5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6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7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8.xlsx"/><Relationship Id="rId2" Type="http://schemas.microsoft.com/office/2011/relationships/chartColorStyle" Target="colors53.xml"/><Relationship Id="rId1" Type="http://schemas.microsoft.com/office/2011/relationships/chartStyle" Target="style53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5.xlsx"/><Relationship Id="rId1" Type="http://schemas.openxmlformats.org/officeDocument/2006/relationships/image" Target="../media/image7.png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9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0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1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2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3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4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5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6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7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8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9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0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1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2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3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4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5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6.xlsx"/><Relationship Id="rId2" Type="http://schemas.microsoft.com/office/2011/relationships/chartColorStyle" Target="colors71.xml"/><Relationship Id="rId1" Type="http://schemas.microsoft.com/office/2011/relationships/chartStyle" Target="style71.xml"/><Relationship Id="rId4" Type="http://schemas.openxmlformats.org/officeDocument/2006/relationships/chartUserShapes" Target="../drawings/drawing5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BDC1CB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100" b="0">
                        <a:solidFill>
                          <a:schemeClr val="tx1"/>
                        </a:solidFill>
                      </a:defRPr>
                    </a:pPr>
                    <a:fld id="{DA42147F-954C-4F44-900A-E595FE1648BE}" type="VALUE">
                      <a:rPr lang="en-US" altLang="ko-KR" sz="10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1100" b="0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B42-4D07-83B4-D10C63A65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14488283</c:v>
                </c:pt>
                <c:pt idx="1">
                  <c:v>4151022</c:v>
                </c:pt>
                <c:pt idx="2">
                  <c:v>3224852</c:v>
                </c:pt>
                <c:pt idx="3">
                  <c:v>3437272</c:v>
                </c:pt>
                <c:pt idx="4">
                  <c:v>2068751</c:v>
                </c:pt>
                <c:pt idx="5">
                  <c:v>2123912</c:v>
                </c:pt>
                <c:pt idx="6">
                  <c:v>1344962</c:v>
                </c:pt>
                <c:pt idx="7">
                  <c:v>361497</c:v>
                </c:pt>
                <c:pt idx="8">
                  <c:v>14725069</c:v>
                </c:pt>
                <c:pt idx="9">
                  <c:v>1869836</c:v>
                </c:pt>
                <c:pt idx="10">
                  <c:v>1918335</c:v>
                </c:pt>
                <c:pt idx="11">
                  <c:v>2597675</c:v>
                </c:pt>
                <c:pt idx="12">
                  <c:v>2104475</c:v>
                </c:pt>
                <c:pt idx="13">
                  <c:v>2153013</c:v>
                </c:pt>
                <c:pt idx="14">
                  <c:v>3039766</c:v>
                </c:pt>
                <c:pt idx="15">
                  <c:v>3845158</c:v>
                </c:pt>
                <c:pt idx="16">
                  <c:v>834288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40489472"/>
        <c:axId val="140491008"/>
      </c:barChart>
      <c:catAx>
        <c:axId val="14048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pPr>
            <a:endParaRPr lang="ko-KR"/>
          </a:p>
        </c:txPr>
        <c:crossAx val="140491008"/>
        <c:crosses val="autoZero"/>
        <c:auto val="1"/>
        <c:lblAlgn val="ctr"/>
        <c:lblOffset val="100"/>
        <c:noMultiLvlLbl val="0"/>
      </c:catAx>
      <c:valAx>
        <c:axId val="140491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48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A4-4E1B-83F2-FEC1B9D97B8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A4-4E1B-83F2-FEC1B9D97B8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78DAB2-6D39-478C-B0E0-2E2A6FA40F78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1A4-4E1B-83F2-FEC1B9D97B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2629</c:v>
                </c:pt>
                <c:pt idx="1">
                  <c:v>-58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A4-4E1B-83F2-FEC1B9D9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2B-476B-941E-09B69C2D8FA9}"/>
              </c:ext>
            </c:extLst>
          </c:dPt>
          <c:dLbls>
            <c:dLbl>
              <c:idx val="0"/>
              <c:layout>
                <c:manualLayout>
                  <c:x val="4.1140324860993935E-2"/>
                  <c:y val="0"/>
                </c:manualLayout>
              </c:layout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12B-476B-941E-09B69C2D8F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C01CEAD-E6CA-4A4A-A480-D5A25C951AF1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A15-4FD8-AC81-4422BD470B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19642</c:v>
                </c:pt>
                <c:pt idx="1">
                  <c:v>1708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2B-476B-941E-09B69C2D8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44-4C43-9488-6CEE9DA4646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944-4C43-9488-6CEE9DA4646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40381A-F330-4835-8266-EAB339694356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944-4C43-9488-6CEE9DA46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1112</c:v>
                </c:pt>
                <c:pt idx="1">
                  <c:v>-22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44-4C43-9488-6CEE9DA46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96586972734419E-3"/>
          <c:y val="0.38373355939226983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19-49AF-9A8C-9DC9457CA5E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19-49AF-9A8C-9DC9457CA5E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DFA57C6-B77A-46A8-8D77-4849396ACA41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219-49AF-9A8C-9DC9457CA5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2417</c:v>
                </c:pt>
                <c:pt idx="1">
                  <c:v>-12399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19-49AF-9A8C-9DC9457CA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76-46F0-91E9-04A58860A01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376-46F0-91E9-04A58860A012}"/>
                </c:ext>
              </c:extLst>
            </c:dLbl>
            <c:dLbl>
              <c:idx val="1"/>
              <c:layout>
                <c:manualLayout>
                  <c:x val="-5.0167080829400468E-2"/>
                  <c:y val="-2.829449894786795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0B0539-09DE-40BE-B864-D4584855391A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031154347844865"/>
                      <c:h val="0.2787721078621946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376-46F0-91E9-04A58860A0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3076</c:v>
                </c:pt>
                <c:pt idx="1">
                  <c:v>-522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76-46F0-91E9-04A58860A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CC-4510-AD48-B50DF7A1E8E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8CC-4510-AD48-B50DF7A1E8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AE9F12-DC9C-4B6D-B3AD-1D349B4BD970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8CC-4510-AD48-B50DF7A1E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3145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CC-4510-AD48-B50DF7A1E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4EE7-814F-A3F304A1A61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931-4EE7-814F-A3F304A1A61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7918B59-69CE-45CE-84E9-0F1276645B80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BCB-4155-927E-DAAFB50FF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5606</c:v>
                </c:pt>
                <c:pt idx="1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31-4EE7-814F-A3F304A1A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E2-4166-82AB-F10C06D0B58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BE2-4166-82AB-F10C06D0B58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0FC7B18-0C7A-4F99-84A4-224AF1476C56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BE2-4166-82AB-F10C06D0B5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3587</c:v>
                </c:pt>
                <c:pt idx="1">
                  <c:v>-12399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E2-4166-82AB-F10C06D0B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C6-4586-AB01-4C35DA38796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6C6-4586-AB01-4C35DA38796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5EFDC4-9E3D-4E88-99CB-C86279AEEFC0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6C6-4586-AB01-4C35DA3879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3545</c:v>
                </c:pt>
                <c:pt idx="1">
                  <c:v>-12399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C6-4586-AB01-4C35DA387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99161212484212E-2"/>
          <c:y val="0.35543906044440188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2C-4E78-9982-4E16203AA4B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A2C-4E78-9982-4E16203AA4B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E0FCE82-16EC-43CE-8E99-7861BB1E2F0D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86685076032213"/>
                      <c:h val="0.2787721078621946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A2C-4E78-9982-4E16203AA4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3089</c:v>
                </c:pt>
                <c:pt idx="1">
                  <c:v>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2C-4E78-9982-4E16203AA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spPr>
              <a:solidFill>
                <a:schemeClr val="bg1"/>
              </a:solidFill>
            </c:spPr>
            <c:txPr>
              <a:bodyPr lIns="38100" tIns="19050" rIns="38100" bIns="19050">
                <a:spAutoFit/>
              </a:bodyPr>
              <a:lstStyle/>
              <a:p>
                <a:pPr>
                  <a:defRPr baseline="0">
                    <a:solidFill>
                      <a:schemeClr val="tx1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0">
                  <c:v>447.1907635076895</c:v>
                </c:pt>
                <c:pt idx="1">
                  <c:v>528.09692635423005</c:v>
                </c:pt>
                <c:pt idx="2">
                  <c:v>504.53139013452915</c:v>
                </c:pt>
                <c:pt idx="3">
                  <c:v>681.90148011100837</c:v>
                </c:pt>
                <c:pt idx="4">
                  <c:v>528.24612053410317</c:v>
                </c:pt>
                <c:pt idx="5">
                  <c:v>510.78782726963618</c:v>
                </c:pt>
                <c:pt idx="6">
                  <c:v>654.56853932584272</c:v>
                </c:pt>
                <c:pt idx="7">
                  <c:v>674.93975903614455</c:v>
                </c:pt>
                <c:pt idx="8">
                  <c:v>666.38516486360572</c:v>
                </c:pt>
                <c:pt idx="9">
                  <c:v>629.37149817295983</c:v>
                </c:pt>
                <c:pt idx="10">
                  <c:v>599.86155003762224</c:v>
                </c:pt>
                <c:pt idx="11">
                  <c:v>593.93097643097644</c:v>
                </c:pt>
                <c:pt idx="12">
                  <c:v>500.43362115488395</c:v>
                </c:pt>
                <c:pt idx="13">
                  <c:v>570.69635871200717</c:v>
                </c:pt>
                <c:pt idx="14">
                  <c:v>615.10648994515543</c:v>
                </c:pt>
                <c:pt idx="15">
                  <c:v>646.96727272727276</c:v>
                </c:pt>
                <c:pt idx="16">
                  <c:v>566.93960310612601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40647808"/>
        <c:axId val="142817536"/>
      </c:barChart>
      <c:catAx>
        <c:axId val="1406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pPr>
            <a:endParaRPr lang="ko-KR"/>
          </a:p>
        </c:txPr>
        <c:crossAx val="142817536"/>
        <c:crosses val="autoZero"/>
        <c:auto val="1"/>
        <c:lblAlgn val="ctr"/>
        <c:lblOffset val="100"/>
        <c:noMultiLvlLbl val="0"/>
      </c:catAx>
      <c:valAx>
        <c:axId val="14281753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06478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4-4445-B758-08D28CFD2E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F44-4445-B758-08D28CFD2EB8}"/>
                </c:ext>
              </c:extLst>
            </c:dLbl>
            <c:dLbl>
              <c:idx val="1"/>
              <c:layout>
                <c:manualLayout>
                  <c:x val="-1.565527935108426E-2"/>
                  <c:y val="0"/>
                </c:manualLayout>
              </c:layout>
              <c:tx>
                <c:rich>
                  <a:bodyPr/>
                  <a:lstStyle/>
                  <a:p>
                    <a:fld id="{E3D8FE73-7EBF-4A6E-B03B-B84DD44E9A49}" type="VALUE">
                      <a:rPr lang="en-US" altLang="ko-KR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F44-4445-B758-08D28CFD2E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1932</c:v>
                </c:pt>
                <c:pt idx="1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4-4445-B758-08D28CFD2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74247524381856E-2"/>
          <c:y val="0.4171344356305719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A7-4FFB-9EC9-D8BE284A044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A7-4FFB-9EC9-D8BE284A04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B94AEFA-4B76-4C64-81CD-3FA794CD56FE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FA7-4FFB-9EC9-D8BE284A04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3497</c:v>
                </c:pt>
                <c:pt idx="1">
                  <c:v>-1070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A7-4FFB-9EC9-D8BE284A0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1E-4FB3-A87F-7D4D6097AAE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D1E-4FB3-A87F-7D4D6097AAE6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D10BB3C-068D-467A-BCE1-2D3516F6C1A1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D1E-4FB3-A87F-7D4D6097AAE6}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465</c:v>
                </c:pt>
                <c:pt idx="1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E-4FB3-A87F-7D4D6097A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B9-47EE-9ADD-FD9C1B12878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FB9-47EE-9ADD-FD9C1B12878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3D1A392-7F0C-4C2B-8561-D761343A4A6F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FB9-47EE-9ADD-FD9C1B1287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4105</c:v>
                </c:pt>
                <c:pt idx="1">
                  <c:v>-1447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B9-47EE-9ADD-FD9C1B128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29695650627E-2"/>
          <c:y val="0.34129194751927799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B8-470B-82FA-66899F48D29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B8-470B-82FA-66899F48D298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1A54717-6146-4FEB-B8F5-4AE87679777E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B8-470B-82FA-66899F48D2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4684</c:v>
                </c:pt>
                <c:pt idx="1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B8-470B-82FA-66899F48D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r>
                  <a:rPr lang="ko-KR"/>
                  <a:t>서울</a:t>
                </a:r>
              </a:p>
            </c:rich>
          </c:tx>
          <c:layout>
            <c:manualLayout>
              <c:xMode val="edge"/>
              <c:yMode val="edge"/>
              <c:x val="0.5999762925910187"/>
              <c:y val="5.4408604241829037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pPr>
              <a:endParaRPr lang="ko-KR"/>
            </a:p>
          </c:txPr>
        </c:title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29695650627E-2"/>
          <c:y val="0.34129194751927799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C9-4FD1-B05D-560211C6269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C9-4FD1-B05D-560211C62690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1A54717-6146-4FEB-B8F5-4AE87679777E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C9-4FD1-B05D-560211C62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28746</c:v>
                </c:pt>
                <c:pt idx="1">
                  <c:v>-12399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C9-4FD1-B05D-560211C62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45-48D7-AD31-E811E9F1F50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45-48D7-AD31-E811E9F1F50A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95D2C1-0CEF-455C-B909-539AEE2BD0C4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B45-48D7-AD31-E811E9F1F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7735</c:v>
                </c:pt>
                <c:pt idx="1">
                  <c:v>-1979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45-48D7-AD31-E811E9F1F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A4-4E1B-83F2-FEC1B9D97B8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A4-4E1B-83F2-FEC1B9D97B84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78DAB2-6D39-478C-B0E0-2E2A6FA40F78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1A4-4E1B-83F2-FEC1B9D97B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2629</c:v>
                </c:pt>
                <c:pt idx="1">
                  <c:v>-58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A4-4E1B-83F2-FEC1B9D9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2B-476B-941E-09B69C2D8FA9}"/>
              </c:ext>
            </c:extLst>
          </c:dPt>
          <c:dLbls>
            <c:dLbl>
              <c:idx val="0"/>
              <c:layout>
                <c:manualLayout>
                  <c:x val="4.1140324860993935E-2"/>
                  <c:y val="0"/>
                </c:manualLayout>
              </c:layout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12B-476B-941E-09B69C2D8F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C01CEAD-E6CA-4A4A-A480-D5A25C951AF1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A15-4FD8-AC81-4422BD470B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19642</c:v>
                </c:pt>
                <c:pt idx="1">
                  <c:v>1708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2B-476B-941E-09B69C2D8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BDC1CB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100" b="0">
                        <a:solidFill>
                          <a:schemeClr val="tx1"/>
                        </a:solidFill>
                      </a:defRPr>
                    </a:pPr>
                    <a:fld id="{285339EF-3D65-45AA-8E0A-36F64768D5D2}" type="VALUE">
                      <a:rPr lang="en-US" altLang="ko-KR" sz="10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1100" b="0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B42-4D07-83B4-D10C63A65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0">
                  <c:v>342.91470117581576</c:v>
                </c:pt>
                <c:pt idx="1">
                  <c:v>448.6946347769877</c:v>
                </c:pt>
                <c:pt idx="2">
                  <c:v>445.82690922190204</c:v>
                </c:pt>
                <c:pt idx="3">
                  <c:v>629.49231426131507</c:v>
                </c:pt>
                <c:pt idx="4">
                  <c:v>418.57878181298258</c:v>
                </c:pt>
                <c:pt idx="5">
                  <c:v>423.75937940761634</c:v>
                </c:pt>
                <c:pt idx="6">
                  <c:v>673.87622903412375</c:v>
                </c:pt>
                <c:pt idx="7">
                  <c:v>1171.9665271966528</c:v>
                </c:pt>
                <c:pt idx="8">
                  <c:v>655.42689135525916</c:v>
                </c:pt>
                <c:pt idx="9">
                  <c:v>589.63179916317995</c:v>
                </c:pt>
                <c:pt idx="10">
                  <c:v>659.67397600330992</c:v>
                </c:pt>
                <c:pt idx="11">
                  <c:v>685.26060213661378</c:v>
                </c:pt>
                <c:pt idx="12">
                  <c:v>515.45497498610337</c:v>
                </c:pt>
                <c:pt idx="13">
                  <c:v>613.92813208157975</c:v>
                </c:pt>
                <c:pt idx="14">
                  <c:v>750.40591023139109</c:v>
                </c:pt>
                <c:pt idx="15">
                  <c:v>631.73313399364599</c:v>
                </c:pt>
                <c:pt idx="16">
                  <c:v>590.90197841726615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45974784"/>
        <c:axId val="145976320"/>
      </c:barChart>
      <c:catAx>
        <c:axId val="1459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pPr>
            <a:endParaRPr lang="ko-KR"/>
          </a:p>
        </c:txPr>
        <c:crossAx val="145976320"/>
        <c:crosses val="autoZero"/>
        <c:auto val="1"/>
        <c:lblAlgn val="ctr"/>
        <c:lblOffset val="100"/>
        <c:noMultiLvlLbl val="0"/>
      </c:catAx>
      <c:valAx>
        <c:axId val="145976320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97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  <c:userShapes r:id="rId2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44-4C43-9488-6CEE9DA4646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944-4C43-9488-6CEE9DA4646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144988B5-F0EE-449A-9CD9-FC839A95AFE6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944-4C43-9488-6CEE9DA46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1112</c:v>
                </c:pt>
                <c:pt idx="1">
                  <c:v>-22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44-4C43-9488-6CEE9DA46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96586972734419E-3"/>
          <c:y val="0.38373355939226983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19-49AF-9A8C-9DC9457CA5E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19-49AF-9A8C-9DC9457CA5EE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DFA57C6-B77A-46A8-8D77-4849396ACA41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219-49AF-9A8C-9DC9457CA5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2417</c:v>
                </c:pt>
                <c:pt idx="1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19-49AF-9A8C-9DC9457CA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76-46F0-91E9-04A58860A01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376-46F0-91E9-04A58860A012}"/>
                </c:ext>
              </c:extLst>
            </c:dLbl>
            <c:dLbl>
              <c:idx val="1"/>
              <c:layout>
                <c:manualLayout>
                  <c:x val="3.6684716099364495E-2"/>
                  <c:y val="-1.354571288212896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0B0539-09DE-40BE-B864-D4584855391A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401513733597858"/>
                      <c:h val="0.332651963181504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376-46F0-91E9-04A58860A0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3076</c:v>
                </c:pt>
                <c:pt idx="1">
                  <c:v>-522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76-46F0-91E9-04A58860A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CC-4510-AD48-B50DF7A1E8E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8CC-4510-AD48-B50DF7A1E8E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FAE9F12-DC9C-4B6D-B3AD-1D349B4BD970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8CC-4510-AD48-B50DF7A1E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3145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CC-4510-AD48-B50DF7A1E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4EE7-814F-A3F304A1A61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931-4EE7-814F-A3F304A1A61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C7918B59-69CE-45CE-84E9-0F1276645B80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BCB-4155-927E-DAAFB50FF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5606</c:v>
                </c:pt>
                <c:pt idx="1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31-4EE7-814F-A3F304A1A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E2-4166-82AB-F10C06D0B58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BE2-4166-82AB-F10C06D0B584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0FC7B18-0C7A-4F99-84A4-224AF1476C56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BE2-4166-82AB-F10C06D0B5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3587</c:v>
                </c:pt>
                <c:pt idx="1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E2-4166-82AB-F10C06D0B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C6-4586-AB01-4C35DA38796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6C6-4586-AB01-4C35DA38796B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5EFDC4-9E3D-4E88-99CB-C86279AEEFC0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6C6-4586-AB01-4C35DA3879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3545</c:v>
                </c:pt>
                <c:pt idx="1">
                  <c:v>-1054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C6-4586-AB01-4C35DA387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99161212484212E-2"/>
          <c:y val="0.35543906044440188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2C-4E78-9982-4E16203AA4B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A2C-4E78-9982-4E16203AA4B2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654B262-0FDC-4BB8-AF46-E1AC7D4B3A7D}" type="VALUE">
                      <a:rPr lang="en-US" altLang="ko-KR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14356137718947"/>
                      <c:h val="0.2929193573361286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A2C-4E78-9982-4E16203AA4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3089</c:v>
                </c:pt>
                <c:pt idx="1">
                  <c:v>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2C-4E78-9982-4E16203AA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4-4445-B758-08D28CFD2EB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F44-4445-B758-08D28CFD2EB8}"/>
                </c:ext>
              </c:extLst>
            </c:dLbl>
            <c:dLbl>
              <c:idx val="1"/>
              <c:layout>
                <c:manualLayout>
                  <c:x val="-1.565527935108426E-2"/>
                  <c:y val="0"/>
                </c:manualLayout>
              </c:layout>
              <c:tx>
                <c:rich>
                  <a:bodyPr/>
                  <a:lstStyle/>
                  <a:p>
                    <a:fld id="{E3D8FE73-7EBF-4A6E-B03B-B84DD44E9A49}" type="VALUE">
                      <a:rPr lang="en-US" altLang="ko-KR" b="1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F44-4445-B758-08D28CFD2E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1932</c:v>
                </c:pt>
                <c:pt idx="1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4-4445-B758-08D28CFD2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74247524381856E-2"/>
          <c:y val="0.4171344356305719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A7-4FFB-9EC9-D8BE284A0447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A7-4FFB-9EC9-D8BE284A044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C7C4962-C80A-448F-A294-F21D875C111A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FA7-4FFB-9EC9-D8BE284A04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3497</c:v>
                </c:pt>
                <c:pt idx="1">
                  <c:v>-1070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A7-4FFB-9EC9-D8BE284A0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BDC1CB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100" b="0">
                        <a:solidFill>
                          <a:schemeClr val="tx1"/>
                        </a:solidFill>
                      </a:defRPr>
                    </a:pPr>
                    <a:fld id="{285339EF-3D65-45AA-8E0A-36F64768D5D2}" type="VALUE">
                      <a:rPr lang="en-US" altLang="ko-KR" sz="10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1100" b="0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B42-4D07-83B4-D10C63A65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0">
                  <c:v>214.13359690663424</c:v>
                </c:pt>
                <c:pt idx="1">
                  <c:v>217.43221400826965</c:v>
                </c:pt>
                <c:pt idx="2">
                  <c:v>245.72927628313312</c:v>
                </c:pt>
                <c:pt idx="3">
                  <c:v>310.2422138047138</c:v>
                </c:pt>
                <c:pt idx="4">
                  <c:v>193.64598491864004</c:v>
                </c:pt>
                <c:pt idx="5">
                  <c:v>249.58082737996344</c:v>
                </c:pt>
                <c:pt idx="6">
                  <c:v>294.15097197677352</c:v>
                </c:pt>
                <c:pt idx="7">
                  <c:v>1972.5352112676057</c:v>
                </c:pt>
                <c:pt idx="8">
                  <c:v>374.55689389310754</c:v>
                </c:pt>
                <c:pt idx="9">
                  <c:v>293.08791832104367</c:v>
                </c:pt>
                <c:pt idx="10">
                  <c:v>389.83667481662593</c:v>
                </c:pt>
                <c:pt idx="11">
                  <c:v>415.0529411764706</c:v>
                </c:pt>
                <c:pt idx="12">
                  <c:v>270.6270246607325</c:v>
                </c:pt>
                <c:pt idx="13">
                  <c:v>251.14872202357304</c:v>
                </c:pt>
                <c:pt idx="14">
                  <c:v>310.85644993648225</c:v>
                </c:pt>
                <c:pt idx="15">
                  <c:v>276.65144447172435</c:v>
                </c:pt>
                <c:pt idx="16">
                  <c:v>266.34900689096071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45974784"/>
        <c:axId val="145976320"/>
      </c:barChart>
      <c:catAx>
        <c:axId val="1459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pPr>
            <a:endParaRPr lang="ko-KR"/>
          </a:p>
        </c:txPr>
        <c:crossAx val="145976320"/>
        <c:crosses val="autoZero"/>
        <c:auto val="1"/>
        <c:lblAlgn val="ctr"/>
        <c:lblOffset val="100"/>
        <c:noMultiLvlLbl val="0"/>
      </c:catAx>
      <c:valAx>
        <c:axId val="145976320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97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  <c:userShapes r:id="rId2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1E-4FB3-A87F-7D4D6097AAE6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D1E-4FB3-A87F-7D4D6097AAE6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D10BB3C-068D-467A-BCE1-2D3516F6C1A1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D1E-4FB3-A87F-7D4D6097AAE6}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465</c:v>
                </c:pt>
                <c:pt idx="1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E-4FB3-A87F-7D4D6097A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B9-47EE-9ADD-FD9C1B12878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FB9-47EE-9ADD-FD9C1B128784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3D1A392-7F0C-4C2B-8561-D761343A4A6F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FB9-47EE-9ADD-FD9C1B1287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4105</c:v>
                </c:pt>
                <c:pt idx="1">
                  <c:v>-1447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B9-47EE-9ADD-FD9C1B128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29695650627E-2"/>
          <c:y val="0.34129194751927799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B8-470B-82FA-66899F48D29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B8-470B-82FA-66899F48D298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1A54717-6146-4FEB-B8F5-4AE87679777E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B8-470B-82FA-66899F48D2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4684</c:v>
                </c:pt>
                <c:pt idx="1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B8-470B-82FA-66899F48D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235274453993558E-2"/>
          <c:y val="0.34129183288345316"/>
          <c:w val="0.889436438820704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C9-4FD1-B05D-560211C6269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C9-4FD1-B05D-560211C62690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E8EEFF5-62AA-473B-AC2F-EA3E8DB75314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C9-4FD1-B05D-560211C62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46034</c:v>
                </c:pt>
                <c:pt idx="1">
                  <c:v>-20430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C9-4FD1-B05D-560211C62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45-48D7-AD31-E811E9F1F5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45-48D7-AD31-E811E9F1F50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1DD7150-6017-4E6A-AAB0-F062452017D3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B45-48D7-AD31-E811E9F1F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15962</c:v>
                </c:pt>
                <c:pt idx="1">
                  <c:v>-6947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45-48D7-AD31-E811E9F1F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41455626038412E-2"/>
          <c:y val="0.32714456149653393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A4-4E1B-83F2-FEC1B9D97B8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A4-4E1B-83F2-FEC1B9D97B8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6B1CBC-A41E-446E-BEED-0C23AC13F756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1A4-4E1B-83F2-FEC1B9D97B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10073</c:v>
                </c:pt>
                <c:pt idx="1">
                  <c:v>-3644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A4-4E1B-83F2-FEC1B9D9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E-4BE2-9CBC-332DD2486E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09E-4BE2-9CBC-332DD2486EF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3687B3E-0A85-45CE-901E-4F3F6BAEDFC7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09E-4BE2-9CBC-332DD2486E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9504</c:v>
                </c:pt>
                <c:pt idx="1">
                  <c:v>-1845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9E-4BE2-9CBC-332DD2486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80-405E-9212-DFDF16C9944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080-405E-9212-DFDF16C99448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90F4A15-9479-4F64-8465-8FC77FC60EA0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080-405E-9212-DFDF16C994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7559</c:v>
                </c:pt>
                <c:pt idx="1">
                  <c:v>-3757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80-405E-9212-DFDF16C99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2A-4E1F-9DEA-48E013CF77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52A-4E1F-9DEA-48E013CF77F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037A22-116D-48F4-885D-6813B550B7D1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52A-4E1F-9DEA-48E013CF77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6019</c:v>
                </c:pt>
                <c:pt idx="1">
                  <c:v>-2117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2A-4E1F-9DEA-48E013CF7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BDC1CB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100" b="0">
                        <a:solidFill>
                          <a:schemeClr val="tx1"/>
                        </a:solidFill>
                      </a:defRPr>
                    </a:pPr>
                    <a:fld id="{A665193D-5A8E-42F0-BEFB-526DE287E0A1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1100" b="0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B42-4D07-83B4-D10C63A65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#,##0;\(#,##0\)</c:formatCode>
                <c:ptCount val="17"/>
                <c:pt idx="0">
                  <c:v>103941</c:v>
                </c:pt>
                <c:pt idx="1">
                  <c:v>33393</c:v>
                </c:pt>
                <c:pt idx="2">
                  <c:v>22450</c:v>
                </c:pt>
                <c:pt idx="3">
                  <c:v>20765</c:v>
                </c:pt>
                <c:pt idx="4">
                  <c:v>15880</c:v>
                </c:pt>
                <c:pt idx="5">
                  <c:v>14064</c:v>
                </c:pt>
                <c:pt idx="6">
                  <c:v>8150</c:v>
                </c:pt>
                <c:pt idx="7">
                  <c:v>843</c:v>
                </c:pt>
                <c:pt idx="8">
                  <c:v>81651</c:v>
                </c:pt>
                <c:pt idx="9">
                  <c:v>11042</c:v>
                </c:pt>
                <c:pt idx="10">
                  <c:v>10074</c:v>
                </c:pt>
                <c:pt idx="11">
                  <c:v>12844</c:v>
                </c:pt>
                <c:pt idx="12">
                  <c:v>15647</c:v>
                </c:pt>
                <c:pt idx="13">
                  <c:v>15380</c:v>
                </c:pt>
                <c:pt idx="14">
                  <c:v>17851</c:v>
                </c:pt>
                <c:pt idx="15">
                  <c:v>25142</c:v>
                </c:pt>
                <c:pt idx="16">
                  <c:v>5079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61069312"/>
        <c:axId val="161071104"/>
      </c:barChart>
      <c:catAx>
        <c:axId val="16106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071104"/>
        <c:crosses val="autoZero"/>
        <c:auto val="1"/>
        <c:lblAlgn val="ctr"/>
        <c:lblOffset val="100"/>
        <c:noMultiLvlLbl val="0"/>
      </c:catAx>
      <c:valAx>
        <c:axId val="161071104"/>
        <c:scaling>
          <c:orientation val="minMax"/>
        </c:scaling>
        <c:delete val="1"/>
        <c:axPos val="l"/>
        <c:numFmt formatCode="#,##0;\(#,##0\)" sourceLinked="1"/>
        <c:majorTickMark val="none"/>
        <c:minorTickMark val="none"/>
        <c:tickLblPos val="nextTo"/>
        <c:crossAx val="16106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94-45A5-838E-A81426F50C8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394-45A5-838E-A81426F50C8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42E607D-2339-499B-B22F-5E247F222595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394-45A5-838E-A81426F50C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5289</c:v>
                </c:pt>
                <c:pt idx="1">
                  <c:v>-1263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94-45A5-838E-A81426F50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E8-46E4-A948-15EE2DA4551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AE8-46E4-A948-15EE2DA4551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37D907D-5B45-41AC-BDD2-E89197DC4187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AE8-46E4-A948-15EE2DA455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34371</c:v>
                </c:pt>
                <c:pt idx="1">
                  <c:v>-932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E8-46E4-A948-15EE2DA4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3E-456F-8822-01A9333C1AA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63E-456F-8822-01A9333C1AA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500D55E-5782-4C94-BA64-66A3D8FD313C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63E-456F-8822-01A9333C1A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142</c:v>
                </c:pt>
                <c:pt idx="1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3E-456F-8822-01A9333C1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AC-4784-AF7B-A83B29E2001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AC-4784-AF7B-A83B29E2001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5A97D5B-AAF8-46E5-BDBC-59DDFE2935A6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1AC-4784-AF7B-A83B29E200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3961</c:v>
                </c:pt>
                <c:pt idx="1">
                  <c:v>-935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AC-4784-AF7B-A83B29E20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A0-4FA0-8AA3-85586C22951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4A0-4FA0-8AA3-85586C22951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BCDB87-2632-47AF-8CCD-3FA48F3CCF30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4A0-4FA0-8AA3-85586C2295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5100</c:v>
                </c:pt>
                <c:pt idx="1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A0-4FA0-8AA3-85586C229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82-49DF-90F8-E3D20C9A220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682-49DF-90F8-E3D20C9A220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AA23F73-7CBF-4610-AFE7-923E88C8AD17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82-49DF-90F8-E3D20C9A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6853</c:v>
                </c:pt>
                <c:pt idx="1">
                  <c:v>-2036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82-49DF-90F8-E3D20C9A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5D-496F-852C-444445269FE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85D-496F-852C-444445269FE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BE150C0-0D83-4397-9BD2-0FC4BBEC46BA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85D-496F-852C-444445269F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4090</c:v>
                </c:pt>
                <c:pt idx="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5D-496F-852C-444445269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31-4DD7-88F8-1E4641C204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A31-4DD7-88F8-1E4641C2041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16ECD9A-3028-4EA2-8567-2B97BDAB3F80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A31-4DD7-88F8-1E4641C204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2467</c:v>
                </c:pt>
                <c:pt idx="1">
                  <c:v>-760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31-4DD7-88F8-1E4641C20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11-4315-87E7-187D1BBE087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D11-4315-87E7-187D1BBE087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8A34E2-958F-4DF5-99BB-DCB707E9B3ED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D11-4315-87E7-187D1BBE08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12219</c:v>
                </c:pt>
                <c:pt idx="1">
                  <c:v>-3439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1-4315-87E7-187D1BBE0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8D-4F20-BBF7-E2D01D3B7EF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68D-4F20-BBF7-E2D01D3B7EF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42040F-E4F9-4A61-86C7-996FE2BD7ADA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68D-4F20-BBF7-E2D01D3B7E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8659</c:v>
                </c:pt>
                <c:pt idx="1">
                  <c:v>-1668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8D-4F20-BBF7-E2D01D3B7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984754192511026E-2"/>
          <c:y val="0"/>
          <c:w val="0.9725279506470631"/>
          <c:h val="0.836989020104177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solidFill>
                  <a:schemeClr val="accent6">
                    <a:lumMod val="75000"/>
                  </a:schemeClr>
                </a:solidFill>
              </a:ln>
              <a:effectLst>
                <a:outerShdw blurRad="177800" dist="127000" dir="5400000" algn="t" rotWithShape="0">
                  <a:prstClr val="black">
                    <a:alpha val="40000"/>
                  </a:prstClr>
                </a:outerShdw>
              </a:effectLst>
            </c:spPr>
          </c:marker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#,##0</c:formatCode>
                <c:ptCount val="10"/>
                <c:pt idx="0">
                  <c:v>838</c:v>
                </c:pt>
                <c:pt idx="1">
                  <c:v>860</c:v>
                </c:pt>
                <c:pt idx="2">
                  <c:v>887</c:v>
                </c:pt>
                <c:pt idx="3">
                  <c:v>917</c:v>
                </c:pt>
                <c:pt idx="4" formatCode="General">
                  <c:v>944.66</c:v>
                </c:pt>
                <c:pt idx="5" formatCode="General">
                  <c:v>980</c:v>
                </c:pt>
                <c:pt idx="6" formatCode="General">
                  <c:v>1010</c:v>
                </c:pt>
                <c:pt idx="7" formatCode="General">
                  <c:v>1046</c:v>
                </c:pt>
                <c:pt idx="8" formatCode="General">
                  <c:v>1081</c:v>
                </c:pt>
                <c:pt idx="9" formatCode="General">
                  <c:v>1124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B9-4F12-9CA2-B2E96F8CCF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square"/>
            <c:size val="8"/>
            <c:spPr>
              <a:solidFill>
                <a:srgbClr val="F3F3F3"/>
              </a:solidFill>
              <a:ln w="1587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Sheet1!$C$2:$C$11</c:f>
              <c:numCache>
                <c:formatCode>#,##0</c:formatCode>
                <c:ptCount val="10"/>
                <c:pt idx="0">
                  <c:v>530</c:v>
                </c:pt>
                <c:pt idx="1">
                  <c:v>547</c:v>
                </c:pt>
                <c:pt idx="2">
                  <c:v>568</c:v>
                </c:pt>
                <c:pt idx="3">
                  <c:v>591</c:v>
                </c:pt>
                <c:pt idx="4" formatCode="General">
                  <c:v>612.9</c:v>
                </c:pt>
                <c:pt idx="5" formatCode="General">
                  <c:v>641</c:v>
                </c:pt>
                <c:pt idx="6" formatCode="General">
                  <c:v>664</c:v>
                </c:pt>
                <c:pt idx="7" formatCode="General">
                  <c:v>694</c:v>
                </c:pt>
                <c:pt idx="8" formatCode="General">
                  <c:v>724</c:v>
                </c:pt>
                <c:pt idx="9" formatCode="General">
                  <c:v>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B9-4F12-9CA2-B2E96F8CCF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202</c:v>
                </c:pt>
                <c:pt idx="1">
                  <c:v>205</c:v>
                </c:pt>
                <c:pt idx="2">
                  <c:v>210</c:v>
                </c:pt>
                <c:pt idx="3">
                  <c:v>214</c:v>
                </c:pt>
                <c:pt idx="4">
                  <c:v>218.04</c:v>
                </c:pt>
                <c:pt idx="5">
                  <c:v>223</c:v>
                </c:pt>
                <c:pt idx="6">
                  <c:v>227</c:v>
                </c:pt>
                <c:pt idx="7">
                  <c:v>232</c:v>
                </c:pt>
                <c:pt idx="8">
                  <c:v>235</c:v>
                </c:pt>
                <c:pt idx="9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1D-4558-BA8A-4C8EB6B58CE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7481600"/>
        <c:axId val="177483776"/>
      </c:lineChart>
      <c:catAx>
        <c:axId val="177481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>
                <a:solidFill>
                  <a:schemeClr val="accent1"/>
                </a:solidFill>
              </a:defRPr>
            </a:pPr>
            <a:endParaRPr lang="ko-KR"/>
          </a:p>
        </c:txPr>
        <c:crossAx val="177483776"/>
        <c:crosses val="autoZero"/>
        <c:auto val="1"/>
        <c:lblAlgn val="ctr"/>
        <c:lblOffset val="100"/>
        <c:noMultiLvlLbl val="0"/>
      </c:catAx>
      <c:valAx>
        <c:axId val="17748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ko-KR"/>
          </a:p>
        </c:txPr>
        <c:crossAx val="17748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2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A1-414C-8AAF-2A61E9EEC17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A1-414C-8AAF-2A61E9EEC17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B235048-FCA7-48E1-B94C-DD8AE06F4B1A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BA1-414C-8AAF-2A61E9EEC1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7551</c:v>
                </c:pt>
                <c:pt idx="1">
                  <c:v>2625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A1-414C-8AAF-2A61E9EEC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235274453993558E-2"/>
          <c:y val="0.34129183288345316"/>
          <c:w val="0.889436438820704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C9-4FD1-B05D-560211C6269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C9-4FD1-B05D-560211C62690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67669E9-F65A-4C56-98A7-C655D155A45D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C9-4FD1-B05D-560211C62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46034</c:v>
                </c:pt>
                <c:pt idx="1">
                  <c:v>-20430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C9-4FD1-B05D-560211C62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45-48D7-AD31-E811E9F1F5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45-48D7-AD31-E811E9F1F50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0260A78-B809-4B58-BF5A-BD19D727CFD2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B45-48D7-AD31-E811E9F1F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15962</c:v>
                </c:pt>
                <c:pt idx="1">
                  <c:v>-6947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45-48D7-AD31-E811E9F1F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41455626038412E-2"/>
          <c:y val="0.32714456149653393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A4-4E1B-83F2-FEC1B9D97B8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A4-4E1B-83F2-FEC1B9D97B8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9ED1832-83D4-4064-9974-287CFBD43366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1A4-4E1B-83F2-FEC1B9D97B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10073</c:v>
                </c:pt>
                <c:pt idx="1">
                  <c:v>-3644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A4-4E1B-83F2-FEC1B9D9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E-4BE2-9CBC-332DD2486E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09E-4BE2-9CBC-332DD2486EF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178AF45-4C70-4798-991E-B25AF27FED4D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09E-4BE2-9CBC-332DD2486E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9504</c:v>
                </c:pt>
                <c:pt idx="1">
                  <c:v>-1845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9E-4BE2-9CBC-332DD2486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80-405E-9212-DFDF16C9944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080-405E-9212-DFDF16C99448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D9BC13-C547-47AD-A9E6-08DAFBAE8A32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080-405E-9212-DFDF16C994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7559</c:v>
                </c:pt>
                <c:pt idx="1">
                  <c:v>-3757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80-405E-9212-DFDF16C99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2A-4E1F-9DEA-48E013CF77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52A-4E1F-9DEA-48E013CF77F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8AB5D1D-C8E7-4B57-9670-E381AC70B749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52A-4E1F-9DEA-48E013CF77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6019</c:v>
                </c:pt>
                <c:pt idx="1">
                  <c:v>-2117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2A-4E1F-9DEA-48E013CF7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94-45A5-838E-A81426F50C8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394-45A5-838E-A81426F50C8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5AE1F0A-3D6A-4B8A-AE70-9A801C9CAB6E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394-45A5-838E-A81426F50C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5289</c:v>
                </c:pt>
                <c:pt idx="1">
                  <c:v>-1263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94-45A5-838E-A81426F50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E8-46E4-A948-15EE2DA4551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AE8-46E4-A948-15EE2DA4551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419B12-EF89-4928-811B-25111F1905C3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AE8-46E4-A948-15EE2DA455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34371</c:v>
                </c:pt>
                <c:pt idx="1">
                  <c:v>-932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E8-46E4-A948-15EE2DA4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r>
                  <a:rPr lang="ko-KR"/>
                  <a:t>서울</a:t>
                </a:r>
              </a:p>
            </c:rich>
          </c:tx>
          <c:layout>
            <c:manualLayout>
              <c:xMode val="edge"/>
              <c:yMode val="edge"/>
              <c:x val="0.5999762925910187"/>
              <c:y val="5.4408604241829037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pPr>
              <a:endParaRPr lang="ko-KR"/>
            </a:p>
          </c:txPr>
        </c:title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3E-456F-8822-01A9333C1AA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63E-456F-8822-01A9333C1AA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735A8F-80E6-4858-A711-3B1F199559B0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63E-456F-8822-01A9333C1A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142</c:v>
                </c:pt>
                <c:pt idx="1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3E-456F-8822-01A9333C1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AC-4784-AF7B-A83B29E2001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AC-4784-AF7B-A83B29E2001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14313F0-583B-45FD-9359-1DE40C3F51E9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1AC-4784-AF7B-A83B29E200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3961</c:v>
                </c:pt>
                <c:pt idx="1">
                  <c:v>-935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AC-4784-AF7B-A83B29E20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A0-4FA0-8AA3-85586C22951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4A0-4FA0-8AA3-85586C22951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3CCCA6-8D58-402C-87B6-41EF4EC96389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4A0-4FA0-8AA3-85586C2295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5100</c:v>
                </c:pt>
                <c:pt idx="1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A0-4FA0-8AA3-85586C229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82-49DF-90F8-E3D20C9A220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682-49DF-90F8-E3D20C9A220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69D0D5-1BF1-40E4-B342-1ECC25A561E6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82-49DF-90F8-E3D20C9A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6853</c:v>
                </c:pt>
                <c:pt idx="1">
                  <c:v>-2036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82-49DF-90F8-E3D20C9A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5D-496F-852C-444445269FE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85D-496F-852C-444445269FE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99A5E3-2FEF-4D7D-A05F-767F7883E548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85D-496F-852C-444445269F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4090</c:v>
                </c:pt>
                <c:pt idx="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5D-496F-852C-444445269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31-4DD7-88F8-1E4641C204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A31-4DD7-88F8-1E4641C2041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25FF1D1-61D7-4993-9A5A-06F2163D7ACB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A31-4DD7-88F8-1E4641C204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2467</c:v>
                </c:pt>
                <c:pt idx="1">
                  <c:v>-760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31-4DD7-88F8-1E4641C20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11-4315-87E7-187D1BBE087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D11-4315-87E7-187D1BBE087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015030A-D34C-4B7B-A7F4-5D25EB046953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D11-4315-87E7-187D1BBE08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12219</c:v>
                </c:pt>
                <c:pt idx="1">
                  <c:v>-3439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1-4315-87E7-187D1BBE0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8D-4F20-BBF7-E2D01D3B7EF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68D-4F20-BBF7-E2D01D3B7EF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55D6E2-1A43-46B7-84FA-56FDB46FF4C6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68D-4F20-BBF7-E2D01D3B7E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8659</c:v>
                </c:pt>
                <c:pt idx="1">
                  <c:v>-1668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8D-4F20-BBF7-E2D01D3B7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A1-414C-8AAF-2A61E9EEC17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A1-414C-8AAF-2A61E9EEC17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56FBDC-5627-4E32-843B-E3678842C5E8}" type="VALUE"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BA1-414C-8AAF-2A61E9EEC1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 formatCode="General">
                  <c:v>7551</c:v>
                </c:pt>
                <c:pt idx="1">
                  <c:v>2625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A1-414C-8AAF-2A61E9EEC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29695650627E-2"/>
          <c:y val="0.34129194751927799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C9-4FD1-B05D-560211C6269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C9-4FD1-B05D-560211C62690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1A54717-6146-4FEB-B8F5-4AE87679777E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C9-4FD1-B05D-560211C626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28746</c:v>
                </c:pt>
                <c:pt idx="1">
                  <c:v>-12399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C9-4FD1-B05D-560211C62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28166723783803E-2"/>
          <c:y val="0.34129183288345316"/>
          <c:w val="0.83934366655243242"/>
          <c:h val="0.582865537586890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45-48D7-AD31-E811E9F1F5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602A6C-4474-4C77-929F-485F30266CEE}" type="VALUE">
                      <a:rPr lang="en-US" altLang="ko-KR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45-48D7-AD31-E811E9F1F50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95D2C1-0CEF-455C-B909-539AEE2BD0C4}" type="VALUE">
                      <a:rPr lang="en-US" altLang="ko-KR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pPr>
                        <a:defRPr sz="8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B45-48D7-AD31-E811E9F1F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현재의사수</c:v>
                </c:pt>
                <c:pt idx="1">
                  <c:v>권장의사수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7735</c:v>
                </c:pt>
                <c:pt idx="1">
                  <c:v>-1979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45-48D7-AD31-E811E9F1F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axId val="321917064"/>
        <c:axId val="321916280"/>
      </c:barChart>
      <c:catAx>
        <c:axId val="32191706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321916280"/>
        <c:crosses val="autoZero"/>
        <c:auto val="1"/>
        <c:lblAlgn val="ctr"/>
        <c:lblOffset val="100"/>
        <c:noMultiLvlLbl val="0"/>
      </c:catAx>
      <c:valAx>
        <c:axId val="321916280"/>
        <c:scaling>
          <c:orientation val="minMax"/>
        </c:scaling>
        <c:delete val="1"/>
        <c:axPos val="t"/>
        <c:numFmt formatCode="0_ " sourceLinked="1"/>
        <c:majorTickMark val="none"/>
        <c:minorTickMark val="none"/>
        <c:tickLblPos val="none"/>
        <c:crossAx val="32191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0.70079</cdr:y>
    </cdr:from>
    <cdr:to>
      <cdr:x>1</cdr:x>
      <cdr:y>0.70079</cdr:y>
    </cdr:to>
    <cdr:cxnSp macro="">
      <cdr:nvCxnSpPr>
        <cdr:cNvPr id="3" name="직선 연결선 2"/>
        <cdr:cNvCxnSpPr/>
      </cdr:nvCxnSpPr>
      <cdr:spPr>
        <a:xfrm xmlns:a="http://schemas.openxmlformats.org/drawingml/2006/main">
          <a:off x="-1118737" y="2557580"/>
          <a:ext cx="10145093" cy="0"/>
        </a:xfrm>
        <a:prstGeom xmlns:a="http://schemas.openxmlformats.org/drawingml/2006/main" prst="lin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0.53242</cdr:y>
    </cdr:from>
    <cdr:to>
      <cdr:x>0.99009</cdr:x>
      <cdr:y>0.53242</cdr:y>
    </cdr:to>
    <cdr:cxnSp macro="">
      <cdr:nvCxnSpPr>
        <cdr:cNvPr id="2" name="직선 연결선 1"/>
        <cdr:cNvCxnSpPr/>
      </cdr:nvCxnSpPr>
      <cdr:spPr>
        <a:xfrm xmlns:a="http://schemas.openxmlformats.org/drawingml/2006/main" flipH="1">
          <a:off x="0" y="1943090"/>
          <a:ext cx="10044555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0.77254</cdr:y>
    </cdr:from>
    <cdr:to>
      <cdr:x>0.99009</cdr:x>
      <cdr:y>0.77254</cdr:y>
    </cdr:to>
    <cdr:cxnSp macro="">
      <cdr:nvCxnSpPr>
        <cdr:cNvPr id="2" name="직선 연결선 1"/>
        <cdr:cNvCxnSpPr/>
      </cdr:nvCxnSpPr>
      <cdr:spPr>
        <a:xfrm xmlns:a="http://schemas.openxmlformats.org/drawingml/2006/main" flipH="1">
          <a:off x="0" y="2819417"/>
          <a:ext cx="10044555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0.95426</cdr:x>
      <cdr:y>0.74617</cdr:y>
    </cdr:from>
    <cdr:to>
      <cdr:x>1</cdr:x>
      <cdr:y>1</cdr:y>
    </cdr:to>
    <cdr:sp macro="" textlink="">
      <cdr:nvSpPr>
        <cdr:cNvPr id="2" name="설명선 2 1"/>
        <cdr:cNvSpPr/>
      </cdr:nvSpPr>
      <cdr:spPr>
        <a:xfrm xmlns:a="http://schemas.openxmlformats.org/drawingml/2006/main">
          <a:off x="3458493" y="6028328"/>
          <a:ext cx="127071" cy="227860"/>
        </a:xfrm>
        <a:prstGeom xmlns:a="http://schemas.openxmlformats.org/drawingml/2006/main" prst="borderCallout2">
          <a:avLst>
            <a:gd name="adj1" fmla="val 45958"/>
            <a:gd name="adj2" fmla="val 112537"/>
            <a:gd name="adj3" fmla="val 49356"/>
            <a:gd name="adj4" fmla="val 862310"/>
            <a:gd name="adj5" fmla="val -332061"/>
            <a:gd name="adj6" fmla="val 1629763"/>
          </a:avLst>
        </a:prstGeom>
        <a:noFill xmlns:a="http://schemas.openxmlformats.org/drawingml/2006/main"/>
        <a:ln xmlns:a="http://schemas.openxmlformats.org/drawingml/2006/main" w="6350">
          <a:noFill/>
          <a:tailEnd type="oval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600" b="1" dirty="0" smtClean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전남</a:t>
          </a:r>
          <a:endParaRPr lang="ko-KR" altLang="en-US" sz="600" b="1" dirty="0">
            <a:solidFill>
              <a:prstClr val="white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0.95426</cdr:x>
      <cdr:y>0.74617</cdr:y>
    </cdr:from>
    <cdr:to>
      <cdr:x>1</cdr:x>
      <cdr:y>1</cdr:y>
    </cdr:to>
    <cdr:sp macro="" textlink="">
      <cdr:nvSpPr>
        <cdr:cNvPr id="2" name="설명선 2 1"/>
        <cdr:cNvSpPr/>
      </cdr:nvSpPr>
      <cdr:spPr>
        <a:xfrm xmlns:a="http://schemas.openxmlformats.org/drawingml/2006/main">
          <a:off x="3458493" y="6028328"/>
          <a:ext cx="127071" cy="227860"/>
        </a:xfrm>
        <a:prstGeom xmlns:a="http://schemas.openxmlformats.org/drawingml/2006/main" prst="borderCallout2">
          <a:avLst>
            <a:gd name="adj1" fmla="val 45958"/>
            <a:gd name="adj2" fmla="val 112537"/>
            <a:gd name="adj3" fmla="val 49356"/>
            <a:gd name="adj4" fmla="val 862310"/>
            <a:gd name="adj5" fmla="val -332061"/>
            <a:gd name="adj6" fmla="val 1629763"/>
          </a:avLst>
        </a:prstGeom>
        <a:noFill xmlns:a="http://schemas.openxmlformats.org/drawingml/2006/main"/>
        <a:ln xmlns:a="http://schemas.openxmlformats.org/drawingml/2006/main" w="6350">
          <a:noFill/>
          <a:tailEnd type="oval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600" b="1" dirty="0" smtClean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전남</a:t>
          </a:r>
          <a:endParaRPr lang="ko-KR" altLang="en-US" sz="600" b="1" dirty="0">
            <a:solidFill>
              <a:prstClr val="white"/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5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7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0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4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13" Type="http://schemas.openxmlformats.org/officeDocument/2006/relationships/chart" Target="../charts/chart17.xml"/><Relationship Id="rId18" Type="http://schemas.openxmlformats.org/officeDocument/2006/relationships/chart" Target="../charts/chart22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openxmlformats.org/officeDocument/2006/relationships/chart" Target="../charts/chart16.xml"/><Relationship Id="rId17" Type="http://schemas.openxmlformats.org/officeDocument/2006/relationships/chart" Target="../charts/chart21.xml"/><Relationship Id="rId2" Type="http://schemas.openxmlformats.org/officeDocument/2006/relationships/image" Target="../media/image8.jpg"/><Relationship Id="rId16" Type="http://schemas.openxmlformats.org/officeDocument/2006/relationships/chart" Target="../charts/chart20.xml"/><Relationship Id="rId20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chart" Target="../charts/chart15.xml"/><Relationship Id="rId5" Type="http://schemas.openxmlformats.org/officeDocument/2006/relationships/chart" Target="../charts/chart9.xml"/><Relationship Id="rId15" Type="http://schemas.openxmlformats.org/officeDocument/2006/relationships/chart" Target="../charts/chart19.xml"/><Relationship Id="rId10" Type="http://schemas.openxmlformats.org/officeDocument/2006/relationships/chart" Target="../charts/chart14.xml"/><Relationship Id="rId19" Type="http://schemas.openxmlformats.org/officeDocument/2006/relationships/chart" Target="../charts/chart23.xml"/><Relationship Id="rId4" Type="http://schemas.openxmlformats.org/officeDocument/2006/relationships/chart" Target="../charts/chart8.xml"/><Relationship Id="rId9" Type="http://schemas.openxmlformats.org/officeDocument/2006/relationships/chart" Target="../charts/chart13.xml"/><Relationship Id="rId1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13" Type="http://schemas.openxmlformats.org/officeDocument/2006/relationships/chart" Target="../charts/chart35.xml"/><Relationship Id="rId18" Type="http://schemas.openxmlformats.org/officeDocument/2006/relationships/chart" Target="../charts/chart40.xml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12" Type="http://schemas.openxmlformats.org/officeDocument/2006/relationships/chart" Target="../charts/chart34.xml"/><Relationship Id="rId17" Type="http://schemas.openxmlformats.org/officeDocument/2006/relationships/chart" Target="../charts/chart39.xml"/><Relationship Id="rId2" Type="http://schemas.openxmlformats.org/officeDocument/2006/relationships/image" Target="../media/image8.jpg"/><Relationship Id="rId16" Type="http://schemas.openxmlformats.org/officeDocument/2006/relationships/chart" Target="../charts/chart38.xml"/><Relationship Id="rId20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8.xml"/><Relationship Id="rId11" Type="http://schemas.openxmlformats.org/officeDocument/2006/relationships/chart" Target="../charts/chart33.xml"/><Relationship Id="rId5" Type="http://schemas.openxmlformats.org/officeDocument/2006/relationships/chart" Target="../charts/chart27.xml"/><Relationship Id="rId15" Type="http://schemas.openxmlformats.org/officeDocument/2006/relationships/chart" Target="../charts/chart37.xml"/><Relationship Id="rId10" Type="http://schemas.openxmlformats.org/officeDocument/2006/relationships/chart" Target="../charts/chart32.xml"/><Relationship Id="rId19" Type="http://schemas.openxmlformats.org/officeDocument/2006/relationships/chart" Target="../charts/chart41.xml"/><Relationship Id="rId4" Type="http://schemas.openxmlformats.org/officeDocument/2006/relationships/chart" Target="../charts/chart26.xml"/><Relationship Id="rId9" Type="http://schemas.openxmlformats.org/officeDocument/2006/relationships/chart" Target="../charts/chart31.xml"/><Relationship Id="rId14" Type="http://schemas.openxmlformats.org/officeDocument/2006/relationships/chart" Target="../charts/char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8.xml"/><Relationship Id="rId13" Type="http://schemas.openxmlformats.org/officeDocument/2006/relationships/chart" Target="../charts/chart53.xml"/><Relationship Id="rId18" Type="http://schemas.openxmlformats.org/officeDocument/2006/relationships/chart" Target="../charts/chart58.xml"/><Relationship Id="rId3" Type="http://schemas.openxmlformats.org/officeDocument/2006/relationships/chart" Target="../charts/chart43.xml"/><Relationship Id="rId7" Type="http://schemas.openxmlformats.org/officeDocument/2006/relationships/chart" Target="../charts/chart47.xml"/><Relationship Id="rId12" Type="http://schemas.openxmlformats.org/officeDocument/2006/relationships/chart" Target="../charts/chart52.xml"/><Relationship Id="rId17" Type="http://schemas.openxmlformats.org/officeDocument/2006/relationships/chart" Target="../charts/chart57.xml"/><Relationship Id="rId2" Type="http://schemas.openxmlformats.org/officeDocument/2006/relationships/image" Target="../media/image8.jpg"/><Relationship Id="rId16" Type="http://schemas.openxmlformats.org/officeDocument/2006/relationships/chart" Target="../charts/chart56.xml"/><Relationship Id="rId20" Type="http://schemas.openxmlformats.org/officeDocument/2006/relationships/chart" Target="../charts/chart6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6.xml"/><Relationship Id="rId11" Type="http://schemas.openxmlformats.org/officeDocument/2006/relationships/chart" Target="../charts/chart51.xml"/><Relationship Id="rId5" Type="http://schemas.openxmlformats.org/officeDocument/2006/relationships/chart" Target="../charts/chart45.xml"/><Relationship Id="rId15" Type="http://schemas.openxmlformats.org/officeDocument/2006/relationships/chart" Target="../charts/chart55.xml"/><Relationship Id="rId10" Type="http://schemas.openxmlformats.org/officeDocument/2006/relationships/chart" Target="../charts/chart50.xml"/><Relationship Id="rId19" Type="http://schemas.openxmlformats.org/officeDocument/2006/relationships/chart" Target="../charts/chart59.xml"/><Relationship Id="rId4" Type="http://schemas.openxmlformats.org/officeDocument/2006/relationships/chart" Target="../charts/chart44.xml"/><Relationship Id="rId9" Type="http://schemas.openxmlformats.org/officeDocument/2006/relationships/chart" Target="../charts/chart49.xml"/><Relationship Id="rId14" Type="http://schemas.openxmlformats.org/officeDocument/2006/relationships/chart" Target="../charts/chart5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6.xml"/><Relationship Id="rId13" Type="http://schemas.openxmlformats.org/officeDocument/2006/relationships/chart" Target="../charts/chart71.xml"/><Relationship Id="rId18" Type="http://schemas.openxmlformats.org/officeDocument/2006/relationships/chart" Target="../charts/chart76.xml"/><Relationship Id="rId3" Type="http://schemas.openxmlformats.org/officeDocument/2006/relationships/chart" Target="../charts/chart61.xml"/><Relationship Id="rId7" Type="http://schemas.openxmlformats.org/officeDocument/2006/relationships/chart" Target="../charts/chart65.xml"/><Relationship Id="rId12" Type="http://schemas.openxmlformats.org/officeDocument/2006/relationships/chart" Target="../charts/chart70.xml"/><Relationship Id="rId17" Type="http://schemas.openxmlformats.org/officeDocument/2006/relationships/chart" Target="../charts/chart75.xml"/><Relationship Id="rId2" Type="http://schemas.openxmlformats.org/officeDocument/2006/relationships/image" Target="../media/image8.jpg"/><Relationship Id="rId16" Type="http://schemas.openxmlformats.org/officeDocument/2006/relationships/chart" Target="../charts/chart74.xml"/><Relationship Id="rId20" Type="http://schemas.openxmlformats.org/officeDocument/2006/relationships/chart" Target="../charts/chart7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4.xml"/><Relationship Id="rId11" Type="http://schemas.openxmlformats.org/officeDocument/2006/relationships/chart" Target="../charts/chart69.xml"/><Relationship Id="rId5" Type="http://schemas.openxmlformats.org/officeDocument/2006/relationships/chart" Target="../charts/chart63.xml"/><Relationship Id="rId15" Type="http://schemas.openxmlformats.org/officeDocument/2006/relationships/chart" Target="../charts/chart73.xml"/><Relationship Id="rId10" Type="http://schemas.openxmlformats.org/officeDocument/2006/relationships/chart" Target="../charts/chart68.xml"/><Relationship Id="rId19" Type="http://schemas.openxmlformats.org/officeDocument/2006/relationships/chart" Target="../charts/chart77.xml"/><Relationship Id="rId4" Type="http://schemas.openxmlformats.org/officeDocument/2006/relationships/chart" Target="../charts/chart62.xml"/><Relationship Id="rId9" Type="http://schemas.openxmlformats.org/officeDocument/2006/relationships/chart" Target="../charts/chart67.xml"/><Relationship Id="rId14" Type="http://schemas.openxmlformats.org/officeDocument/2006/relationships/chart" Target="../charts/chart7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8" y="0"/>
            <a:ext cx="10706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호 3"/>
          <p:cNvSpPr/>
          <p:nvPr/>
        </p:nvSpPr>
        <p:spPr>
          <a:xfrm>
            <a:off x="4651522" y="1738474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2492522" y="1738474"/>
            <a:ext cx="2908300" cy="2908300"/>
          </a:xfrm>
          <a:prstGeom prst="arc">
            <a:avLst>
              <a:gd name="adj1" fmla="val 3326001"/>
              <a:gd name="adj2" fmla="val 1180281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원호 5"/>
          <p:cNvSpPr/>
          <p:nvPr/>
        </p:nvSpPr>
        <p:spPr>
          <a:xfrm>
            <a:off x="4651522" y="1738474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원호 8"/>
          <p:cNvSpPr/>
          <p:nvPr/>
        </p:nvSpPr>
        <p:spPr>
          <a:xfrm>
            <a:off x="6810522" y="1738474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원호 9"/>
          <p:cNvSpPr/>
          <p:nvPr/>
        </p:nvSpPr>
        <p:spPr>
          <a:xfrm>
            <a:off x="6810522" y="1738474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691318" y="2395054"/>
            <a:ext cx="438513" cy="486038"/>
            <a:chOff x="4006850" y="1601788"/>
            <a:chExt cx="322263" cy="357188"/>
          </a:xfrm>
          <a:solidFill>
            <a:srgbClr val="DB8382"/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8122146" y="2250791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DB8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6039651" y="2361257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DB8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43285" y="3089019"/>
            <a:ext cx="72641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96714" y="3089019"/>
            <a:ext cx="72641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917795" y="3089019"/>
            <a:ext cx="72641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153727" y="208128"/>
            <a:ext cx="5916838" cy="76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방향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59822" y="4732007"/>
            <a:ext cx="2754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유입률이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높은 지역에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인력이 증가하여야 한다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7250" y="4701529"/>
            <a:ext cx="2706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수가 많은 지역에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인력이 증가하여야 한다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735215" y="5166322"/>
            <a:ext cx="260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수가 많은 지역에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인력이 증가하여야 한다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5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280416"/>
            <a:ext cx="6925056" cy="121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" y="341376"/>
            <a:ext cx="827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2014    2017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증감률은 어떻게 구하나요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024807" y="549912"/>
            <a:ext cx="309282" cy="2017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1751" y="2081137"/>
            <a:ext cx="29762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의사수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증감률 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(C-A)/A*100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간호사수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증감률 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(D-B)/B*100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888" y="6086678"/>
            <a:ext cx="4800600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	      B	            C            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23028" t="6431" r="16027" b="22000"/>
          <a:stretch/>
        </p:blipFill>
        <p:spPr>
          <a:xfrm>
            <a:off x="457200" y="1482812"/>
            <a:ext cx="5214551" cy="449785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9591" t="4273" r="23655" b="4273"/>
          <a:stretch/>
        </p:blipFill>
        <p:spPr>
          <a:xfrm>
            <a:off x="8674444" y="1421027"/>
            <a:ext cx="3027406" cy="4571999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6059488" y="3317789"/>
            <a:ext cx="2355463" cy="6858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967" y="1821090"/>
            <a:ext cx="1044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lt"/>
                <a:ea typeface="08서울남산체 B" panose="02020603020101020101" pitchFamily="18" charset="-127"/>
              </a:rPr>
              <a:t>환자수</a:t>
            </a:r>
            <a:r>
              <a:rPr lang="en-US" altLang="ko-KR" sz="1000" dirty="0" smtClean="0">
                <a:latin typeface="+mj-lt"/>
                <a:ea typeface="08서울남산체 B" panose="02020603020101020101" pitchFamily="18" charset="-127"/>
              </a:rPr>
              <a:t>/</a:t>
            </a:r>
            <a:r>
              <a:rPr lang="ko-KR" altLang="en-US" sz="1000" dirty="0" err="1" smtClean="0">
                <a:latin typeface="+mj-lt"/>
                <a:ea typeface="08서울남산체 B" panose="02020603020101020101" pitchFamily="18" charset="-127"/>
              </a:rPr>
              <a:t>의사수</a:t>
            </a:r>
            <a:endParaRPr lang="ko-KR" altLang="en-US" sz="1000" dirty="0">
              <a:latin typeface="+mj-lt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1191" y="1811935"/>
            <a:ext cx="1044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lt"/>
                <a:ea typeface="08서울남산체 B" panose="02020603020101020101" pitchFamily="18" charset="-127"/>
              </a:rPr>
              <a:t>환자수</a:t>
            </a:r>
            <a:r>
              <a:rPr lang="en-US" altLang="ko-KR" sz="1000" dirty="0" smtClean="0">
                <a:latin typeface="+mj-lt"/>
                <a:ea typeface="08서울남산체 B" panose="02020603020101020101" pitchFamily="18" charset="-127"/>
              </a:rPr>
              <a:t>/</a:t>
            </a:r>
            <a:r>
              <a:rPr lang="ko-KR" altLang="en-US" sz="1000" dirty="0" err="1" smtClean="0">
                <a:latin typeface="+mj-lt"/>
                <a:ea typeface="08서울남산체 B" panose="02020603020101020101" pitchFamily="18" charset="-127"/>
              </a:rPr>
              <a:t>간호사수</a:t>
            </a:r>
            <a:endParaRPr lang="ko-KR" altLang="en-US" sz="1000" dirty="0">
              <a:latin typeface="+mj-lt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9849" y="1823451"/>
            <a:ext cx="1044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lt"/>
                <a:ea typeface="08서울남산체 B" panose="02020603020101020101" pitchFamily="18" charset="-127"/>
              </a:rPr>
              <a:t>환자수</a:t>
            </a:r>
            <a:r>
              <a:rPr lang="en-US" altLang="ko-KR" sz="1000" dirty="0" smtClean="0">
                <a:latin typeface="+mj-lt"/>
                <a:ea typeface="08서울남산체 B" panose="02020603020101020101" pitchFamily="18" charset="-127"/>
              </a:rPr>
              <a:t>/</a:t>
            </a:r>
            <a:r>
              <a:rPr lang="ko-KR" altLang="en-US" sz="1000" dirty="0" err="1" smtClean="0">
                <a:latin typeface="+mj-lt"/>
                <a:ea typeface="08서울남산체 B" panose="02020603020101020101" pitchFamily="18" charset="-127"/>
              </a:rPr>
              <a:t>간호사수</a:t>
            </a:r>
            <a:endParaRPr lang="ko-KR" altLang="en-US" sz="1000" dirty="0">
              <a:latin typeface="+mj-lt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7552" y="1822557"/>
            <a:ext cx="9270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lt"/>
                <a:ea typeface="08서울남산체 B" panose="02020603020101020101" pitchFamily="18" charset="-127"/>
              </a:rPr>
              <a:t>환자수</a:t>
            </a:r>
            <a:r>
              <a:rPr lang="en-US" altLang="ko-KR" sz="1000" dirty="0" smtClean="0">
                <a:latin typeface="+mj-lt"/>
                <a:ea typeface="08서울남산체 B" panose="02020603020101020101" pitchFamily="18" charset="-127"/>
              </a:rPr>
              <a:t>/</a:t>
            </a:r>
            <a:r>
              <a:rPr lang="ko-KR" altLang="en-US" sz="1000" dirty="0" err="1" smtClean="0">
                <a:latin typeface="+mj-lt"/>
                <a:ea typeface="08서울남산체 B" panose="02020603020101020101" pitchFamily="18" charset="-127"/>
              </a:rPr>
              <a:t>의사수</a:t>
            </a:r>
            <a:endParaRPr lang="ko-KR" altLang="en-US" sz="1000" dirty="0">
              <a:latin typeface="+mj-lt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6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34" t="2415" r="1357" b="4248"/>
          <a:stretch/>
        </p:blipFill>
        <p:spPr>
          <a:xfrm>
            <a:off x="167425" y="811369"/>
            <a:ext cx="11809927" cy="4481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0877" y="327875"/>
            <a:ext cx="4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2014~2017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유입률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증감률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900" y="5193493"/>
            <a:ext cx="119761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부산 대구 인천 광주  대전 울산  세종 경기  강원 충북 충남  전북 전남 경북  경남 제주</a:t>
            </a:r>
            <a:endParaRPr lang="ko-KR" altLang="en-US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15943" y="1056066"/>
            <a:ext cx="412124" cy="38121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89938" y="4855335"/>
            <a:ext cx="412124" cy="1448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0304" y="128789"/>
            <a:ext cx="11835684" cy="6606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8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" y="798490"/>
            <a:ext cx="11948603" cy="3732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38599" y="495300"/>
            <a:ext cx="444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2014~2017 </a:t>
            </a:r>
            <a:r>
              <a:rPr lang="ko-KR" alt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의사수</a:t>
            </a:r>
            <a:r>
              <a:rPr lang="ko-KR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증감률</a:t>
            </a:r>
            <a:endParaRPr lang="ko-KR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37562" y="1284252"/>
            <a:ext cx="412124" cy="31975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11967" y="3473971"/>
            <a:ext cx="412124" cy="10057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0304" y="128789"/>
            <a:ext cx="11835684" cy="66068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900" y="4588364"/>
            <a:ext cx="119761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부산 대구 인천 광주  대전 울산  세종 경기  강원 충북 충남  전북 전남 경북  경남 제주</a:t>
            </a:r>
            <a:endParaRPr lang="ko-KR" altLang="en-US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33" t="1176" r="1243" b="9699"/>
          <a:stretch/>
        </p:blipFill>
        <p:spPr>
          <a:xfrm>
            <a:off x="103031" y="772733"/>
            <a:ext cx="11874321" cy="591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99963" y="418027"/>
            <a:ext cx="4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2014~2017 </a:t>
            </a:r>
            <a:r>
              <a:rPr lang="ko-KR" altLang="en-US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간호사수</a:t>
            </a:r>
            <a:r>
              <a:rPr lang="ko-KR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증감률</a:t>
            </a:r>
            <a:endParaRPr lang="ko-KR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08349" y="1223491"/>
            <a:ext cx="412124" cy="31424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75160" y="4340180"/>
            <a:ext cx="412124" cy="20895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0304" y="128789"/>
            <a:ext cx="11835684" cy="6606862"/>
          </a:xfrm>
          <a:prstGeom prst="rect">
            <a:avLst/>
          </a:prstGeom>
          <a:noFill/>
          <a:ln w="381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5783" y="4474420"/>
            <a:ext cx="119761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부산 대구 인천 광주  대전 울산  세종 경기  강원 충북 충남  전북 전남 경북  경남 제주</a:t>
            </a:r>
            <a:endParaRPr lang="ko-KR" altLang="en-US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5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280416"/>
            <a:ext cx="6925056" cy="121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" y="341376"/>
            <a:ext cx="827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2014    2017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증감률은 어떻게 구하나요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024807" y="549912"/>
            <a:ext cx="309282" cy="2017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1751" y="2081137"/>
            <a:ext cx="29762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의사수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증감률 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(C-A)/A*100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간호사수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증감률 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(D-B)/B*100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888" y="6086678"/>
            <a:ext cx="4800600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	      B	            C            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23028" t="6431" r="16027" b="22000"/>
          <a:stretch/>
        </p:blipFill>
        <p:spPr>
          <a:xfrm>
            <a:off x="457200" y="1482812"/>
            <a:ext cx="5214551" cy="449785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9591" t="4273" r="23655" b="4273"/>
          <a:stretch/>
        </p:blipFill>
        <p:spPr>
          <a:xfrm>
            <a:off x="8674444" y="1421027"/>
            <a:ext cx="3027406" cy="4571999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6059488" y="3317789"/>
            <a:ext cx="2355463" cy="6858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3296" y="3621505"/>
            <a:ext cx="5125453" cy="26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32710" y="1806976"/>
            <a:ext cx="1110916" cy="205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환자수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의사수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52912" y="1807670"/>
            <a:ext cx="1237248" cy="2038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환자수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간호사수</a:t>
            </a:r>
            <a:endParaRPr lang="ko-KR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14125" y="1823747"/>
            <a:ext cx="1005698" cy="205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환자수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의사수</a:t>
            </a:r>
            <a:endParaRPr lang="ko-KR" altLang="en-U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76461" y="1824058"/>
            <a:ext cx="1131264" cy="2142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환자수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간호사수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780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33" t="1176" r="1243" b="9699"/>
          <a:stretch/>
        </p:blipFill>
        <p:spPr>
          <a:xfrm>
            <a:off x="103031" y="772733"/>
            <a:ext cx="11874321" cy="591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99963" y="418027"/>
            <a:ext cx="4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2014~2017 </a:t>
            </a:r>
            <a:r>
              <a:rPr lang="ko-KR" altLang="en-US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간호사수</a:t>
            </a:r>
            <a:r>
              <a:rPr lang="ko-KR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증감률</a:t>
            </a:r>
            <a:endParaRPr lang="ko-KR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08349" y="1223491"/>
            <a:ext cx="412124" cy="31424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75160" y="4340180"/>
            <a:ext cx="412124" cy="20895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0304" y="128789"/>
            <a:ext cx="11835684" cy="6606862"/>
          </a:xfrm>
          <a:prstGeom prst="rect">
            <a:avLst/>
          </a:prstGeom>
          <a:noFill/>
          <a:ln w="381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5783" y="4474420"/>
            <a:ext cx="119761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부산 대구 인천 광주  대전 울산  세종 경기  강원 충북 충남  전북 전남 경북  경남 제주</a:t>
            </a:r>
            <a:endParaRPr lang="ko-KR" altLang="en-US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525" y="235881"/>
            <a:ext cx="766891" cy="636815"/>
          </a:xfrm>
          <a:prstGeom prst="rect">
            <a:avLst/>
          </a:prstGeom>
          <a:solidFill>
            <a:srgbClr val="7BC4E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6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57416" y="235881"/>
            <a:ext cx="612000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69416" y="181881"/>
            <a:ext cx="108000" cy="10800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78826" y="323455"/>
            <a:ext cx="6303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만명당 의료 인력 종사자 별 추이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(2009</a:t>
            </a: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7" name="차트 46"/>
          <p:cNvGraphicFramePr/>
          <p:nvPr>
            <p:extLst>
              <p:ext uri="{D42A27DB-BD31-4B8C-83A1-F6EECF244321}">
                <p14:modId xmlns:p14="http://schemas.microsoft.com/office/powerpoint/2010/main" val="1393138682"/>
              </p:ext>
            </p:extLst>
          </p:nvPr>
        </p:nvGraphicFramePr>
        <p:xfrm>
          <a:off x="980262" y="1868161"/>
          <a:ext cx="10170337" cy="424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타원 5"/>
          <p:cNvSpPr/>
          <p:nvPr/>
        </p:nvSpPr>
        <p:spPr>
          <a:xfrm>
            <a:off x="10229088" y="553944"/>
            <a:ext cx="1353312" cy="1213896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70688" y="5475192"/>
            <a:ext cx="1280159" cy="1242600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7601" y="5636598"/>
            <a:ext cx="1057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3A3A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2009</a:t>
            </a:r>
            <a:r>
              <a:rPr lang="ko-KR" altLang="en-US" b="1" dirty="0" smtClean="0">
                <a:solidFill>
                  <a:srgbClr val="3A3A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endParaRPr lang="en-US" altLang="ko-KR" b="1" dirty="0" smtClean="0">
              <a:solidFill>
                <a:srgbClr val="3A3A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A3A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24.1%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314432" y="682846"/>
            <a:ext cx="1140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3A3A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r>
              <a:rPr lang="ko-KR" altLang="en-US" b="1" dirty="0" smtClean="0">
                <a:solidFill>
                  <a:srgbClr val="3A3A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endParaRPr lang="en-US" altLang="ko-KR" b="1" dirty="0" smtClean="0">
              <a:solidFill>
                <a:srgbClr val="3A3A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3A3A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21.26%</a:t>
            </a:r>
            <a:endParaRPr lang="en-US" altLang="ko-KR" b="1" dirty="0">
              <a:solidFill>
                <a:srgbClr val="3A3A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37360" y="901338"/>
            <a:ext cx="2168435" cy="992777"/>
            <a:chOff x="1802674" y="757646"/>
            <a:chExt cx="2168435" cy="992777"/>
          </a:xfrm>
        </p:grpSpPr>
        <p:grpSp>
          <p:nvGrpSpPr>
            <p:cNvPr id="5" name="그룹 4"/>
            <p:cNvGrpSpPr/>
            <p:nvPr/>
          </p:nvGrpSpPr>
          <p:grpSpPr>
            <a:xfrm>
              <a:off x="1913838" y="888275"/>
              <a:ext cx="1939705" cy="782394"/>
              <a:chOff x="1887712" y="966652"/>
              <a:chExt cx="1939705" cy="7823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887712" y="990511"/>
                <a:ext cx="204781" cy="157881"/>
              </a:xfrm>
              <a:prstGeom prst="rect">
                <a:avLst/>
              </a:prstGeom>
              <a:solidFill>
                <a:srgbClr val="6992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7713" y="1262699"/>
                <a:ext cx="204781" cy="157881"/>
              </a:xfrm>
              <a:prstGeom prst="rect">
                <a:avLst/>
              </a:prstGeom>
              <a:solidFill>
                <a:srgbClr val="FF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896421" y="1532664"/>
                <a:ext cx="204781" cy="15788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194559" y="966652"/>
                <a:ext cx="13977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전체 의료 인력</a:t>
                </a:r>
                <a:endPara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90205" y="1210492"/>
                <a:ext cx="1637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전체 간호사 인력</a:t>
                </a:r>
                <a:endPara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85850" y="1441269"/>
                <a:ext cx="13977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전체 의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인력</a:t>
                </a:r>
                <a:endPara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802674" y="757646"/>
              <a:ext cx="2168435" cy="992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6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12" y="1372643"/>
            <a:ext cx="5047672" cy="4778824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>
            <p:extLst/>
          </p:nvPr>
        </p:nvGraphicFramePr>
        <p:xfrm>
          <a:off x="1199408" y="1116281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/>
          <p:cNvGraphicFramePr/>
          <p:nvPr>
            <p:extLst/>
          </p:nvPr>
        </p:nvGraphicFramePr>
        <p:xfrm>
          <a:off x="1226217" y="1324386"/>
          <a:ext cx="2473736" cy="91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차트 21"/>
          <p:cNvGraphicFramePr/>
          <p:nvPr>
            <p:extLst/>
          </p:nvPr>
        </p:nvGraphicFramePr>
        <p:xfrm>
          <a:off x="8676181" y="4540908"/>
          <a:ext cx="2872613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차트 22"/>
          <p:cNvGraphicFramePr/>
          <p:nvPr>
            <p:extLst/>
          </p:nvPr>
        </p:nvGraphicFramePr>
        <p:xfrm>
          <a:off x="8656339" y="170847"/>
          <a:ext cx="2388818" cy="63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차트 23"/>
          <p:cNvGraphicFramePr/>
          <p:nvPr>
            <p:extLst/>
          </p:nvPr>
        </p:nvGraphicFramePr>
        <p:xfrm>
          <a:off x="2383253" y="-96174"/>
          <a:ext cx="2648317" cy="888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차트 24"/>
          <p:cNvGraphicFramePr/>
          <p:nvPr>
            <p:extLst/>
          </p:nvPr>
        </p:nvGraphicFramePr>
        <p:xfrm>
          <a:off x="3760973" y="6263551"/>
          <a:ext cx="2283866" cy="702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차트 25"/>
          <p:cNvGraphicFramePr/>
          <p:nvPr>
            <p:extLst/>
          </p:nvPr>
        </p:nvGraphicFramePr>
        <p:xfrm>
          <a:off x="8880985" y="822895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" name="차트 26"/>
          <p:cNvGraphicFramePr/>
          <p:nvPr>
            <p:extLst/>
          </p:nvPr>
        </p:nvGraphicFramePr>
        <p:xfrm>
          <a:off x="442620" y="4271650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8" name="차트 27"/>
          <p:cNvGraphicFramePr/>
          <p:nvPr>
            <p:extLst/>
          </p:nvPr>
        </p:nvGraphicFramePr>
        <p:xfrm>
          <a:off x="715297" y="5090988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9" name="차트 28"/>
          <p:cNvGraphicFramePr/>
          <p:nvPr>
            <p:extLst/>
          </p:nvPr>
        </p:nvGraphicFramePr>
        <p:xfrm>
          <a:off x="9215546" y="5504945"/>
          <a:ext cx="2412768" cy="80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0" name="차트 29"/>
          <p:cNvGraphicFramePr/>
          <p:nvPr>
            <p:extLst/>
          </p:nvPr>
        </p:nvGraphicFramePr>
        <p:xfrm>
          <a:off x="9186408" y="1698088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1" name="차트 30"/>
          <p:cNvGraphicFramePr/>
          <p:nvPr>
            <p:extLst/>
          </p:nvPr>
        </p:nvGraphicFramePr>
        <p:xfrm>
          <a:off x="1105888" y="2196001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2" name="차트 31"/>
          <p:cNvGraphicFramePr/>
          <p:nvPr>
            <p:extLst/>
          </p:nvPr>
        </p:nvGraphicFramePr>
        <p:xfrm>
          <a:off x="778832" y="3301500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3" name="차트 32"/>
          <p:cNvGraphicFramePr/>
          <p:nvPr>
            <p:extLst/>
          </p:nvPr>
        </p:nvGraphicFramePr>
        <p:xfrm>
          <a:off x="9656009" y="3475927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4" name="차트 33"/>
          <p:cNvGraphicFramePr/>
          <p:nvPr>
            <p:extLst/>
          </p:nvPr>
        </p:nvGraphicFramePr>
        <p:xfrm>
          <a:off x="1346073" y="5525954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5" name="차트 34"/>
          <p:cNvGraphicFramePr/>
          <p:nvPr>
            <p:extLst/>
          </p:nvPr>
        </p:nvGraphicFramePr>
        <p:xfrm>
          <a:off x="5660159" y="203323"/>
          <a:ext cx="2099866" cy="864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6" name="차트 35"/>
          <p:cNvGraphicFramePr/>
          <p:nvPr>
            <p:extLst/>
          </p:nvPr>
        </p:nvGraphicFramePr>
        <p:xfrm>
          <a:off x="8924232" y="2410946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3" name="직사각형 2"/>
          <p:cNvSpPr/>
          <p:nvPr/>
        </p:nvSpPr>
        <p:spPr>
          <a:xfrm>
            <a:off x="189541" y="6254843"/>
            <a:ext cx="204781" cy="157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9542" y="6527031"/>
            <a:ext cx="204781" cy="157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2876" y="6157699"/>
            <a:ext cx="1355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현재의사수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876" y="6467471"/>
            <a:ext cx="1355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권장의사수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설명선 2 40"/>
          <p:cNvSpPr/>
          <p:nvPr/>
        </p:nvSpPr>
        <p:spPr>
          <a:xfrm>
            <a:off x="4918296" y="52875"/>
            <a:ext cx="226549" cy="505427"/>
          </a:xfrm>
          <a:prstGeom prst="borderCallout2">
            <a:avLst>
              <a:gd name="adj1" fmla="val 45958"/>
              <a:gd name="adj2" fmla="val 112537"/>
              <a:gd name="adj3" fmla="val 398538"/>
              <a:gd name="adj4" fmla="val 507183"/>
              <a:gd name="adj5" fmla="val 443615"/>
              <a:gd name="adj6" fmla="val 560581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설명선 2 41"/>
          <p:cNvSpPr/>
          <p:nvPr/>
        </p:nvSpPr>
        <p:spPr>
          <a:xfrm>
            <a:off x="2933205" y="896786"/>
            <a:ext cx="230575" cy="404636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862310"/>
              <a:gd name="adj5" fmla="val 373427"/>
              <a:gd name="adj6" fmla="val 1102690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endParaRPr lang="en-US" altLang="ko-KR" sz="1200" b="1" dirty="0" smtClean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</a:t>
            </a:r>
            <a:endParaRPr lang="ko-KR" altLang="en-US" sz="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설명선 2 43"/>
          <p:cNvSpPr/>
          <p:nvPr/>
        </p:nvSpPr>
        <p:spPr>
          <a:xfrm>
            <a:off x="3493594" y="2370584"/>
            <a:ext cx="175498" cy="397865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862310"/>
              <a:gd name="adj5" fmla="val 277331"/>
              <a:gd name="adj6" fmla="val 1629828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대전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설명선 2 45"/>
          <p:cNvSpPr/>
          <p:nvPr/>
        </p:nvSpPr>
        <p:spPr>
          <a:xfrm>
            <a:off x="3578538" y="1551681"/>
            <a:ext cx="271426" cy="436522"/>
          </a:xfrm>
          <a:prstGeom prst="borderCallout2">
            <a:avLst>
              <a:gd name="adj1" fmla="val 45958"/>
              <a:gd name="adj2" fmla="val 112537"/>
              <a:gd name="adj3" fmla="val 71119"/>
              <a:gd name="adj4" fmla="val 770432"/>
              <a:gd name="adj5" fmla="val 221202"/>
              <a:gd name="adj6" fmla="val 917174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설명선 2 47"/>
          <p:cNvSpPr/>
          <p:nvPr/>
        </p:nvSpPr>
        <p:spPr>
          <a:xfrm>
            <a:off x="5681443" y="6027217"/>
            <a:ext cx="327471" cy="471631"/>
          </a:xfrm>
          <a:prstGeom prst="borderCallout2">
            <a:avLst>
              <a:gd name="adj1" fmla="val 45958"/>
              <a:gd name="adj2" fmla="val 112537"/>
              <a:gd name="adj3" fmla="val -70513"/>
              <a:gd name="adj4" fmla="val 11876"/>
              <a:gd name="adj5" fmla="val -201769"/>
              <a:gd name="adj6" fmla="val -71105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설명선 2 49"/>
          <p:cNvSpPr/>
          <p:nvPr/>
        </p:nvSpPr>
        <p:spPr>
          <a:xfrm>
            <a:off x="9071098" y="5542740"/>
            <a:ext cx="230620" cy="484477"/>
          </a:xfrm>
          <a:prstGeom prst="borderCallout2">
            <a:avLst>
              <a:gd name="adj1" fmla="val 45958"/>
              <a:gd name="adj2" fmla="val 112537"/>
              <a:gd name="adj3" fmla="val -4879"/>
              <a:gd name="adj4" fmla="val -495460"/>
              <a:gd name="adj5" fmla="val -237156"/>
              <a:gd name="adj6" fmla="val -838031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설명선 2 51"/>
          <p:cNvSpPr/>
          <p:nvPr/>
        </p:nvSpPr>
        <p:spPr>
          <a:xfrm>
            <a:off x="9215546" y="4606878"/>
            <a:ext cx="194381" cy="479806"/>
          </a:xfrm>
          <a:prstGeom prst="borderCallout2">
            <a:avLst>
              <a:gd name="adj1" fmla="val 45958"/>
              <a:gd name="adj2" fmla="val 112537"/>
              <a:gd name="adj3" fmla="val 44144"/>
              <a:gd name="adj4" fmla="val -399322"/>
              <a:gd name="adj5" fmla="val -11574"/>
              <a:gd name="adj6" fmla="val -580144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설명선 2 53"/>
          <p:cNvSpPr/>
          <p:nvPr/>
        </p:nvSpPr>
        <p:spPr>
          <a:xfrm>
            <a:off x="9615978" y="3710973"/>
            <a:ext cx="190607" cy="489670"/>
          </a:xfrm>
          <a:prstGeom prst="borderCallout2">
            <a:avLst>
              <a:gd name="adj1" fmla="val 45958"/>
              <a:gd name="adj2" fmla="val 112537"/>
              <a:gd name="adj3" fmla="val 54207"/>
              <a:gd name="adj4" fmla="val -371286"/>
              <a:gd name="adj5" fmla="val 78784"/>
              <a:gd name="adj6" fmla="val -47607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울</a:t>
            </a:r>
            <a:endParaRPr lang="en-US" altLang="ko-KR" sz="1200" b="1" dirty="0" smtClean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</a:t>
            </a:r>
          </a:p>
        </p:txBody>
      </p:sp>
      <p:sp>
        <p:nvSpPr>
          <p:cNvPr id="56" name="설명선 2 55"/>
          <p:cNvSpPr/>
          <p:nvPr/>
        </p:nvSpPr>
        <p:spPr>
          <a:xfrm>
            <a:off x="9273604" y="1268512"/>
            <a:ext cx="153948" cy="342362"/>
          </a:xfrm>
          <a:prstGeom prst="borderCallout2">
            <a:avLst>
              <a:gd name="adj1" fmla="val 45958"/>
              <a:gd name="adj2" fmla="val 112537"/>
              <a:gd name="adj3" fmla="val 54568"/>
              <a:gd name="adj4" fmla="val -492777"/>
              <a:gd name="adj5" fmla="val 512701"/>
              <a:gd name="adj6" fmla="val -1407488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설명선 2 57"/>
          <p:cNvSpPr/>
          <p:nvPr/>
        </p:nvSpPr>
        <p:spPr>
          <a:xfrm>
            <a:off x="8753914" y="403259"/>
            <a:ext cx="127071" cy="382320"/>
          </a:xfrm>
          <a:prstGeom prst="borderCallout2">
            <a:avLst>
              <a:gd name="adj1" fmla="val 45958"/>
              <a:gd name="adj2" fmla="val 112537"/>
              <a:gd name="adj3" fmla="val 54568"/>
              <a:gd name="adj4" fmla="val -492777"/>
              <a:gd name="adj5" fmla="val 487573"/>
              <a:gd name="adj6" fmla="val -114582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설명선 2 59"/>
          <p:cNvSpPr/>
          <p:nvPr/>
        </p:nvSpPr>
        <p:spPr>
          <a:xfrm>
            <a:off x="3063834" y="4446235"/>
            <a:ext cx="205009" cy="529142"/>
          </a:xfrm>
          <a:prstGeom prst="borderCallout2">
            <a:avLst>
              <a:gd name="adj1" fmla="val 45958"/>
              <a:gd name="adj2" fmla="val 112537"/>
              <a:gd name="adj3" fmla="val 40379"/>
              <a:gd name="adj4" fmla="val 688532"/>
              <a:gd name="adj5" fmla="val -47638"/>
              <a:gd name="adj6" fmla="val 111847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설명선 2 61"/>
          <p:cNvSpPr/>
          <p:nvPr/>
        </p:nvSpPr>
        <p:spPr>
          <a:xfrm>
            <a:off x="4043208" y="5799357"/>
            <a:ext cx="200104" cy="395907"/>
          </a:xfrm>
          <a:prstGeom prst="borderCallout2">
            <a:avLst>
              <a:gd name="adj1" fmla="val 45958"/>
              <a:gd name="adj2" fmla="val 112537"/>
              <a:gd name="adj3" fmla="val 38933"/>
              <a:gd name="adj4" fmla="val 525875"/>
              <a:gd name="adj5" fmla="val -311813"/>
              <a:gd name="adj6" fmla="val 87449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광주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설명선 2 62"/>
          <p:cNvSpPr/>
          <p:nvPr/>
        </p:nvSpPr>
        <p:spPr>
          <a:xfrm>
            <a:off x="3220917" y="5263175"/>
            <a:ext cx="174998" cy="424878"/>
          </a:xfrm>
          <a:prstGeom prst="borderCallout2">
            <a:avLst>
              <a:gd name="adj1" fmla="val 45958"/>
              <a:gd name="adj2" fmla="val 112537"/>
              <a:gd name="adj3" fmla="val 26996"/>
              <a:gd name="adj4" fmla="val 570513"/>
              <a:gd name="adj5" fmla="val -58152"/>
              <a:gd name="adj6" fmla="val 88330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설명선 2 64"/>
          <p:cNvSpPr/>
          <p:nvPr/>
        </p:nvSpPr>
        <p:spPr>
          <a:xfrm>
            <a:off x="6151418" y="1079037"/>
            <a:ext cx="223248" cy="381627"/>
          </a:xfrm>
          <a:prstGeom prst="borderCallout2">
            <a:avLst>
              <a:gd name="adj1" fmla="val 45958"/>
              <a:gd name="adj2" fmla="val 112537"/>
              <a:gd name="adj3" fmla="val 313107"/>
              <a:gd name="adj4" fmla="val 128047"/>
              <a:gd name="adj5" fmla="val 563291"/>
              <a:gd name="adj6" fmla="val 47655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세종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설명선 2 65"/>
          <p:cNvSpPr/>
          <p:nvPr/>
        </p:nvSpPr>
        <p:spPr>
          <a:xfrm>
            <a:off x="9650113" y="2851913"/>
            <a:ext cx="231356" cy="365599"/>
          </a:xfrm>
          <a:prstGeom prst="borderCallout2">
            <a:avLst>
              <a:gd name="adj1" fmla="val 45958"/>
              <a:gd name="adj2" fmla="val 112537"/>
              <a:gd name="adj3" fmla="val 59101"/>
              <a:gd name="adj4" fmla="val -362082"/>
              <a:gd name="adj5" fmla="val 300201"/>
              <a:gd name="adj6" fmla="val -83526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설명선 2 66"/>
          <p:cNvSpPr/>
          <p:nvPr/>
        </p:nvSpPr>
        <p:spPr>
          <a:xfrm>
            <a:off x="3395915" y="3475926"/>
            <a:ext cx="224750" cy="437113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862310"/>
              <a:gd name="adj5" fmla="val 48168"/>
              <a:gd name="adj6" fmla="val 891612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설명선 2 70"/>
          <p:cNvSpPr/>
          <p:nvPr/>
        </p:nvSpPr>
        <p:spPr>
          <a:xfrm>
            <a:off x="9615977" y="2060860"/>
            <a:ext cx="190607" cy="490811"/>
          </a:xfrm>
          <a:prstGeom prst="borderCallout2">
            <a:avLst>
              <a:gd name="adj1" fmla="val 70252"/>
              <a:gd name="adj2" fmla="val 41283"/>
              <a:gd name="adj3" fmla="val 70028"/>
              <a:gd name="adj4" fmla="val -378770"/>
              <a:gd name="adj5" fmla="val 290052"/>
              <a:gd name="adj6" fmla="val -825075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2" name="차트 71"/>
          <p:cNvGraphicFramePr/>
          <p:nvPr>
            <p:extLst/>
          </p:nvPr>
        </p:nvGraphicFramePr>
        <p:xfrm>
          <a:off x="630667" y="645539"/>
          <a:ext cx="2473736" cy="91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43" name="직사각형 42"/>
          <p:cNvSpPr/>
          <p:nvPr/>
        </p:nvSpPr>
        <p:spPr>
          <a:xfrm>
            <a:off x="0" y="6100354"/>
            <a:ext cx="1593669" cy="757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97B0">
              <a:alpha val="88000"/>
            </a:srgbClr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6993" y="1554480"/>
            <a:ext cx="765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권장 의사 인력 수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2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12" y="1372643"/>
            <a:ext cx="5047672" cy="4778824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>
            <p:extLst/>
          </p:nvPr>
        </p:nvGraphicFramePr>
        <p:xfrm>
          <a:off x="1199408" y="1116281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4004110779"/>
              </p:ext>
            </p:extLst>
          </p:nvPr>
        </p:nvGraphicFramePr>
        <p:xfrm>
          <a:off x="1226217" y="1324386"/>
          <a:ext cx="2473736" cy="91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021572154"/>
              </p:ext>
            </p:extLst>
          </p:nvPr>
        </p:nvGraphicFramePr>
        <p:xfrm>
          <a:off x="8880985" y="4274177"/>
          <a:ext cx="2872613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148275691"/>
              </p:ext>
            </p:extLst>
          </p:nvPr>
        </p:nvGraphicFramePr>
        <p:xfrm>
          <a:off x="8656339" y="170847"/>
          <a:ext cx="2388818" cy="63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2559174876"/>
              </p:ext>
            </p:extLst>
          </p:nvPr>
        </p:nvGraphicFramePr>
        <p:xfrm>
          <a:off x="2383253" y="-96174"/>
          <a:ext cx="2648317" cy="888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2985599002"/>
              </p:ext>
            </p:extLst>
          </p:nvPr>
        </p:nvGraphicFramePr>
        <p:xfrm>
          <a:off x="5777976" y="5800338"/>
          <a:ext cx="2283866" cy="702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590035360"/>
              </p:ext>
            </p:extLst>
          </p:nvPr>
        </p:nvGraphicFramePr>
        <p:xfrm>
          <a:off x="9590736" y="809445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389508941"/>
              </p:ext>
            </p:extLst>
          </p:nvPr>
        </p:nvGraphicFramePr>
        <p:xfrm>
          <a:off x="397823" y="4139365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1016146447"/>
              </p:ext>
            </p:extLst>
          </p:nvPr>
        </p:nvGraphicFramePr>
        <p:xfrm>
          <a:off x="680024" y="4910683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9" name="차트 28"/>
          <p:cNvGraphicFramePr/>
          <p:nvPr>
            <p:extLst>
              <p:ext uri="{D42A27DB-BD31-4B8C-83A1-F6EECF244321}">
                <p14:modId xmlns:p14="http://schemas.microsoft.com/office/powerpoint/2010/main" val="1934849788"/>
              </p:ext>
            </p:extLst>
          </p:nvPr>
        </p:nvGraphicFramePr>
        <p:xfrm>
          <a:off x="9273604" y="5297236"/>
          <a:ext cx="2412768" cy="80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2768542997"/>
              </p:ext>
            </p:extLst>
          </p:nvPr>
        </p:nvGraphicFramePr>
        <p:xfrm>
          <a:off x="9765791" y="1747150"/>
          <a:ext cx="2193864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2206725339"/>
              </p:ext>
            </p:extLst>
          </p:nvPr>
        </p:nvGraphicFramePr>
        <p:xfrm>
          <a:off x="697920" y="2136395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2" name="차트 31"/>
          <p:cNvGraphicFramePr/>
          <p:nvPr>
            <p:extLst>
              <p:ext uri="{D42A27DB-BD31-4B8C-83A1-F6EECF244321}">
                <p14:modId xmlns:p14="http://schemas.microsoft.com/office/powerpoint/2010/main" val="3381238566"/>
              </p:ext>
            </p:extLst>
          </p:nvPr>
        </p:nvGraphicFramePr>
        <p:xfrm>
          <a:off x="842369" y="3135822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3018450016"/>
              </p:ext>
            </p:extLst>
          </p:nvPr>
        </p:nvGraphicFramePr>
        <p:xfrm>
          <a:off x="9711280" y="3382181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2488436818"/>
              </p:ext>
            </p:extLst>
          </p:nvPr>
        </p:nvGraphicFramePr>
        <p:xfrm>
          <a:off x="1346073" y="5525954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1942237592"/>
              </p:ext>
            </p:extLst>
          </p:nvPr>
        </p:nvGraphicFramePr>
        <p:xfrm>
          <a:off x="5660159" y="203323"/>
          <a:ext cx="2099866" cy="864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6" name="차트 35"/>
          <p:cNvGraphicFramePr/>
          <p:nvPr>
            <p:extLst>
              <p:ext uri="{D42A27DB-BD31-4B8C-83A1-F6EECF244321}">
                <p14:modId xmlns:p14="http://schemas.microsoft.com/office/powerpoint/2010/main" val="2858298794"/>
              </p:ext>
            </p:extLst>
          </p:nvPr>
        </p:nvGraphicFramePr>
        <p:xfrm>
          <a:off x="8924232" y="2410946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3" name="직사각형 2"/>
          <p:cNvSpPr/>
          <p:nvPr/>
        </p:nvSpPr>
        <p:spPr>
          <a:xfrm>
            <a:off x="189541" y="6254843"/>
            <a:ext cx="204781" cy="157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9542" y="6527031"/>
            <a:ext cx="204781" cy="157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2876" y="6157699"/>
            <a:ext cx="1355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현재의사수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876" y="6467471"/>
            <a:ext cx="1355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권장의사수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설명선 2 40"/>
          <p:cNvSpPr/>
          <p:nvPr/>
        </p:nvSpPr>
        <p:spPr>
          <a:xfrm>
            <a:off x="4918296" y="52875"/>
            <a:ext cx="226549" cy="505427"/>
          </a:xfrm>
          <a:prstGeom prst="borderCallout2">
            <a:avLst>
              <a:gd name="adj1" fmla="val 45958"/>
              <a:gd name="adj2" fmla="val 112537"/>
              <a:gd name="adj3" fmla="val 398538"/>
              <a:gd name="adj4" fmla="val 507183"/>
              <a:gd name="adj5" fmla="val 443615"/>
              <a:gd name="adj6" fmla="val 560581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설명선 2 41"/>
          <p:cNvSpPr/>
          <p:nvPr/>
        </p:nvSpPr>
        <p:spPr>
          <a:xfrm>
            <a:off x="2933205" y="896786"/>
            <a:ext cx="230575" cy="404636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862310"/>
              <a:gd name="adj5" fmla="val 373427"/>
              <a:gd name="adj6" fmla="val 1102690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endParaRPr lang="en-US" altLang="ko-KR" sz="1200" b="1" dirty="0" smtClean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</a:t>
            </a:r>
            <a:endParaRPr lang="ko-KR" altLang="en-US" sz="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설명선 2 43"/>
          <p:cNvSpPr/>
          <p:nvPr/>
        </p:nvSpPr>
        <p:spPr>
          <a:xfrm>
            <a:off x="3493594" y="2370584"/>
            <a:ext cx="175498" cy="397865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862310"/>
              <a:gd name="adj5" fmla="val 277331"/>
              <a:gd name="adj6" fmla="val 1629828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대전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설명선 2 45"/>
          <p:cNvSpPr/>
          <p:nvPr/>
        </p:nvSpPr>
        <p:spPr>
          <a:xfrm>
            <a:off x="3578538" y="1551681"/>
            <a:ext cx="271426" cy="436522"/>
          </a:xfrm>
          <a:prstGeom prst="borderCallout2">
            <a:avLst>
              <a:gd name="adj1" fmla="val 45958"/>
              <a:gd name="adj2" fmla="val 112537"/>
              <a:gd name="adj3" fmla="val 71119"/>
              <a:gd name="adj4" fmla="val 770432"/>
              <a:gd name="adj5" fmla="val 221202"/>
              <a:gd name="adj6" fmla="val 917174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설명선 2 47"/>
          <p:cNvSpPr/>
          <p:nvPr/>
        </p:nvSpPr>
        <p:spPr>
          <a:xfrm>
            <a:off x="5681443" y="6027217"/>
            <a:ext cx="327471" cy="471631"/>
          </a:xfrm>
          <a:prstGeom prst="borderCallout2">
            <a:avLst>
              <a:gd name="adj1" fmla="val 45958"/>
              <a:gd name="adj2" fmla="val 112537"/>
              <a:gd name="adj3" fmla="val -70513"/>
              <a:gd name="adj4" fmla="val 11876"/>
              <a:gd name="adj5" fmla="val -201769"/>
              <a:gd name="adj6" fmla="val -71105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설명선 2 49"/>
          <p:cNvSpPr/>
          <p:nvPr/>
        </p:nvSpPr>
        <p:spPr>
          <a:xfrm>
            <a:off x="9071098" y="5542740"/>
            <a:ext cx="230620" cy="484477"/>
          </a:xfrm>
          <a:prstGeom prst="borderCallout2">
            <a:avLst>
              <a:gd name="adj1" fmla="val 45958"/>
              <a:gd name="adj2" fmla="val 112537"/>
              <a:gd name="adj3" fmla="val -4879"/>
              <a:gd name="adj4" fmla="val -495460"/>
              <a:gd name="adj5" fmla="val -237156"/>
              <a:gd name="adj6" fmla="val -838031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설명선 2 51"/>
          <p:cNvSpPr/>
          <p:nvPr/>
        </p:nvSpPr>
        <p:spPr>
          <a:xfrm>
            <a:off x="9215546" y="4606878"/>
            <a:ext cx="194381" cy="479806"/>
          </a:xfrm>
          <a:prstGeom prst="borderCallout2">
            <a:avLst>
              <a:gd name="adj1" fmla="val 45958"/>
              <a:gd name="adj2" fmla="val 112537"/>
              <a:gd name="adj3" fmla="val 44144"/>
              <a:gd name="adj4" fmla="val -399322"/>
              <a:gd name="adj5" fmla="val -11574"/>
              <a:gd name="adj6" fmla="val -580144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설명선 2 53"/>
          <p:cNvSpPr/>
          <p:nvPr/>
        </p:nvSpPr>
        <p:spPr>
          <a:xfrm>
            <a:off x="9615978" y="3710973"/>
            <a:ext cx="190607" cy="489670"/>
          </a:xfrm>
          <a:prstGeom prst="borderCallout2">
            <a:avLst>
              <a:gd name="adj1" fmla="val 45958"/>
              <a:gd name="adj2" fmla="val 112537"/>
              <a:gd name="adj3" fmla="val 54207"/>
              <a:gd name="adj4" fmla="val -371286"/>
              <a:gd name="adj5" fmla="val 78784"/>
              <a:gd name="adj6" fmla="val -47607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울</a:t>
            </a:r>
            <a:endParaRPr lang="en-US" altLang="ko-KR" sz="1200" b="1" dirty="0" smtClean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</a:t>
            </a:r>
          </a:p>
        </p:txBody>
      </p:sp>
      <p:sp>
        <p:nvSpPr>
          <p:cNvPr id="56" name="설명선 2 55"/>
          <p:cNvSpPr/>
          <p:nvPr/>
        </p:nvSpPr>
        <p:spPr>
          <a:xfrm>
            <a:off x="9273604" y="1268512"/>
            <a:ext cx="153948" cy="342362"/>
          </a:xfrm>
          <a:prstGeom prst="borderCallout2">
            <a:avLst>
              <a:gd name="adj1" fmla="val 45958"/>
              <a:gd name="adj2" fmla="val 112537"/>
              <a:gd name="adj3" fmla="val 54568"/>
              <a:gd name="adj4" fmla="val -492777"/>
              <a:gd name="adj5" fmla="val 512701"/>
              <a:gd name="adj6" fmla="val -1407488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설명선 2 57"/>
          <p:cNvSpPr/>
          <p:nvPr/>
        </p:nvSpPr>
        <p:spPr>
          <a:xfrm>
            <a:off x="8753914" y="403259"/>
            <a:ext cx="127071" cy="382320"/>
          </a:xfrm>
          <a:prstGeom prst="borderCallout2">
            <a:avLst>
              <a:gd name="adj1" fmla="val 45958"/>
              <a:gd name="adj2" fmla="val 112537"/>
              <a:gd name="adj3" fmla="val 54568"/>
              <a:gd name="adj4" fmla="val -492777"/>
              <a:gd name="adj5" fmla="val 487573"/>
              <a:gd name="adj6" fmla="val -114582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6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설명선 2 59"/>
          <p:cNvSpPr/>
          <p:nvPr/>
        </p:nvSpPr>
        <p:spPr>
          <a:xfrm>
            <a:off x="3063834" y="4446235"/>
            <a:ext cx="205009" cy="529142"/>
          </a:xfrm>
          <a:prstGeom prst="borderCallout2">
            <a:avLst>
              <a:gd name="adj1" fmla="val 45958"/>
              <a:gd name="adj2" fmla="val 112537"/>
              <a:gd name="adj3" fmla="val 40379"/>
              <a:gd name="adj4" fmla="val 688532"/>
              <a:gd name="adj5" fmla="val -47638"/>
              <a:gd name="adj6" fmla="val 111847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설명선 2 61"/>
          <p:cNvSpPr/>
          <p:nvPr/>
        </p:nvSpPr>
        <p:spPr>
          <a:xfrm>
            <a:off x="4043208" y="5799357"/>
            <a:ext cx="200104" cy="395907"/>
          </a:xfrm>
          <a:prstGeom prst="borderCallout2">
            <a:avLst>
              <a:gd name="adj1" fmla="val 45958"/>
              <a:gd name="adj2" fmla="val 112537"/>
              <a:gd name="adj3" fmla="val 38933"/>
              <a:gd name="adj4" fmla="val 525875"/>
              <a:gd name="adj5" fmla="val -311813"/>
              <a:gd name="adj6" fmla="val 87449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광주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설명선 2 62"/>
          <p:cNvSpPr/>
          <p:nvPr/>
        </p:nvSpPr>
        <p:spPr>
          <a:xfrm>
            <a:off x="3220917" y="5263175"/>
            <a:ext cx="174998" cy="424878"/>
          </a:xfrm>
          <a:prstGeom prst="borderCallout2">
            <a:avLst>
              <a:gd name="adj1" fmla="val 45958"/>
              <a:gd name="adj2" fmla="val 112537"/>
              <a:gd name="adj3" fmla="val 26996"/>
              <a:gd name="adj4" fmla="val 570513"/>
              <a:gd name="adj5" fmla="val -58152"/>
              <a:gd name="adj6" fmla="val 88330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설명선 2 64"/>
          <p:cNvSpPr/>
          <p:nvPr/>
        </p:nvSpPr>
        <p:spPr>
          <a:xfrm>
            <a:off x="6151418" y="1079037"/>
            <a:ext cx="223248" cy="381627"/>
          </a:xfrm>
          <a:prstGeom prst="borderCallout2">
            <a:avLst>
              <a:gd name="adj1" fmla="val 45958"/>
              <a:gd name="adj2" fmla="val 112537"/>
              <a:gd name="adj3" fmla="val 313107"/>
              <a:gd name="adj4" fmla="val 128047"/>
              <a:gd name="adj5" fmla="val 563291"/>
              <a:gd name="adj6" fmla="val 47655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세종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설명선 2 65"/>
          <p:cNvSpPr/>
          <p:nvPr/>
        </p:nvSpPr>
        <p:spPr>
          <a:xfrm>
            <a:off x="9650113" y="2851913"/>
            <a:ext cx="231356" cy="365599"/>
          </a:xfrm>
          <a:prstGeom prst="borderCallout2">
            <a:avLst>
              <a:gd name="adj1" fmla="val 45958"/>
              <a:gd name="adj2" fmla="val 112537"/>
              <a:gd name="adj3" fmla="val 59101"/>
              <a:gd name="adj4" fmla="val -362082"/>
              <a:gd name="adj5" fmla="val 300201"/>
              <a:gd name="adj6" fmla="val -83526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설명선 2 66"/>
          <p:cNvSpPr/>
          <p:nvPr/>
        </p:nvSpPr>
        <p:spPr>
          <a:xfrm>
            <a:off x="3395915" y="3475926"/>
            <a:ext cx="224750" cy="437113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862310"/>
              <a:gd name="adj5" fmla="val 48168"/>
              <a:gd name="adj6" fmla="val 891612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설명선 2 70"/>
          <p:cNvSpPr/>
          <p:nvPr/>
        </p:nvSpPr>
        <p:spPr>
          <a:xfrm>
            <a:off x="9615977" y="2060860"/>
            <a:ext cx="190607" cy="490811"/>
          </a:xfrm>
          <a:prstGeom prst="borderCallout2">
            <a:avLst>
              <a:gd name="adj1" fmla="val 70252"/>
              <a:gd name="adj2" fmla="val 41283"/>
              <a:gd name="adj3" fmla="val 70028"/>
              <a:gd name="adj4" fmla="val -378770"/>
              <a:gd name="adj5" fmla="val 290052"/>
              <a:gd name="adj6" fmla="val -825075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2" name="차트 71"/>
          <p:cNvGraphicFramePr/>
          <p:nvPr>
            <p:extLst>
              <p:ext uri="{D42A27DB-BD31-4B8C-83A1-F6EECF244321}">
                <p14:modId xmlns:p14="http://schemas.microsoft.com/office/powerpoint/2010/main" val="523944746"/>
              </p:ext>
            </p:extLst>
          </p:nvPr>
        </p:nvGraphicFramePr>
        <p:xfrm>
          <a:off x="630667" y="645539"/>
          <a:ext cx="2473736" cy="91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43" name="직사각형 42"/>
          <p:cNvSpPr/>
          <p:nvPr/>
        </p:nvSpPr>
        <p:spPr>
          <a:xfrm>
            <a:off x="0" y="6100354"/>
            <a:ext cx="1593669" cy="757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143405"/>
            <a:ext cx="6123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의료진 배치</a:t>
            </a:r>
            <a:endParaRPr lang="en-US" altLang="ko-KR" sz="3600" b="1" i="1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assignment of medical staffing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22263" y="5772254"/>
            <a:ext cx="1828800" cy="36000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20173227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71894" y="5772254"/>
            <a:ext cx="1828800" cy="36000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20173219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김지연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321525" y="5772254"/>
            <a:ext cx="1828800" cy="36000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20183226 </a:t>
            </a:r>
            <a:r>
              <a:rPr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신희진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72632" y="5772254"/>
            <a:ext cx="1828800" cy="36000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20173243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이수은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371156" y="5772254"/>
            <a:ext cx="1828800" cy="36000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20183223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손성현</a:t>
            </a:r>
          </a:p>
        </p:txBody>
      </p:sp>
    </p:spTree>
    <p:extLst>
      <p:ext uri="{BB962C8B-B14F-4D97-AF65-F5344CB8AC3E}">
        <p14:creationId xmlns:p14="http://schemas.microsoft.com/office/powerpoint/2010/main" val="17226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1" y="1623989"/>
            <a:ext cx="4879386" cy="4619501"/>
          </a:xfrm>
          <a:prstGeom prst="rect">
            <a:avLst/>
          </a:prstGeom>
        </p:spPr>
      </p:pic>
      <p:sp>
        <p:nvSpPr>
          <p:cNvPr id="7" name="설명선 2 6"/>
          <p:cNvSpPr/>
          <p:nvPr/>
        </p:nvSpPr>
        <p:spPr>
          <a:xfrm>
            <a:off x="3450337" y="1633728"/>
            <a:ext cx="302200" cy="456714"/>
          </a:xfrm>
          <a:prstGeom prst="borderCallout2">
            <a:avLst>
              <a:gd name="adj1" fmla="val 45958"/>
              <a:gd name="adj2" fmla="val 112537"/>
              <a:gd name="adj3" fmla="val 52026"/>
              <a:gd name="adj4" fmla="val 265217"/>
              <a:gd name="adj5" fmla="val 237657"/>
              <a:gd name="adj6" fmla="val 840140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차트 13"/>
          <p:cNvGraphicFramePr/>
          <p:nvPr>
            <p:extLst/>
          </p:nvPr>
        </p:nvGraphicFramePr>
        <p:xfrm>
          <a:off x="2236317" y="2833248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3214484428"/>
              </p:ext>
            </p:extLst>
          </p:nvPr>
        </p:nvGraphicFramePr>
        <p:xfrm>
          <a:off x="676894" y="1527661"/>
          <a:ext cx="2860201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805086397"/>
              </p:ext>
            </p:extLst>
          </p:nvPr>
        </p:nvGraphicFramePr>
        <p:xfrm>
          <a:off x="9132596" y="4676422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3495095783"/>
              </p:ext>
            </p:extLst>
          </p:nvPr>
        </p:nvGraphicFramePr>
        <p:xfrm>
          <a:off x="9238181" y="2875090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550745275"/>
              </p:ext>
            </p:extLst>
          </p:nvPr>
        </p:nvGraphicFramePr>
        <p:xfrm>
          <a:off x="534390" y="670379"/>
          <a:ext cx="3111423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648491257"/>
              </p:ext>
            </p:extLst>
          </p:nvPr>
        </p:nvGraphicFramePr>
        <p:xfrm>
          <a:off x="1615022" y="5687568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645263061"/>
              </p:ext>
            </p:extLst>
          </p:nvPr>
        </p:nvGraphicFramePr>
        <p:xfrm>
          <a:off x="1650715" y="2426240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784716999"/>
              </p:ext>
            </p:extLst>
          </p:nvPr>
        </p:nvGraphicFramePr>
        <p:xfrm>
          <a:off x="8241213" y="259982"/>
          <a:ext cx="3135347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807677788"/>
              </p:ext>
            </p:extLst>
          </p:nvPr>
        </p:nvGraphicFramePr>
        <p:xfrm>
          <a:off x="2159394" y="158739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1077545044"/>
              </p:ext>
            </p:extLst>
          </p:nvPr>
        </p:nvGraphicFramePr>
        <p:xfrm>
          <a:off x="6113416" y="698790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399795722"/>
              </p:ext>
            </p:extLst>
          </p:nvPr>
        </p:nvGraphicFramePr>
        <p:xfrm>
          <a:off x="9301717" y="3769759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3407311508"/>
              </p:ext>
            </p:extLst>
          </p:nvPr>
        </p:nvGraphicFramePr>
        <p:xfrm>
          <a:off x="1085179" y="3386989"/>
          <a:ext cx="2422512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249358196"/>
              </p:ext>
            </p:extLst>
          </p:nvPr>
        </p:nvGraphicFramePr>
        <p:xfrm>
          <a:off x="441903" y="4218610"/>
          <a:ext cx="2996652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2966653694"/>
              </p:ext>
            </p:extLst>
          </p:nvPr>
        </p:nvGraphicFramePr>
        <p:xfrm>
          <a:off x="9669280" y="1081204"/>
          <a:ext cx="2548911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195419019"/>
              </p:ext>
            </p:extLst>
          </p:nvPr>
        </p:nvGraphicFramePr>
        <p:xfrm>
          <a:off x="5271554" y="5960299"/>
          <a:ext cx="2886793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4180329538"/>
              </p:ext>
            </p:extLst>
          </p:nvPr>
        </p:nvGraphicFramePr>
        <p:xfrm>
          <a:off x="8686485" y="5463347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632921991"/>
              </p:ext>
            </p:extLst>
          </p:nvPr>
        </p:nvGraphicFramePr>
        <p:xfrm>
          <a:off x="9039700" y="1877101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644774173"/>
              </p:ext>
            </p:extLst>
          </p:nvPr>
        </p:nvGraphicFramePr>
        <p:xfrm>
          <a:off x="910704" y="5152794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8" name="설명선 2 27"/>
          <p:cNvSpPr/>
          <p:nvPr/>
        </p:nvSpPr>
        <p:spPr>
          <a:xfrm>
            <a:off x="4864609" y="231648"/>
            <a:ext cx="213540" cy="474862"/>
          </a:xfrm>
          <a:prstGeom prst="borderCallout2">
            <a:avLst>
              <a:gd name="adj1" fmla="val 45958"/>
              <a:gd name="adj2" fmla="val 112537"/>
              <a:gd name="adj3" fmla="val 334351"/>
              <a:gd name="adj4" fmla="val 547149"/>
              <a:gd name="adj5" fmla="val 543810"/>
              <a:gd name="adj6" fmla="val 737890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설명선 2 28"/>
          <p:cNvSpPr/>
          <p:nvPr/>
        </p:nvSpPr>
        <p:spPr>
          <a:xfrm>
            <a:off x="3421471" y="3523488"/>
            <a:ext cx="260513" cy="432223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862310"/>
              <a:gd name="adj5" fmla="val 50781"/>
              <a:gd name="adj6" fmla="val 993051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설명선 2 29"/>
          <p:cNvSpPr/>
          <p:nvPr/>
        </p:nvSpPr>
        <p:spPr>
          <a:xfrm>
            <a:off x="3023616" y="4352544"/>
            <a:ext cx="256031" cy="512064"/>
          </a:xfrm>
          <a:prstGeom prst="borderCallout2">
            <a:avLst>
              <a:gd name="adj1" fmla="val 45958"/>
              <a:gd name="adj2" fmla="val 112537"/>
              <a:gd name="adj3" fmla="val 46975"/>
              <a:gd name="adj4" fmla="val 276593"/>
              <a:gd name="adj5" fmla="val -45076"/>
              <a:gd name="adj6" fmla="val 1243758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설명선 2 30"/>
          <p:cNvSpPr/>
          <p:nvPr/>
        </p:nvSpPr>
        <p:spPr>
          <a:xfrm>
            <a:off x="3962400" y="2487168"/>
            <a:ext cx="316991" cy="512064"/>
          </a:xfrm>
          <a:prstGeom prst="borderCallout2">
            <a:avLst>
              <a:gd name="adj1" fmla="val 45958"/>
              <a:gd name="adj2" fmla="val 112537"/>
              <a:gd name="adj3" fmla="val 44594"/>
              <a:gd name="adj4" fmla="val 239231"/>
              <a:gd name="adj5" fmla="val 244609"/>
              <a:gd name="adj6" fmla="val 78876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대전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설명선 2 31"/>
          <p:cNvSpPr/>
          <p:nvPr/>
        </p:nvSpPr>
        <p:spPr>
          <a:xfrm>
            <a:off x="3194304" y="5242560"/>
            <a:ext cx="316991" cy="475488"/>
          </a:xfrm>
          <a:prstGeom prst="borderCallout2">
            <a:avLst>
              <a:gd name="adj1" fmla="val 45958"/>
              <a:gd name="adj2" fmla="val 112537"/>
              <a:gd name="adj3" fmla="val 44228"/>
              <a:gd name="adj4" fmla="val 246923"/>
              <a:gd name="adj5" fmla="val -73087"/>
              <a:gd name="adj6" fmla="val 68745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설명선 2 32"/>
          <p:cNvSpPr/>
          <p:nvPr/>
        </p:nvSpPr>
        <p:spPr>
          <a:xfrm>
            <a:off x="5718048" y="6096000"/>
            <a:ext cx="231647" cy="524256"/>
          </a:xfrm>
          <a:prstGeom prst="borderCallout2">
            <a:avLst>
              <a:gd name="adj1" fmla="val 45958"/>
              <a:gd name="adj2" fmla="val 112537"/>
              <a:gd name="adj3" fmla="val -12374"/>
              <a:gd name="adj4" fmla="val 53981"/>
              <a:gd name="adj5" fmla="val -66885"/>
              <a:gd name="adj6" fmla="val -23737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설명선 2 33"/>
          <p:cNvSpPr/>
          <p:nvPr/>
        </p:nvSpPr>
        <p:spPr>
          <a:xfrm>
            <a:off x="4120897" y="5961888"/>
            <a:ext cx="263470" cy="447261"/>
          </a:xfrm>
          <a:prstGeom prst="borderCallout2">
            <a:avLst>
              <a:gd name="adj1" fmla="val 45958"/>
              <a:gd name="adj2" fmla="val 112537"/>
              <a:gd name="adj3" fmla="val 44385"/>
              <a:gd name="adj4" fmla="val 266737"/>
              <a:gd name="adj5" fmla="val -282212"/>
              <a:gd name="adj6" fmla="val 645391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광주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설명선 2 34"/>
          <p:cNvSpPr/>
          <p:nvPr/>
        </p:nvSpPr>
        <p:spPr>
          <a:xfrm>
            <a:off x="9314689" y="4767072"/>
            <a:ext cx="218422" cy="430955"/>
          </a:xfrm>
          <a:prstGeom prst="borderCallout2">
            <a:avLst>
              <a:gd name="adj1" fmla="val 45958"/>
              <a:gd name="adj2" fmla="val 112537"/>
              <a:gd name="adj3" fmla="val 44144"/>
              <a:gd name="adj4" fmla="val -399322"/>
              <a:gd name="adj5" fmla="val -38426"/>
              <a:gd name="adj6" fmla="val -512372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설명선 2 35"/>
          <p:cNvSpPr/>
          <p:nvPr/>
        </p:nvSpPr>
        <p:spPr>
          <a:xfrm>
            <a:off x="9034272" y="5498592"/>
            <a:ext cx="267445" cy="528625"/>
          </a:xfrm>
          <a:prstGeom prst="borderCallout2">
            <a:avLst>
              <a:gd name="adj1" fmla="val 45958"/>
              <a:gd name="adj2" fmla="val 112537"/>
              <a:gd name="adj3" fmla="val 28001"/>
              <a:gd name="adj4" fmla="val -318411"/>
              <a:gd name="adj5" fmla="val -170044"/>
              <a:gd name="adj6" fmla="val -64027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설명선 2 36"/>
          <p:cNvSpPr/>
          <p:nvPr/>
        </p:nvSpPr>
        <p:spPr>
          <a:xfrm>
            <a:off x="9570720" y="3913632"/>
            <a:ext cx="202609" cy="418907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-427359"/>
              <a:gd name="adj5" fmla="val 102064"/>
              <a:gd name="adj6" fmla="val -557158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울산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설명선 2 37"/>
          <p:cNvSpPr/>
          <p:nvPr/>
        </p:nvSpPr>
        <p:spPr>
          <a:xfrm>
            <a:off x="9424416" y="2206752"/>
            <a:ext cx="244865" cy="393948"/>
          </a:xfrm>
          <a:prstGeom prst="borderCallout2">
            <a:avLst>
              <a:gd name="adj1" fmla="val 45958"/>
              <a:gd name="adj2" fmla="val 112537"/>
              <a:gd name="adj3" fmla="val 60758"/>
              <a:gd name="adj4" fmla="val -323488"/>
              <a:gd name="adj5" fmla="val 373458"/>
              <a:gd name="adj6" fmla="val -762592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설명선 2 38"/>
          <p:cNvSpPr/>
          <p:nvPr/>
        </p:nvSpPr>
        <p:spPr>
          <a:xfrm>
            <a:off x="9656064" y="2962656"/>
            <a:ext cx="259207" cy="401978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-234266"/>
              <a:gd name="adj5" fmla="val 284114"/>
              <a:gd name="adj6" fmla="val -77097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설명선 2 39"/>
          <p:cNvSpPr/>
          <p:nvPr/>
        </p:nvSpPr>
        <p:spPr>
          <a:xfrm>
            <a:off x="8741664" y="341376"/>
            <a:ext cx="237077" cy="468190"/>
          </a:xfrm>
          <a:prstGeom prst="borderCallout2">
            <a:avLst>
              <a:gd name="adj1" fmla="val 45958"/>
              <a:gd name="adj2" fmla="val 112537"/>
              <a:gd name="adj3" fmla="val 44152"/>
              <a:gd name="adj4" fmla="val -225360"/>
              <a:gd name="adj5" fmla="val 478607"/>
              <a:gd name="adj6" fmla="val -63991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강원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설명선 2 40"/>
          <p:cNvSpPr/>
          <p:nvPr/>
        </p:nvSpPr>
        <p:spPr>
          <a:xfrm>
            <a:off x="9485377" y="1219200"/>
            <a:ext cx="247440" cy="386860"/>
          </a:xfrm>
          <a:prstGeom prst="borderCallout2">
            <a:avLst>
              <a:gd name="adj1" fmla="val 45958"/>
              <a:gd name="adj2" fmla="val 112537"/>
              <a:gd name="adj3" fmla="val 54568"/>
              <a:gd name="adj4" fmla="val -492777"/>
              <a:gd name="adj5" fmla="val 510024"/>
              <a:gd name="adj6" fmla="val -105582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설명선 2 41"/>
          <p:cNvSpPr/>
          <p:nvPr/>
        </p:nvSpPr>
        <p:spPr>
          <a:xfrm>
            <a:off x="3121153" y="902208"/>
            <a:ext cx="243839" cy="491427"/>
          </a:xfrm>
          <a:prstGeom prst="borderCallout2">
            <a:avLst>
              <a:gd name="adj1" fmla="val 45958"/>
              <a:gd name="adj2" fmla="val 112537"/>
              <a:gd name="adj3" fmla="val 46676"/>
              <a:gd name="adj4" fmla="val 229734"/>
              <a:gd name="adj5" fmla="val 353239"/>
              <a:gd name="adj6" fmla="val 941507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설명선 2 42"/>
          <p:cNvSpPr/>
          <p:nvPr/>
        </p:nvSpPr>
        <p:spPr>
          <a:xfrm>
            <a:off x="5949697" y="829056"/>
            <a:ext cx="237784" cy="450649"/>
          </a:xfrm>
          <a:prstGeom prst="borderCallout2">
            <a:avLst>
              <a:gd name="adj1" fmla="val 45958"/>
              <a:gd name="adj2" fmla="val 112537"/>
              <a:gd name="adj3" fmla="val 501577"/>
              <a:gd name="adj4" fmla="val 143621"/>
              <a:gd name="adj5" fmla="val 585606"/>
              <a:gd name="adj6" fmla="val 140205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세종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112" y="109728"/>
            <a:ext cx="219456" cy="207264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8016" y="384048"/>
            <a:ext cx="219456" cy="207264"/>
          </a:xfrm>
          <a:prstGeom prst="rect">
            <a:avLst/>
          </a:prstGeom>
          <a:solidFill>
            <a:srgbClr val="FF9966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144" y="97536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간호사 수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4048" y="371856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권장 간호사 수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731264" cy="75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97B0">
              <a:alpha val="88000"/>
            </a:srgbClr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63930" y="1567543"/>
            <a:ext cx="811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권장 간호사 인력 수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8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1" y="1623989"/>
            <a:ext cx="4879386" cy="4619501"/>
          </a:xfrm>
          <a:prstGeom prst="rect">
            <a:avLst/>
          </a:prstGeom>
        </p:spPr>
      </p:pic>
      <p:sp>
        <p:nvSpPr>
          <p:cNvPr id="7" name="설명선 2 6"/>
          <p:cNvSpPr/>
          <p:nvPr/>
        </p:nvSpPr>
        <p:spPr>
          <a:xfrm>
            <a:off x="3450337" y="1633728"/>
            <a:ext cx="302200" cy="456714"/>
          </a:xfrm>
          <a:prstGeom prst="borderCallout2">
            <a:avLst>
              <a:gd name="adj1" fmla="val 45958"/>
              <a:gd name="adj2" fmla="val 112537"/>
              <a:gd name="adj3" fmla="val 52026"/>
              <a:gd name="adj4" fmla="val 265217"/>
              <a:gd name="adj5" fmla="val 237657"/>
              <a:gd name="adj6" fmla="val 840140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차트 13"/>
          <p:cNvGraphicFramePr/>
          <p:nvPr>
            <p:extLst/>
          </p:nvPr>
        </p:nvGraphicFramePr>
        <p:xfrm>
          <a:off x="2236317" y="2833248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92515754"/>
              </p:ext>
            </p:extLst>
          </p:nvPr>
        </p:nvGraphicFramePr>
        <p:xfrm>
          <a:off x="664702" y="1311131"/>
          <a:ext cx="2860201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931664589"/>
              </p:ext>
            </p:extLst>
          </p:nvPr>
        </p:nvGraphicFramePr>
        <p:xfrm>
          <a:off x="9236017" y="4446403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3680301638"/>
              </p:ext>
            </p:extLst>
          </p:nvPr>
        </p:nvGraphicFramePr>
        <p:xfrm>
          <a:off x="9346400" y="2622468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577108694"/>
              </p:ext>
            </p:extLst>
          </p:nvPr>
        </p:nvGraphicFramePr>
        <p:xfrm>
          <a:off x="520166" y="548987"/>
          <a:ext cx="3111423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648491257"/>
              </p:ext>
            </p:extLst>
          </p:nvPr>
        </p:nvGraphicFramePr>
        <p:xfrm>
          <a:off x="1615022" y="5687568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213764051"/>
              </p:ext>
            </p:extLst>
          </p:nvPr>
        </p:nvGraphicFramePr>
        <p:xfrm>
          <a:off x="1615022" y="2188568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252976219"/>
              </p:ext>
            </p:extLst>
          </p:nvPr>
        </p:nvGraphicFramePr>
        <p:xfrm>
          <a:off x="8647153" y="17844"/>
          <a:ext cx="3135347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00287133"/>
              </p:ext>
            </p:extLst>
          </p:nvPr>
        </p:nvGraphicFramePr>
        <p:xfrm>
          <a:off x="2100877" y="-68645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3916895699"/>
              </p:ext>
            </p:extLst>
          </p:nvPr>
        </p:nvGraphicFramePr>
        <p:xfrm>
          <a:off x="6122680" y="507384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573308436"/>
              </p:ext>
            </p:extLst>
          </p:nvPr>
        </p:nvGraphicFramePr>
        <p:xfrm>
          <a:off x="9394511" y="3575674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724959932"/>
              </p:ext>
            </p:extLst>
          </p:nvPr>
        </p:nvGraphicFramePr>
        <p:xfrm>
          <a:off x="1097983" y="3194960"/>
          <a:ext cx="2422512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1740263814"/>
              </p:ext>
            </p:extLst>
          </p:nvPr>
        </p:nvGraphicFramePr>
        <p:xfrm>
          <a:off x="420207" y="3998781"/>
          <a:ext cx="2996652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144020545"/>
              </p:ext>
            </p:extLst>
          </p:nvPr>
        </p:nvGraphicFramePr>
        <p:xfrm>
          <a:off x="9700819" y="860157"/>
          <a:ext cx="2548911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3755985511"/>
              </p:ext>
            </p:extLst>
          </p:nvPr>
        </p:nvGraphicFramePr>
        <p:xfrm>
          <a:off x="5435463" y="5793224"/>
          <a:ext cx="2886793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1563799215"/>
              </p:ext>
            </p:extLst>
          </p:nvPr>
        </p:nvGraphicFramePr>
        <p:xfrm>
          <a:off x="8825678" y="5238717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632921991"/>
              </p:ext>
            </p:extLst>
          </p:nvPr>
        </p:nvGraphicFramePr>
        <p:xfrm>
          <a:off x="9039700" y="1877101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3873976906"/>
              </p:ext>
            </p:extLst>
          </p:nvPr>
        </p:nvGraphicFramePr>
        <p:xfrm>
          <a:off x="804755" y="4895908"/>
          <a:ext cx="2778296" cy="89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8" name="설명선 2 27"/>
          <p:cNvSpPr/>
          <p:nvPr/>
        </p:nvSpPr>
        <p:spPr>
          <a:xfrm>
            <a:off x="4864609" y="231648"/>
            <a:ext cx="213540" cy="474862"/>
          </a:xfrm>
          <a:prstGeom prst="borderCallout2">
            <a:avLst>
              <a:gd name="adj1" fmla="val 45958"/>
              <a:gd name="adj2" fmla="val 112537"/>
              <a:gd name="adj3" fmla="val 334351"/>
              <a:gd name="adj4" fmla="val 547149"/>
              <a:gd name="adj5" fmla="val 543810"/>
              <a:gd name="adj6" fmla="val 737890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설명선 2 28"/>
          <p:cNvSpPr/>
          <p:nvPr/>
        </p:nvSpPr>
        <p:spPr>
          <a:xfrm>
            <a:off x="3421471" y="3523488"/>
            <a:ext cx="260513" cy="432223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862310"/>
              <a:gd name="adj5" fmla="val 50781"/>
              <a:gd name="adj6" fmla="val 993051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설명선 2 29"/>
          <p:cNvSpPr/>
          <p:nvPr/>
        </p:nvSpPr>
        <p:spPr>
          <a:xfrm>
            <a:off x="3023616" y="4352544"/>
            <a:ext cx="256031" cy="512064"/>
          </a:xfrm>
          <a:prstGeom prst="borderCallout2">
            <a:avLst>
              <a:gd name="adj1" fmla="val 45958"/>
              <a:gd name="adj2" fmla="val 112537"/>
              <a:gd name="adj3" fmla="val 46975"/>
              <a:gd name="adj4" fmla="val 276593"/>
              <a:gd name="adj5" fmla="val -45076"/>
              <a:gd name="adj6" fmla="val 1243758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설명선 2 30"/>
          <p:cNvSpPr/>
          <p:nvPr/>
        </p:nvSpPr>
        <p:spPr>
          <a:xfrm>
            <a:off x="3962400" y="2487168"/>
            <a:ext cx="316991" cy="512064"/>
          </a:xfrm>
          <a:prstGeom prst="borderCallout2">
            <a:avLst>
              <a:gd name="adj1" fmla="val 45958"/>
              <a:gd name="adj2" fmla="val 112537"/>
              <a:gd name="adj3" fmla="val 44594"/>
              <a:gd name="adj4" fmla="val 239231"/>
              <a:gd name="adj5" fmla="val 244609"/>
              <a:gd name="adj6" fmla="val 78876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대전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설명선 2 31"/>
          <p:cNvSpPr/>
          <p:nvPr/>
        </p:nvSpPr>
        <p:spPr>
          <a:xfrm>
            <a:off x="3194304" y="5242560"/>
            <a:ext cx="316991" cy="475488"/>
          </a:xfrm>
          <a:prstGeom prst="borderCallout2">
            <a:avLst>
              <a:gd name="adj1" fmla="val 45958"/>
              <a:gd name="adj2" fmla="val 112537"/>
              <a:gd name="adj3" fmla="val 44228"/>
              <a:gd name="adj4" fmla="val 246923"/>
              <a:gd name="adj5" fmla="val -73087"/>
              <a:gd name="adj6" fmla="val 68745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설명선 2 32"/>
          <p:cNvSpPr/>
          <p:nvPr/>
        </p:nvSpPr>
        <p:spPr>
          <a:xfrm>
            <a:off x="5718048" y="6096000"/>
            <a:ext cx="231647" cy="524256"/>
          </a:xfrm>
          <a:prstGeom prst="borderCallout2">
            <a:avLst>
              <a:gd name="adj1" fmla="val 45958"/>
              <a:gd name="adj2" fmla="val 112537"/>
              <a:gd name="adj3" fmla="val -12374"/>
              <a:gd name="adj4" fmla="val 53981"/>
              <a:gd name="adj5" fmla="val -66885"/>
              <a:gd name="adj6" fmla="val -23737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설명선 2 33"/>
          <p:cNvSpPr/>
          <p:nvPr/>
        </p:nvSpPr>
        <p:spPr>
          <a:xfrm>
            <a:off x="4120897" y="5961888"/>
            <a:ext cx="263470" cy="447261"/>
          </a:xfrm>
          <a:prstGeom prst="borderCallout2">
            <a:avLst>
              <a:gd name="adj1" fmla="val 45958"/>
              <a:gd name="adj2" fmla="val 112537"/>
              <a:gd name="adj3" fmla="val 44385"/>
              <a:gd name="adj4" fmla="val 266737"/>
              <a:gd name="adj5" fmla="val -282212"/>
              <a:gd name="adj6" fmla="val 645391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광주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설명선 2 34"/>
          <p:cNvSpPr/>
          <p:nvPr/>
        </p:nvSpPr>
        <p:spPr>
          <a:xfrm>
            <a:off x="9314689" y="4767072"/>
            <a:ext cx="218422" cy="430955"/>
          </a:xfrm>
          <a:prstGeom prst="borderCallout2">
            <a:avLst>
              <a:gd name="adj1" fmla="val 45958"/>
              <a:gd name="adj2" fmla="val 112537"/>
              <a:gd name="adj3" fmla="val 44144"/>
              <a:gd name="adj4" fmla="val -399322"/>
              <a:gd name="adj5" fmla="val -38426"/>
              <a:gd name="adj6" fmla="val -512372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설명선 2 35"/>
          <p:cNvSpPr/>
          <p:nvPr/>
        </p:nvSpPr>
        <p:spPr>
          <a:xfrm>
            <a:off x="9034272" y="5498592"/>
            <a:ext cx="267445" cy="528625"/>
          </a:xfrm>
          <a:prstGeom prst="borderCallout2">
            <a:avLst>
              <a:gd name="adj1" fmla="val 45958"/>
              <a:gd name="adj2" fmla="val 112537"/>
              <a:gd name="adj3" fmla="val 28001"/>
              <a:gd name="adj4" fmla="val -318411"/>
              <a:gd name="adj5" fmla="val -170044"/>
              <a:gd name="adj6" fmla="val -64027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설명선 2 36"/>
          <p:cNvSpPr/>
          <p:nvPr/>
        </p:nvSpPr>
        <p:spPr>
          <a:xfrm>
            <a:off x="9570720" y="3913632"/>
            <a:ext cx="202609" cy="418907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-427359"/>
              <a:gd name="adj5" fmla="val 102064"/>
              <a:gd name="adj6" fmla="val -557158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울산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설명선 2 37"/>
          <p:cNvSpPr/>
          <p:nvPr/>
        </p:nvSpPr>
        <p:spPr>
          <a:xfrm>
            <a:off x="9424416" y="2206752"/>
            <a:ext cx="244865" cy="393948"/>
          </a:xfrm>
          <a:prstGeom prst="borderCallout2">
            <a:avLst>
              <a:gd name="adj1" fmla="val 45958"/>
              <a:gd name="adj2" fmla="val 112537"/>
              <a:gd name="adj3" fmla="val 60758"/>
              <a:gd name="adj4" fmla="val -323488"/>
              <a:gd name="adj5" fmla="val 373458"/>
              <a:gd name="adj6" fmla="val -762592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설명선 2 38"/>
          <p:cNvSpPr/>
          <p:nvPr/>
        </p:nvSpPr>
        <p:spPr>
          <a:xfrm>
            <a:off x="9656064" y="2962656"/>
            <a:ext cx="259207" cy="401978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-234266"/>
              <a:gd name="adj5" fmla="val 284114"/>
              <a:gd name="adj6" fmla="val -770973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설명선 2 39"/>
          <p:cNvSpPr/>
          <p:nvPr/>
        </p:nvSpPr>
        <p:spPr>
          <a:xfrm>
            <a:off x="8741664" y="341376"/>
            <a:ext cx="237077" cy="468190"/>
          </a:xfrm>
          <a:prstGeom prst="borderCallout2">
            <a:avLst>
              <a:gd name="adj1" fmla="val 45958"/>
              <a:gd name="adj2" fmla="val 112537"/>
              <a:gd name="adj3" fmla="val 44152"/>
              <a:gd name="adj4" fmla="val -225360"/>
              <a:gd name="adj5" fmla="val 478607"/>
              <a:gd name="adj6" fmla="val -63991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강원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설명선 2 40"/>
          <p:cNvSpPr/>
          <p:nvPr/>
        </p:nvSpPr>
        <p:spPr>
          <a:xfrm>
            <a:off x="9485377" y="1219200"/>
            <a:ext cx="247440" cy="386860"/>
          </a:xfrm>
          <a:prstGeom prst="borderCallout2">
            <a:avLst>
              <a:gd name="adj1" fmla="val 45958"/>
              <a:gd name="adj2" fmla="val 112537"/>
              <a:gd name="adj3" fmla="val 54568"/>
              <a:gd name="adj4" fmla="val -492777"/>
              <a:gd name="adj5" fmla="val 510024"/>
              <a:gd name="adj6" fmla="val -1055826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충북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설명선 2 41"/>
          <p:cNvSpPr/>
          <p:nvPr/>
        </p:nvSpPr>
        <p:spPr>
          <a:xfrm>
            <a:off x="3121153" y="902208"/>
            <a:ext cx="243839" cy="491427"/>
          </a:xfrm>
          <a:prstGeom prst="borderCallout2">
            <a:avLst>
              <a:gd name="adj1" fmla="val 45958"/>
              <a:gd name="adj2" fmla="val 112537"/>
              <a:gd name="adj3" fmla="val 46676"/>
              <a:gd name="adj4" fmla="val 229734"/>
              <a:gd name="adj5" fmla="val 353239"/>
              <a:gd name="adj6" fmla="val 941507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설명선 2 42"/>
          <p:cNvSpPr/>
          <p:nvPr/>
        </p:nvSpPr>
        <p:spPr>
          <a:xfrm>
            <a:off x="5949697" y="829056"/>
            <a:ext cx="237784" cy="450649"/>
          </a:xfrm>
          <a:prstGeom prst="borderCallout2">
            <a:avLst>
              <a:gd name="adj1" fmla="val 45958"/>
              <a:gd name="adj2" fmla="val 112537"/>
              <a:gd name="adj3" fmla="val 501577"/>
              <a:gd name="adj4" fmla="val 143621"/>
              <a:gd name="adj5" fmla="val 585606"/>
              <a:gd name="adj6" fmla="val 140205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세종</a:t>
            </a:r>
            <a:endParaRPr lang="ko-KR" altLang="en-US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112" y="109728"/>
            <a:ext cx="219456" cy="207264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8016" y="384048"/>
            <a:ext cx="219456" cy="207264"/>
          </a:xfrm>
          <a:prstGeom prst="rect">
            <a:avLst/>
          </a:prstGeom>
          <a:solidFill>
            <a:srgbClr val="FF9966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144" y="97536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간호사 수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4048" y="371856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권장 간호사 수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731264" cy="75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1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9500" y="2740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500" dirty="0">
                <a:solidFill>
                  <a:srgbClr val="FF9999"/>
                </a:solidFill>
              </a:rPr>
              <a:t>감사합니다</a:t>
            </a:r>
            <a:r>
              <a:rPr lang="en-US" altLang="ko-KR" sz="11500" dirty="0">
                <a:solidFill>
                  <a:srgbClr val="FF9999"/>
                </a:solidFill>
              </a:rPr>
              <a:t>.</a:t>
            </a:r>
            <a:endParaRPr lang="ko-KR" altLang="en-US" sz="11500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자유형 40"/>
          <p:cNvSpPr/>
          <p:nvPr/>
        </p:nvSpPr>
        <p:spPr>
          <a:xfrm rot="3600000" flipH="1" flipV="1">
            <a:off x="1639081" y="3240761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97697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자유형 41"/>
          <p:cNvSpPr/>
          <p:nvPr/>
        </p:nvSpPr>
        <p:spPr>
          <a:xfrm rot="18000000" flipV="1">
            <a:off x="-172786" y="3240762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자유형 42"/>
          <p:cNvSpPr/>
          <p:nvPr/>
        </p:nvSpPr>
        <p:spPr>
          <a:xfrm rot="3600000" flipH="1" flipV="1">
            <a:off x="5262815" y="3240759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97697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자유형 43"/>
          <p:cNvSpPr/>
          <p:nvPr/>
        </p:nvSpPr>
        <p:spPr>
          <a:xfrm rot="18000000" flipV="1">
            <a:off x="3450948" y="3240760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 rot="3600000" flipH="1" flipV="1">
            <a:off x="8886549" y="3240757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97697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 rot="18000000" flipV="1">
            <a:off x="7074682" y="3240758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3750" y="1691750"/>
            <a:ext cx="38589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D66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제기</a:t>
            </a:r>
            <a:endParaRPr lang="en-US" altLang="ko-KR" sz="1600" b="1" dirty="0">
              <a:solidFill>
                <a:srgbClr val="FD66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인력의 분포의 문제점 알기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56668" y="1666350"/>
            <a:ext cx="32554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D66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현황</a:t>
            </a:r>
            <a:endParaRPr lang="en-US" altLang="ko-KR" sz="1600" b="1" dirty="0">
              <a:solidFill>
                <a:srgbClr val="FD66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의료보장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적용인구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의료진 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의료기관 수의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28714" y="1691750"/>
            <a:ext cx="30011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D66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결과</a:t>
            </a:r>
            <a:endParaRPr lang="en-US" altLang="ko-KR" sz="1600" b="1" dirty="0">
              <a:solidFill>
                <a:srgbClr val="FD66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인력 분배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b="1" dirty="0">
              <a:solidFill>
                <a:srgbClr val="FD66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87840" y="5215658"/>
            <a:ext cx="29947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D66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전처리</a:t>
            </a:r>
            <a:endParaRPr lang="ko-KR" altLang="en-US" sz="1600" b="1" dirty="0">
              <a:solidFill>
                <a:srgbClr val="FD66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의료진 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의료기관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수의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정리 및 변환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153727" y="208128"/>
            <a:ext cx="5916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DB23AD-DC22-41D7-8DAA-B6714F284045}"/>
              </a:ext>
            </a:extLst>
          </p:cNvPr>
          <p:cNvSpPr/>
          <p:nvPr/>
        </p:nvSpPr>
        <p:spPr>
          <a:xfrm>
            <a:off x="5892800" y="5267637"/>
            <a:ext cx="45008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D66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en-US" altLang="ko-KR" sz="1600" b="1" dirty="0" smtClean="0">
              <a:solidFill>
                <a:srgbClr val="FD66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인력 분포를 분석</a:t>
            </a:r>
            <a:endParaRPr lang="en-US" altLang="ko-KR" sz="1400" b="1" dirty="0" smtClean="0">
              <a:solidFill>
                <a:srgbClr val="FD66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6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 8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498882 w 12192000"/>
              <a:gd name="connsiteY5" fmla="*/ 1082842 h 6858000"/>
              <a:gd name="connsiteX6" fmla="*/ 693119 w 12192000"/>
              <a:gd name="connsiteY6" fmla="*/ 1082842 h 6858000"/>
              <a:gd name="connsiteX7" fmla="*/ 435143 w 12192000"/>
              <a:gd name="connsiteY7" fmla="*/ 1340818 h 6858000"/>
              <a:gd name="connsiteX8" fmla="*/ 435143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cubicBezTo>
                  <a:pt x="11756858" y="1198342"/>
                  <a:pt x="11641358" y="1082842"/>
                  <a:pt x="11498882" y="1082842"/>
                </a:cubicBezTo>
                <a:lnTo>
                  <a:pt x="693119" y="1082842"/>
                </a:lnTo>
                <a:cubicBezTo>
                  <a:pt x="550643" y="1082842"/>
                  <a:pt x="435143" y="1198342"/>
                  <a:pt x="435143" y="1340818"/>
                </a:cubicBez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4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1098" y="252000"/>
            <a:ext cx="2622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000" kern="0" dirty="0">
                <a:ln w="3175">
                  <a:noFill/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4000" kern="0" dirty="0">
                <a:ln w="3175">
                  <a:noFill/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kern="0" dirty="0">
                <a:ln w="3175">
                  <a:noFill/>
                </a:ln>
                <a:solidFill>
                  <a:srgbClr val="FD666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endParaRPr lang="en-US" altLang="ko-KR" sz="4000" kern="0" dirty="0">
              <a:ln w="3175">
                <a:noFill/>
              </a:ln>
              <a:solidFill>
                <a:srgbClr val="FD666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86546"/>
              </p:ext>
            </p:extLst>
          </p:nvPr>
        </p:nvGraphicFramePr>
        <p:xfrm>
          <a:off x="1396999" y="1788316"/>
          <a:ext cx="8969843" cy="381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기사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https://news.joins.com/article/23528440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인구 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통계청 </a:t>
                      </a:r>
                      <a:r>
                        <a:rPr lang="en-US" altLang="ko-KR" sz="14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kosis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환자 수 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국민건강 보험공단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의료기관 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국민건강 보험공단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38915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의료인력 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국민건강 보험공단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D6662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9097337" y="5952049"/>
            <a:ext cx="216000" cy="216000"/>
            <a:chOff x="5737175" y="2205300"/>
            <a:chExt cx="216000" cy="216000"/>
          </a:xfrm>
        </p:grpSpPr>
        <p:sp>
          <p:nvSpPr>
            <p:cNvPr id="36" name="타원 35"/>
            <p:cNvSpPr/>
            <p:nvPr/>
          </p:nvSpPr>
          <p:spPr>
            <a:xfrm>
              <a:off x="5737175" y="2205300"/>
              <a:ext cx="216000" cy="216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635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757043" y="2225168"/>
              <a:ext cx="176264" cy="176264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635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785209" y="2253334"/>
              <a:ext cx="119932" cy="119932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635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9205546" y="5592049"/>
            <a:ext cx="0" cy="360000"/>
          </a:xfrm>
          <a:prstGeom prst="line">
            <a:avLst/>
          </a:prstGeom>
          <a:ln w="6350">
            <a:solidFill>
              <a:srgbClr val="FD6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374570"/>
              </p:ext>
            </p:extLst>
          </p:nvPr>
        </p:nvGraphicFramePr>
        <p:xfrm>
          <a:off x="1118737" y="1517126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73768" y="1517126"/>
            <a:ext cx="11008895" cy="3833919"/>
          </a:xfrm>
          <a:prstGeom prst="rect">
            <a:avLst/>
          </a:prstGeom>
          <a:noFill/>
          <a:ln w="31750"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4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419130" y="413816"/>
            <a:ext cx="551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환자 수</a:t>
            </a:r>
            <a:endParaRPr lang="ko-KR" altLang="en-US" sz="4400" kern="0" dirty="0">
              <a:solidFill>
                <a:srgbClr val="5155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48849"/>
              </p:ext>
            </p:extLst>
          </p:nvPr>
        </p:nvGraphicFramePr>
        <p:xfrm>
          <a:off x="673762" y="5567891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부산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경남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대구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경북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충남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전남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3,781,657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H="1">
            <a:off x="5068636" y="5567891"/>
            <a:ext cx="36830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118737" y="1517126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73768" y="1517126"/>
            <a:ext cx="11008895" cy="3833919"/>
          </a:xfrm>
          <a:prstGeom prst="rect">
            <a:avLst/>
          </a:prstGeom>
          <a:noFill/>
          <a:ln w="31750"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4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419130" y="413816"/>
            <a:ext cx="551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기관 </a:t>
            </a:r>
            <a:r>
              <a:rPr lang="en-US" altLang="ko-KR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개당 </a:t>
            </a:r>
            <a:r>
              <a:rPr lang="ko-KR" altLang="en-US" sz="2800" b="1" kern="0" dirty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수용 </a:t>
            </a: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</a:t>
            </a:r>
            <a:r>
              <a:rPr lang="ko-KR" altLang="en-US" sz="2800" b="1" kern="0" dirty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ko-KR" altLang="en-US" sz="4400" kern="0" dirty="0">
              <a:solidFill>
                <a:srgbClr val="5155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73762" y="5567891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세종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울산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경남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강원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경북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충북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충남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전남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583.53</a:t>
                      </a:r>
                      <a:endParaRPr lang="en-US" altLang="ko-KR" sz="1200" b="0" i="0" u="none" strike="noStrike" dirty="0">
                        <a:solidFill>
                          <a:schemeClr val="accent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H="1">
            <a:off x="1118737" y="2514600"/>
            <a:ext cx="1004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9680239" y="5567891"/>
            <a:ext cx="36830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118737" y="1517126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73768" y="1517126"/>
            <a:ext cx="11008895" cy="3833919"/>
          </a:xfrm>
          <a:prstGeom prst="rect">
            <a:avLst/>
          </a:prstGeom>
          <a:noFill/>
          <a:ln w="31750"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4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419130" y="413816"/>
            <a:ext cx="551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 </a:t>
            </a:r>
            <a:r>
              <a:rPr lang="en-US" altLang="ko-KR" sz="2800" b="1" kern="0" dirty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b="1" kern="0" dirty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명당 수용 </a:t>
            </a: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</a:t>
            </a:r>
            <a:r>
              <a:rPr lang="ko-KR" altLang="en-US" sz="2800" b="1" kern="0" dirty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ko-KR" altLang="en-US" sz="4400" kern="0" dirty="0">
              <a:solidFill>
                <a:srgbClr val="5155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73762" y="5567891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세종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경북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충남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울산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충북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경남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전남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제주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602.80</a:t>
                      </a:r>
                      <a:endParaRPr lang="en-US" altLang="ko-KR" sz="1200" b="0" i="0" u="none" strike="noStrike" dirty="0">
                        <a:solidFill>
                          <a:schemeClr val="accent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9756439" y="5567891"/>
            <a:ext cx="36830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118737" y="1517126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73768" y="1517126"/>
            <a:ext cx="11008895" cy="3833919"/>
          </a:xfrm>
          <a:prstGeom prst="rect">
            <a:avLst/>
          </a:prstGeom>
          <a:noFill/>
          <a:ln w="31750"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4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419130" y="413816"/>
            <a:ext cx="551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간호사 </a:t>
            </a:r>
            <a:r>
              <a:rPr lang="en-US" altLang="ko-KR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명당 수용 </a:t>
            </a: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</a:t>
            </a: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kern="0" dirty="0" smtClean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ko-KR" altLang="en-US" sz="4400" kern="0" dirty="0">
              <a:solidFill>
                <a:srgbClr val="5155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73762" y="5567891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세종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충남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충북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경북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울산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강원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경남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전북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385.04</a:t>
                      </a:r>
                      <a:endParaRPr lang="en-US" altLang="ko-KR" sz="1200" b="0" i="0" u="none" strike="noStrike" dirty="0">
                        <a:solidFill>
                          <a:schemeClr val="accent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4134349" y="5531331"/>
            <a:ext cx="36830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118737" y="1517126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73768" y="1517126"/>
            <a:ext cx="11008895" cy="3833919"/>
          </a:xfrm>
          <a:prstGeom prst="rect">
            <a:avLst/>
          </a:prstGeom>
          <a:noFill/>
          <a:ln w="31750"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4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419130" y="413816"/>
            <a:ext cx="551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AB9D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인력 수</a:t>
            </a:r>
            <a:endParaRPr lang="ko-KR" altLang="en-US" sz="4400" kern="0" dirty="0">
              <a:solidFill>
                <a:srgbClr val="5155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3762" y="5567891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세종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제주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울산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충북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강원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충남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대전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전남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전북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광주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24,364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299358" y="-261257"/>
            <a:ext cx="12491358" cy="711925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3960" y="297549"/>
            <a:ext cx="25169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기관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개당</a:t>
            </a:r>
            <a:endParaRPr lang="en-US" altLang="ko-KR" sz="2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수용 인구수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endParaRPr lang="en-US" altLang="ko-KR" sz="20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세종</a:t>
            </a:r>
            <a:endParaRPr lang="en-US" altLang="ko-KR" sz="20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울산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강원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경북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충북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충남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146" y="484530"/>
            <a:ext cx="23358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 수</a:t>
            </a:r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</a:t>
            </a:r>
            <a:endParaRPr lang="en-US" altLang="ko-KR" sz="2000" dirty="0">
              <a:solidFill>
                <a:schemeClr val="bg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부산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endParaRPr lang="en-US" altLang="ko-KR" sz="20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경북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대전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18033" y="307928"/>
            <a:ext cx="23358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간호사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명당</a:t>
            </a:r>
            <a:endParaRPr lang="en-US" altLang="ko-KR" sz="2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수용 인구수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세종</a:t>
            </a:r>
            <a:endParaRPr lang="en-US" altLang="ko-KR" sz="20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충북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경북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endParaRPr lang="en-US" altLang="ko-KR" sz="20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울산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강원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전북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4066" y="297548"/>
            <a:ext cx="23358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 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명당</a:t>
            </a:r>
            <a:endParaRPr lang="en-US" altLang="ko-KR" sz="2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수용 인구수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세종</a:t>
            </a:r>
            <a:endParaRPr lang="en-US" altLang="ko-KR" sz="20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경북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울산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충북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0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endParaRPr lang="en-US" altLang="ko-KR" sz="20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전남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868</Words>
  <Application>Microsoft Office PowerPoint</Application>
  <PresentationFormat>와이드스크린</PresentationFormat>
  <Paragraphs>488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나눔바른고딕</vt:lpstr>
      <vt:lpstr>08서울남산체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crossed74@outlook.kr</cp:lastModifiedBy>
  <cp:revision>82</cp:revision>
  <dcterms:created xsi:type="dcterms:W3CDTF">2019-09-23T04:06:25Z</dcterms:created>
  <dcterms:modified xsi:type="dcterms:W3CDTF">2019-12-09T03:58:18Z</dcterms:modified>
  <cp:contentStatus/>
</cp:coreProperties>
</file>