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THE정고딕140" panose="0202060302010102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" initials="v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0"/>
      </p:cViewPr>
      <p:guideLst>
        <p:guide orient="horz" pos="161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FA7F00E-5B17-4BEC-AA9D-479665B5CE08}" type="datetime1">
              <a:rPr lang="ko-KR" altLang="en-US"/>
              <a:pPr lvl="0">
                <a:defRPr/>
              </a:pPr>
              <a:t>2021-01-18 Monday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C4873C5-AC96-496D-B5C0-2936FFEBEDB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C4873C5-AC96-496D-B5C0-2936FFEBEDB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C4873C5-AC96-496D-B5C0-2936FFEBEDB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2021-01-18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2021-01-18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2021-01-18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2021-01-18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2021-01-18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2021-01-18 Monday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2021-01-18 Monday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2021-01-18 Monday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2021-01-18 Monday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2021-01-18 Monday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2021-01-18 Monday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2021-01-18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Pserv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555526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Untact</a:t>
            </a:r>
            <a:endParaRPr lang="en-US" altLang="ko-KR" sz="3600" spc="-150" dirty="0">
              <a:solidFill>
                <a:schemeClr val="tx1">
                  <a:lumMod val="75000"/>
                  <a:lumOff val="25000"/>
                </a:schemeClr>
              </a:solidFill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r>
              <a:rPr lang="en-US" altLang="ko-KR" sz="3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Reservation</a:t>
            </a:r>
          </a:p>
          <a:p>
            <a:r>
              <a:rPr lang="en-US" altLang="ko-KR" sz="3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System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67544" y="670967"/>
            <a:ext cx="144016" cy="38884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  <a:highlight>
                <a:srgbClr val="00008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76B60A-44B4-41CD-9374-6812E0F1BC95}"/>
              </a:ext>
            </a:extLst>
          </p:cNvPr>
          <p:cNvSpPr txBox="1"/>
          <p:nvPr/>
        </p:nvSpPr>
        <p:spPr>
          <a:xfrm>
            <a:off x="3454505" y="3529001"/>
            <a:ext cx="5783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신형진</a:t>
            </a:r>
            <a:r>
              <a:rPr lang="en-US" altLang="ko-KR" sz="2400" dirty="0"/>
              <a:t> https://github.com/ShinHyungjin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1927B-2308-4892-AD09-9ED80CCABA2C}"/>
              </a:ext>
            </a:extLst>
          </p:cNvPr>
          <p:cNvSpPr txBox="1"/>
          <p:nvPr/>
        </p:nvSpPr>
        <p:spPr>
          <a:xfrm>
            <a:off x="3454505" y="3976065"/>
            <a:ext cx="531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배성민 </a:t>
            </a:r>
            <a:r>
              <a:rPr lang="en-US" altLang="ko-KR"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https://github.com/ISPserver</a:t>
            </a:r>
            <a:r>
              <a:rPr lang="ko-KR" altLang="en-US" sz="2400" dirty="0"/>
              <a:t> 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9F8C6-9D40-4FB9-9DE7-E611769C0424}"/>
              </a:ext>
            </a:extLst>
          </p:cNvPr>
          <p:cNvSpPr txBox="1"/>
          <p:nvPr/>
        </p:nvSpPr>
        <p:spPr>
          <a:xfrm>
            <a:off x="3467952" y="4423129"/>
            <a:ext cx="5692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장형규</a:t>
            </a:r>
            <a:r>
              <a:rPr lang="ko-KR" altLang="en-US" sz="2400" dirty="0"/>
              <a:t> </a:t>
            </a:r>
            <a:r>
              <a:rPr lang="en-US" altLang="ko-KR" sz="2400" dirty="0"/>
              <a:t>https://github.com/gudbrwkd98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398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 rot="5400000">
            <a:off x="-675598" y="1774868"/>
            <a:ext cx="1668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프로젝트 시연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3A579F-717A-47B0-B8F4-57BA0F24B02F}"/>
              </a:ext>
            </a:extLst>
          </p:cNvPr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C9AA06-A755-4923-AB9B-2C76510331B7}"/>
              </a:ext>
            </a:extLst>
          </p:cNvPr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00084D9-D402-4421-B586-E5BA58B47C7D}"/>
              </a:ext>
            </a:extLst>
          </p:cNvPr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E4D971-F3C3-4432-BE7A-D958DEB76917}"/>
              </a:ext>
            </a:extLst>
          </p:cNvPr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2E9701-1A70-44ED-A1AB-2648B6C739AE}"/>
              </a:ext>
            </a:extLst>
          </p:cNvPr>
          <p:cNvSpPr txBox="1"/>
          <p:nvPr/>
        </p:nvSpPr>
        <p:spPr>
          <a:xfrm>
            <a:off x="3167844" y="2279362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프로젝트 시연 </a:t>
            </a:r>
          </a:p>
        </p:txBody>
      </p:sp>
    </p:spTree>
    <p:extLst>
      <p:ext uri="{BB962C8B-B14F-4D97-AF65-F5344CB8AC3E}">
        <p14:creationId xmlns:p14="http://schemas.microsoft.com/office/powerpoint/2010/main" val="325269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 rot="5400000">
            <a:off x="-675598" y="1774868"/>
            <a:ext cx="1668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느낀 점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3A579F-717A-47B0-B8F4-57BA0F24B02F}"/>
              </a:ext>
            </a:extLst>
          </p:cNvPr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C9AA06-A755-4923-AB9B-2C76510331B7}"/>
              </a:ext>
            </a:extLst>
          </p:cNvPr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00084D9-D402-4421-B586-E5BA58B47C7D}"/>
              </a:ext>
            </a:extLst>
          </p:cNvPr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E4D971-F3C3-4432-BE7A-D958DEB76917}"/>
              </a:ext>
            </a:extLst>
          </p:cNvPr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D5E90C83-F76F-491C-A29C-4D10678418B2}"/>
              </a:ext>
            </a:extLst>
          </p:cNvPr>
          <p:cNvSpPr/>
          <p:nvPr/>
        </p:nvSpPr>
        <p:spPr>
          <a:xfrm>
            <a:off x="1115616" y="483518"/>
            <a:ext cx="6552728" cy="1024444"/>
          </a:xfrm>
          <a:prstGeom prst="wedgeRectCallout">
            <a:avLst>
              <a:gd name="adj1" fmla="val -42947"/>
              <a:gd name="adj2" fmla="val 806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Spring</a:t>
            </a:r>
            <a:r>
              <a:rPr lang="ko-KR" altLang="en-US" dirty="0"/>
              <a:t>의 편의성을 알게 되었고</a:t>
            </a:r>
            <a:r>
              <a:rPr lang="en-US" altLang="ko-KR" dirty="0"/>
              <a:t>, </a:t>
            </a:r>
            <a:r>
              <a:rPr lang="ko-KR" altLang="en-US" dirty="0"/>
              <a:t>엔터프라이즈 급 규모는 커서 개발이 힘들었습니다</a:t>
            </a:r>
            <a:r>
              <a:rPr lang="en-US" altLang="ko-KR" dirty="0"/>
              <a:t>. </a:t>
            </a:r>
            <a:r>
              <a:rPr lang="ko-KR" altLang="en-US" dirty="0"/>
              <a:t>또한 시간이 짧아 다른 기능을 추가 구현 하지 못한점이 아쉬웠습니다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C1FFDE66-E6EE-4B5D-86F0-D3D2CF95F6CB}"/>
              </a:ext>
            </a:extLst>
          </p:cNvPr>
          <p:cNvSpPr/>
          <p:nvPr/>
        </p:nvSpPr>
        <p:spPr>
          <a:xfrm>
            <a:off x="899592" y="2069311"/>
            <a:ext cx="6768752" cy="1144931"/>
          </a:xfrm>
          <a:prstGeom prst="wedgeRectCallout">
            <a:avLst>
              <a:gd name="adj1" fmla="val 46220"/>
              <a:gd name="adj2" fmla="val 8519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Spring</a:t>
            </a:r>
            <a:r>
              <a:rPr lang="ko-KR" altLang="en-US" dirty="0"/>
              <a:t>에서 제공하는 다양한 객체와 함수를 활용하면 </a:t>
            </a:r>
            <a:r>
              <a:rPr lang="en-US" altLang="ko-KR" dirty="0"/>
              <a:t>Spring </a:t>
            </a:r>
            <a:r>
              <a:rPr lang="ko-KR" altLang="en-US" dirty="0"/>
              <a:t>없이 개발하는 것 보다 더 효율적이고 편리하다는 점이 개발 시 스트레스를 덜 받게 되었고 충분한 복습과 이해를 통해 숙련도가 필요 하다는 걸 느꼈다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BC3EB852-A8B7-4749-B7EC-DAC7F9397B89}"/>
              </a:ext>
            </a:extLst>
          </p:cNvPr>
          <p:cNvSpPr/>
          <p:nvPr/>
        </p:nvSpPr>
        <p:spPr>
          <a:xfrm>
            <a:off x="1115616" y="3666649"/>
            <a:ext cx="6552728" cy="1024444"/>
          </a:xfrm>
          <a:prstGeom prst="wedgeRectCallout">
            <a:avLst>
              <a:gd name="adj1" fmla="val -42947"/>
              <a:gd name="adj2" fmla="val 806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Spring </a:t>
            </a:r>
            <a:r>
              <a:rPr lang="ko-KR" altLang="en-US" dirty="0"/>
              <a:t>의 </a:t>
            </a:r>
            <a:r>
              <a:rPr lang="en-US" altLang="ko-KR" dirty="0"/>
              <a:t>MVC </a:t>
            </a:r>
            <a:r>
              <a:rPr lang="ko-KR" altLang="en-US" dirty="0"/>
              <a:t>패턴을 통해 협업을 했을 시 팀원의 코드를 건드리지 않고 각자의 역할에 집중 하며 프로젝트를 완성 할 수 있었다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49951-FC1B-472B-8F54-11D3EC8B54A5}"/>
              </a:ext>
            </a:extLst>
          </p:cNvPr>
          <p:cNvSpPr txBox="1"/>
          <p:nvPr/>
        </p:nvSpPr>
        <p:spPr>
          <a:xfrm>
            <a:off x="636459" y="16572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배성민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5CB943-37D8-466D-BF42-21A0224DF67D}"/>
              </a:ext>
            </a:extLst>
          </p:cNvPr>
          <p:cNvSpPr txBox="1"/>
          <p:nvPr/>
        </p:nvSpPr>
        <p:spPr>
          <a:xfrm>
            <a:off x="7524328" y="32973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신형진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A27EEC-08A8-4E2A-A34A-F8D9766AFFE9}"/>
              </a:ext>
            </a:extLst>
          </p:cNvPr>
          <p:cNvSpPr txBox="1"/>
          <p:nvPr/>
        </p:nvSpPr>
        <p:spPr>
          <a:xfrm>
            <a:off x="677034" y="47741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장형규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06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9" grpId="0" animBg="1"/>
      <p:bldP spid="5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932040" y="416040"/>
            <a:ext cx="3816424" cy="460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-631654" y="1704693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Contents</a:t>
            </a:r>
            <a:endParaRPr lang="ko-KR" altLang="en-US" sz="14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933472" y="41089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22">
            <a:extLst>
              <a:ext uri="{FF2B5EF4-FFF2-40B4-BE49-F238E27FC236}">
                <a16:creationId xmlns:a16="http://schemas.microsoft.com/office/drawing/2014/main" id="{78FC9713-E085-4DBE-BD4F-FA444DDC92C4}"/>
              </a:ext>
            </a:extLst>
          </p:cNvPr>
          <p:cNvGrpSpPr/>
          <p:nvPr/>
        </p:nvGrpSpPr>
        <p:grpSpPr>
          <a:xfrm>
            <a:off x="6012160" y="497039"/>
            <a:ext cx="2736304" cy="1515955"/>
            <a:chOff x="0" y="0"/>
            <a:chExt cx="3456384" cy="1364992"/>
          </a:xfrm>
        </p:grpSpPr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2D0C8EBD-8413-4DDE-844B-6BBD9FEBA861}"/>
                </a:ext>
              </a:extLst>
            </p:cNvPr>
            <p:cNvSpPr/>
            <p:nvPr/>
          </p:nvSpPr>
          <p:spPr>
            <a:xfrm>
              <a:off x="613382" y="0"/>
              <a:ext cx="2649290" cy="307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 b="1">
                  <a:solidFill>
                    <a:srgbClr val="F99E33"/>
                  </a:solidFill>
                </a:defRPr>
              </a:lvl1pPr>
            </a:lstStyle>
            <a:p>
              <a:r>
                <a:rPr dirty="0">
                  <a:solidFill>
                    <a:schemeClr val="accent1">
                      <a:lumMod val="50000"/>
                    </a:schemeClr>
                  </a:solidFill>
                </a:rPr>
                <a:t>팀 </a:t>
              </a:r>
              <a:r>
                <a:rPr dirty="0" err="1">
                  <a:solidFill>
                    <a:schemeClr val="accent1">
                      <a:lumMod val="50000"/>
                    </a:schemeClr>
                  </a:solidFill>
                </a:rPr>
                <a:t>소개</a:t>
              </a:r>
              <a:endParaRPr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D8809F60-DA1A-48E9-A9CB-D759BA57E856}"/>
                </a:ext>
              </a:extLst>
            </p:cNvPr>
            <p:cNvSpPr/>
            <p:nvPr/>
          </p:nvSpPr>
          <p:spPr>
            <a:xfrm>
              <a:off x="613382" y="257837"/>
              <a:ext cx="2843002" cy="246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lnSpc>
                  <a:spcPts val="1200"/>
                </a:lnSpc>
                <a:defRPr sz="1100">
                  <a:solidFill>
                    <a:srgbClr val="595959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</a:t>
              </a:r>
              <a:r>
                <a:rPr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팀 </a:t>
              </a:r>
              <a:r>
                <a:rPr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소개</a:t>
              </a:r>
              <a:endParaRPr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3209A3C6-BBB0-4BF9-8439-9C3383373635}"/>
                </a:ext>
              </a:extLst>
            </p:cNvPr>
            <p:cNvSpPr/>
            <p:nvPr/>
          </p:nvSpPr>
          <p:spPr>
            <a:xfrm>
              <a:off x="0" y="94991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b="1">
                  <a:solidFill>
                    <a:srgbClr val="808080"/>
                  </a:solidFill>
                </a:defRPr>
              </a:lvl1pPr>
            </a:lstStyle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  <a:r>
                <a:rPr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20" name="그룹 23">
            <a:extLst>
              <a:ext uri="{FF2B5EF4-FFF2-40B4-BE49-F238E27FC236}">
                <a16:creationId xmlns:a16="http://schemas.microsoft.com/office/drawing/2014/main" id="{5F958006-65A0-4812-BC3D-6C7E62942ADB}"/>
              </a:ext>
            </a:extLst>
          </p:cNvPr>
          <p:cNvGrpSpPr/>
          <p:nvPr/>
        </p:nvGrpSpPr>
        <p:grpSpPr>
          <a:xfrm>
            <a:off x="6012160" y="1720426"/>
            <a:ext cx="2736304" cy="1522112"/>
            <a:chOff x="0" y="-5544"/>
            <a:chExt cx="3456384" cy="1370536"/>
          </a:xfrm>
        </p:grpSpPr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AFD34BE5-E2AC-4CF5-8A37-E1DD56282BB2}"/>
                </a:ext>
              </a:extLst>
            </p:cNvPr>
            <p:cNvSpPr/>
            <p:nvPr/>
          </p:nvSpPr>
          <p:spPr>
            <a:xfrm>
              <a:off x="613382" y="-5544"/>
              <a:ext cx="2649290" cy="307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 b="1">
                  <a:solidFill>
                    <a:srgbClr val="F99E33"/>
                  </a:solidFill>
                </a:defRPr>
              </a:lvl1pPr>
            </a:lstStyle>
            <a:p>
              <a:r>
                <a:rPr dirty="0" err="1">
                  <a:solidFill>
                    <a:schemeClr val="accent1">
                      <a:lumMod val="50000"/>
                    </a:schemeClr>
                  </a:solidFill>
                </a:rPr>
                <a:t>프로젝트</a:t>
              </a:r>
              <a:r>
                <a:rPr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ko-KR" altLang="en-US" dirty="0">
                  <a:solidFill>
                    <a:schemeClr val="accent1">
                      <a:lumMod val="50000"/>
                    </a:schemeClr>
                  </a:solidFill>
                </a:rPr>
                <a:t>기획 및 배경</a:t>
              </a:r>
              <a:r>
                <a:rPr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26" name="Text Box 11">
              <a:extLst>
                <a:ext uri="{FF2B5EF4-FFF2-40B4-BE49-F238E27FC236}">
                  <a16:creationId xmlns:a16="http://schemas.microsoft.com/office/drawing/2014/main" id="{C56F75BF-4F3F-49E3-BBE2-0890E4E1A4AF}"/>
                </a:ext>
              </a:extLst>
            </p:cNvPr>
            <p:cNvSpPr/>
            <p:nvPr/>
          </p:nvSpPr>
          <p:spPr>
            <a:xfrm>
              <a:off x="613382" y="302231"/>
              <a:ext cx="2843002" cy="246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lnSpc>
                  <a:spcPts val="1200"/>
                </a:lnSpc>
                <a:defRPr sz="1100">
                  <a:solidFill>
                    <a:srgbClr val="595959"/>
                  </a:solidFill>
                </a:defRPr>
              </a:lvl1pPr>
            </a:lstStyle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Untact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시대 도래</a:t>
              </a:r>
              <a:endParaRPr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13">
              <a:extLst>
                <a:ext uri="{FF2B5EF4-FFF2-40B4-BE49-F238E27FC236}">
                  <a16:creationId xmlns:a16="http://schemas.microsoft.com/office/drawing/2014/main" id="{79361B4B-99A2-4E66-9B45-7D355C6283E8}"/>
                </a:ext>
              </a:extLst>
            </p:cNvPr>
            <p:cNvSpPr/>
            <p:nvPr/>
          </p:nvSpPr>
          <p:spPr>
            <a:xfrm>
              <a:off x="0" y="94991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b="1">
                  <a:solidFill>
                    <a:srgbClr val="808080"/>
                  </a:solidFill>
                </a:defRPr>
              </a:lvl1pPr>
            </a:lstStyle>
            <a:p>
              <a:r>
                <a:rPr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8" name="그룹 24">
            <a:extLst>
              <a:ext uri="{FF2B5EF4-FFF2-40B4-BE49-F238E27FC236}">
                <a16:creationId xmlns:a16="http://schemas.microsoft.com/office/drawing/2014/main" id="{1C6ED589-999F-4BD3-B170-8926A5D19279}"/>
              </a:ext>
            </a:extLst>
          </p:cNvPr>
          <p:cNvGrpSpPr/>
          <p:nvPr/>
        </p:nvGrpSpPr>
        <p:grpSpPr>
          <a:xfrm>
            <a:off x="6012160" y="2369039"/>
            <a:ext cx="2736304" cy="1515955"/>
            <a:chOff x="0" y="0"/>
            <a:chExt cx="3456384" cy="1364992"/>
          </a:xfrm>
        </p:grpSpPr>
        <p:sp>
          <p:nvSpPr>
            <p:cNvPr id="29" name="Text Box 5">
              <a:extLst>
                <a:ext uri="{FF2B5EF4-FFF2-40B4-BE49-F238E27FC236}">
                  <a16:creationId xmlns:a16="http://schemas.microsoft.com/office/drawing/2014/main" id="{2687467C-21FF-42FA-9344-29AC3A3DD341}"/>
                </a:ext>
              </a:extLst>
            </p:cNvPr>
            <p:cNvSpPr/>
            <p:nvPr/>
          </p:nvSpPr>
          <p:spPr>
            <a:xfrm>
              <a:off x="613382" y="0"/>
              <a:ext cx="2649290" cy="307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 b="1">
                  <a:solidFill>
                    <a:srgbClr val="F99E33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1">
                      <a:lumMod val="50000"/>
                    </a:schemeClr>
                  </a:solidFill>
                </a:rPr>
                <a:t>기대효과</a:t>
              </a:r>
              <a:endParaRPr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" name="Text Box 11">
              <a:extLst>
                <a:ext uri="{FF2B5EF4-FFF2-40B4-BE49-F238E27FC236}">
                  <a16:creationId xmlns:a16="http://schemas.microsoft.com/office/drawing/2014/main" id="{2C64EBE0-F68A-4F67-BF32-2C8770028E3B}"/>
                </a:ext>
              </a:extLst>
            </p:cNvPr>
            <p:cNvSpPr/>
            <p:nvPr/>
          </p:nvSpPr>
          <p:spPr>
            <a:xfrm>
              <a:off x="613382" y="257837"/>
              <a:ext cx="2843002" cy="246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lnSpc>
                  <a:spcPts val="1200"/>
                </a:lnSpc>
                <a:defRPr sz="1100">
                  <a:solidFill>
                    <a:srgbClr val="595959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사용자와 점포주인</a:t>
              </a:r>
              <a:endParaRPr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13">
              <a:extLst>
                <a:ext uri="{FF2B5EF4-FFF2-40B4-BE49-F238E27FC236}">
                  <a16:creationId xmlns:a16="http://schemas.microsoft.com/office/drawing/2014/main" id="{AF2DEE5A-2D8B-4D66-88C9-80195C5C538D}"/>
                </a:ext>
              </a:extLst>
            </p:cNvPr>
            <p:cNvSpPr/>
            <p:nvPr/>
          </p:nvSpPr>
          <p:spPr>
            <a:xfrm>
              <a:off x="0" y="94991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b="1">
                  <a:solidFill>
                    <a:srgbClr val="808080"/>
                  </a:solidFill>
                </a:defRPr>
              </a:lvl1pPr>
            </a:lstStyle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04</a:t>
              </a:r>
              <a:endParaRPr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2" name="그룹 25">
            <a:extLst>
              <a:ext uri="{FF2B5EF4-FFF2-40B4-BE49-F238E27FC236}">
                <a16:creationId xmlns:a16="http://schemas.microsoft.com/office/drawing/2014/main" id="{8B5D94EE-2123-48A2-8624-17BCD92E9C84}"/>
              </a:ext>
            </a:extLst>
          </p:cNvPr>
          <p:cNvGrpSpPr/>
          <p:nvPr/>
        </p:nvGrpSpPr>
        <p:grpSpPr>
          <a:xfrm>
            <a:off x="6012160" y="3017039"/>
            <a:ext cx="2736304" cy="1515955"/>
            <a:chOff x="0" y="0"/>
            <a:chExt cx="3456384" cy="1364992"/>
          </a:xfrm>
        </p:grpSpPr>
        <p:sp>
          <p:nvSpPr>
            <p:cNvPr id="33" name="Text Box 5">
              <a:extLst>
                <a:ext uri="{FF2B5EF4-FFF2-40B4-BE49-F238E27FC236}">
                  <a16:creationId xmlns:a16="http://schemas.microsoft.com/office/drawing/2014/main" id="{6D60C1C3-FF93-4721-BDD9-765E130658E4}"/>
                </a:ext>
              </a:extLst>
            </p:cNvPr>
            <p:cNvSpPr/>
            <p:nvPr/>
          </p:nvSpPr>
          <p:spPr>
            <a:xfrm>
              <a:off x="613382" y="0"/>
              <a:ext cx="2649290" cy="307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 b="1">
                  <a:solidFill>
                    <a:srgbClr val="F99E33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1">
                      <a:lumMod val="50000"/>
                    </a:schemeClr>
                  </a:solidFill>
                </a:rPr>
                <a:t>개발 일정</a:t>
              </a:r>
              <a:endParaRPr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" name="Text Box 11">
              <a:extLst>
                <a:ext uri="{FF2B5EF4-FFF2-40B4-BE49-F238E27FC236}">
                  <a16:creationId xmlns:a16="http://schemas.microsoft.com/office/drawing/2014/main" id="{B635C854-8B33-40E4-BC06-6D1810C91EB9}"/>
                </a:ext>
              </a:extLst>
            </p:cNvPr>
            <p:cNvSpPr/>
            <p:nvPr/>
          </p:nvSpPr>
          <p:spPr>
            <a:xfrm>
              <a:off x="613382" y="288032"/>
              <a:ext cx="2843002" cy="246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lnSpc>
                  <a:spcPts val="1200"/>
                </a:lnSpc>
                <a:defRPr sz="1100">
                  <a:solidFill>
                    <a:srgbClr val="595959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 스케줄</a:t>
              </a:r>
              <a:endParaRPr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042CDF2B-CA88-4E44-8E32-732B64960A25}"/>
                </a:ext>
              </a:extLst>
            </p:cNvPr>
            <p:cNvSpPr/>
            <p:nvPr/>
          </p:nvSpPr>
          <p:spPr>
            <a:xfrm>
              <a:off x="0" y="94991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b="1">
                  <a:solidFill>
                    <a:srgbClr val="808080"/>
                  </a:solidFill>
                </a:defRPr>
              </a:lvl1pPr>
            </a:lstStyle>
            <a:p>
              <a:r>
                <a:rPr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  <a:endParaRPr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7" name="그룹 27">
            <a:extLst>
              <a:ext uri="{FF2B5EF4-FFF2-40B4-BE49-F238E27FC236}">
                <a16:creationId xmlns:a16="http://schemas.microsoft.com/office/drawing/2014/main" id="{75C97819-7823-4993-8248-C4795FC0F69B}"/>
              </a:ext>
            </a:extLst>
          </p:cNvPr>
          <p:cNvGrpSpPr/>
          <p:nvPr/>
        </p:nvGrpSpPr>
        <p:grpSpPr>
          <a:xfrm>
            <a:off x="6012160" y="3665039"/>
            <a:ext cx="2735210" cy="1515955"/>
            <a:chOff x="0" y="0"/>
            <a:chExt cx="3455002" cy="1364992"/>
          </a:xfrm>
        </p:grpSpPr>
        <p:sp>
          <p:nvSpPr>
            <p:cNvPr id="38" name="Text Box 5">
              <a:extLst>
                <a:ext uri="{FF2B5EF4-FFF2-40B4-BE49-F238E27FC236}">
                  <a16:creationId xmlns:a16="http://schemas.microsoft.com/office/drawing/2014/main" id="{40104DEB-53D7-449A-99E4-74D3E108E3B7}"/>
                </a:ext>
              </a:extLst>
            </p:cNvPr>
            <p:cNvSpPr/>
            <p:nvPr/>
          </p:nvSpPr>
          <p:spPr>
            <a:xfrm>
              <a:off x="613382" y="0"/>
              <a:ext cx="2649290" cy="307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 b="1">
                  <a:solidFill>
                    <a:srgbClr val="F99E33"/>
                  </a:solidFill>
                </a:defRPr>
              </a:lvl1pPr>
            </a:lstStyle>
            <a:p>
              <a:r>
                <a:rPr dirty="0" err="1">
                  <a:solidFill>
                    <a:schemeClr val="accent1">
                      <a:lumMod val="50000"/>
                    </a:schemeClr>
                  </a:solidFill>
                </a:rPr>
                <a:t>프로젝트</a:t>
              </a:r>
              <a:r>
                <a:rPr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dirty="0" err="1">
                  <a:solidFill>
                    <a:schemeClr val="accent1">
                      <a:lumMod val="50000"/>
                    </a:schemeClr>
                  </a:solidFill>
                </a:rPr>
                <a:t>산출물</a:t>
              </a:r>
              <a:endParaRPr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9" name="Text Box 11">
              <a:extLst>
                <a:ext uri="{FF2B5EF4-FFF2-40B4-BE49-F238E27FC236}">
                  <a16:creationId xmlns:a16="http://schemas.microsoft.com/office/drawing/2014/main" id="{2C41C551-6A87-46DF-84B3-403F855637AA}"/>
                </a:ext>
              </a:extLst>
            </p:cNvPr>
            <p:cNvSpPr/>
            <p:nvPr/>
          </p:nvSpPr>
          <p:spPr>
            <a:xfrm>
              <a:off x="612000" y="164891"/>
              <a:ext cx="2843002" cy="246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lnSpc>
                  <a:spcPts val="1200"/>
                </a:lnSpc>
                <a:defRPr sz="1100">
                  <a:solidFill>
                    <a:srgbClr val="595959"/>
                  </a:solidFill>
                </a:defRPr>
              </a:lvl1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TextBox 13">
              <a:extLst>
                <a:ext uri="{FF2B5EF4-FFF2-40B4-BE49-F238E27FC236}">
                  <a16:creationId xmlns:a16="http://schemas.microsoft.com/office/drawing/2014/main" id="{F115FFA9-94F0-4A60-A980-2C3930DED022}"/>
                </a:ext>
              </a:extLst>
            </p:cNvPr>
            <p:cNvSpPr/>
            <p:nvPr/>
          </p:nvSpPr>
          <p:spPr>
            <a:xfrm>
              <a:off x="0" y="94991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b="1">
                  <a:solidFill>
                    <a:srgbClr val="808080"/>
                  </a:solidFill>
                </a:defRPr>
              </a:lvl1pPr>
            </a:lstStyle>
            <a:p>
              <a:r>
                <a:rPr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  <a:endParaRPr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2" name="그룹 23">
            <a:extLst>
              <a:ext uri="{FF2B5EF4-FFF2-40B4-BE49-F238E27FC236}">
                <a16:creationId xmlns:a16="http://schemas.microsoft.com/office/drawing/2014/main" id="{0B65A71B-4892-4083-B8E1-B8B2B6856B57}"/>
              </a:ext>
            </a:extLst>
          </p:cNvPr>
          <p:cNvGrpSpPr/>
          <p:nvPr/>
        </p:nvGrpSpPr>
        <p:grpSpPr>
          <a:xfrm>
            <a:off x="6012160" y="1073039"/>
            <a:ext cx="2736304" cy="1515955"/>
            <a:chOff x="0" y="0"/>
            <a:chExt cx="3456384" cy="1364992"/>
          </a:xfrm>
        </p:grpSpPr>
        <p:sp>
          <p:nvSpPr>
            <p:cNvPr id="53" name="Text Box 5">
              <a:extLst>
                <a:ext uri="{FF2B5EF4-FFF2-40B4-BE49-F238E27FC236}">
                  <a16:creationId xmlns:a16="http://schemas.microsoft.com/office/drawing/2014/main" id="{60E7CAFE-C005-4B98-8372-FC709B1829BD}"/>
                </a:ext>
              </a:extLst>
            </p:cNvPr>
            <p:cNvSpPr/>
            <p:nvPr/>
          </p:nvSpPr>
          <p:spPr>
            <a:xfrm>
              <a:off x="613382" y="0"/>
              <a:ext cx="2649290" cy="307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 b="1">
                  <a:solidFill>
                    <a:srgbClr val="F99E33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1">
                      <a:lumMod val="50000"/>
                    </a:schemeClr>
                  </a:solidFill>
                </a:rPr>
                <a:t>개발 환경</a:t>
              </a:r>
              <a:endParaRPr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Text Box 11">
              <a:extLst>
                <a:ext uri="{FF2B5EF4-FFF2-40B4-BE49-F238E27FC236}">
                  <a16:creationId xmlns:a16="http://schemas.microsoft.com/office/drawing/2014/main" id="{6BE89929-E7B7-4290-A6FC-865E69ACAD3E}"/>
                </a:ext>
              </a:extLst>
            </p:cNvPr>
            <p:cNvSpPr/>
            <p:nvPr/>
          </p:nvSpPr>
          <p:spPr>
            <a:xfrm>
              <a:off x="613382" y="286368"/>
              <a:ext cx="2843002" cy="246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lnSpc>
                  <a:spcPts val="1200"/>
                </a:lnSpc>
                <a:defRPr sz="1100">
                  <a:solidFill>
                    <a:srgbClr val="595959"/>
                  </a:solidFill>
                </a:defRPr>
              </a:lvl1pPr>
            </a:lstStyle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Spring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JavaEE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Project</a:t>
              </a:r>
              <a:endParaRPr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TextBox 13">
              <a:extLst>
                <a:ext uri="{FF2B5EF4-FFF2-40B4-BE49-F238E27FC236}">
                  <a16:creationId xmlns:a16="http://schemas.microsoft.com/office/drawing/2014/main" id="{20392C7C-D1D5-4074-987A-FA56FF10E87B}"/>
                </a:ext>
              </a:extLst>
            </p:cNvPr>
            <p:cNvSpPr/>
            <p:nvPr/>
          </p:nvSpPr>
          <p:spPr>
            <a:xfrm>
              <a:off x="0" y="94991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b="1">
                  <a:solidFill>
                    <a:srgbClr val="808080"/>
                  </a:solidFill>
                </a:defRPr>
              </a:lvl1pPr>
            </a:lstStyle>
            <a:p>
              <a:r>
                <a:rPr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</a:p>
          </p:txBody>
        </p:sp>
      </p:grpSp>
      <p:grpSp>
        <p:nvGrpSpPr>
          <p:cNvPr id="56" name="그룹 27">
            <a:extLst>
              <a:ext uri="{FF2B5EF4-FFF2-40B4-BE49-F238E27FC236}">
                <a16:creationId xmlns:a16="http://schemas.microsoft.com/office/drawing/2014/main" id="{BBE3A84D-E3F0-405B-8197-7B88688CE374}"/>
              </a:ext>
            </a:extLst>
          </p:cNvPr>
          <p:cNvGrpSpPr/>
          <p:nvPr/>
        </p:nvGrpSpPr>
        <p:grpSpPr>
          <a:xfrm>
            <a:off x="6012160" y="4313039"/>
            <a:ext cx="2736304" cy="1515955"/>
            <a:chOff x="0" y="0"/>
            <a:chExt cx="3456384" cy="1364992"/>
          </a:xfrm>
        </p:grpSpPr>
        <p:sp>
          <p:nvSpPr>
            <p:cNvPr id="57" name="Text Box 5">
              <a:extLst>
                <a:ext uri="{FF2B5EF4-FFF2-40B4-BE49-F238E27FC236}">
                  <a16:creationId xmlns:a16="http://schemas.microsoft.com/office/drawing/2014/main" id="{058C4D7A-6213-4076-AAE3-AC661D319931}"/>
                </a:ext>
              </a:extLst>
            </p:cNvPr>
            <p:cNvSpPr/>
            <p:nvPr/>
          </p:nvSpPr>
          <p:spPr>
            <a:xfrm>
              <a:off x="613382" y="0"/>
              <a:ext cx="2649290" cy="307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 b="1">
                  <a:solidFill>
                    <a:srgbClr val="F99E33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1">
                      <a:lumMod val="50000"/>
                    </a:schemeClr>
                  </a:solidFill>
                </a:rPr>
                <a:t>시연 및 </a:t>
              </a:r>
              <a:r>
                <a:rPr lang="ko-KR" altLang="en-US" dirty="0" err="1">
                  <a:solidFill>
                    <a:schemeClr val="accent1">
                      <a:lumMod val="50000"/>
                    </a:schemeClr>
                  </a:solidFill>
                </a:rPr>
                <a:t>느낌점</a:t>
              </a:r>
              <a:endParaRPr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Text Box 11">
              <a:extLst>
                <a:ext uri="{FF2B5EF4-FFF2-40B4-BE49-F238E27FC236}">
                  <a16:creationId xmlns:a16="http://schemas.microsoft.com/office/drawing/2014/main" id="{6047749E-1BD0-4AF2-85B1-32E0D89DC845}"/>
                </a:ext>
              </a:extLst>
            </p:cNvPr>
            <p:cNvSpPr/>
            <p:nvPr/>
          </p:nvSpPr>
          <p:spPr>
            <a:xfrm>
              <a:off x="613382" y="288000"/>
              <a:ext cx="2843002" cy="246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lnSpc>
                  <a:spcPts val="1200"/>
                </a:lnSpc>
                <a:defRPr sz="1100">
                  <a:solidFill>
                    <a:srgbClr val="595959"/>
                  </a:solidFill>
                </a:defRPr>
              </a:lvl1pPr>
            </a:lstStyle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URS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시연</a:t>
              </a:r>
              <a:endParaRPr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TextBox 13">
              <a:extLst>
                <a:ext uri="{FF2B5EF4-FFF2-40B4-BE49-F238E27FC236}">
                  <a16:creationId xmlns:a16="http://schemas.microsoft.com/office/drawing/2014/main" id="{E1326593-12D2-4243-875F-05B2573F5307}"/>
                </a:ext>
              </a:extLst>
            </p:cNvPr>
            <p:cNvSpPr/>
            <p:nvPr/>
          </p:nvSpPr>
          <p:spPr>
            <a:xfrm>
              <a:off x="0" y="94991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b="1">
                  <a:solidFill>
                    <a:srgbClr val="808080"/>
                  </a:solidFill>
                </a:defRPr>
              </a:lvl1pPr>
            </a:lstStyle>
            <a:p>
              <a:r>
                <a:rPr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  <a:endParaRPr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0" name="Text Box 11">
            <a:extLst>
              <a:ext uri="{FF2B5EF4-FFF2-40B4-BE49-F238E27FC236}">
                <a16:creationId xmlns:a16="http://schemas.microsoft.com/office/drawing/2014/main" id="{257C2041-E7AF-4F7C-821D-1943EB1196A3}"/>
              </a:ext>
            </a:extLst>
          </p:cNvPr>
          <p:cNvSpPr/>
          <p:nvPr/>
        </p:nvSpPr>
        <p:spPr>
          <a:xfrm>
            <a:off x="6426000" y="3985200"/>
            <a:ext cx="2302824" cy="246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lnSpc>
                <a:spcPts val="1200"/>
              </a:lnSpc>
              <a:defRPr sz="1100">
                <a:solidFill>
                  <a:srgbClr val="595959"/>
                </a:solidFill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ERD, Class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다이어그램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62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 rot="5400000">
            <a:off x="-675598" y="1774868"/>
            <a:ext cx="16685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THE정고딕140"/>
                <a:ea typeface="THE정고딕140"/>
              </a:rPr>
              <a:t>팀  소개</a:t>
            </a:r>
            <a:endParaRPr lang="en-US" altLang="ko-KR" sz="1100">
              <a:solidFill>
                <a:schemeClr val="tx1">
                  <a:lumMod val="75000"/>
                  <a:lumOff val="25000"/>
                </a:schemeClr>
              </a:solidFill>
              <a:latin typeface="THE정고딕140"/>
              <a:ea typeface="THE정고딕14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5776" y="812549"/>
            <a:ext cx="1440000" cy="144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79912" y="738416"/>
            <a:ext cx="1534446" cy="153444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35790" y="812549"/>
            <a:ext cx="1440000" cy="144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97194" y="2396986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신형진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08553" y="2396986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배성민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12109" y="2396986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장형규</a:t>
            </a:r>
          </a:p>
        </p:txBody>
      </p:sp>
      <p:sp>
        <p:nvSpPr>
          <p:cNvPr id="42" name="TextBox 4"/>
          <p:cNvSpPr txBox="1"/>
          <p:nvPr/>
        </p:nvSpPr>
        <p:spPr>
          <a:xfrm>
            <a:off x="3563888" y="3065904"/>
            <a:ext cx="5760640" cy="173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THE정고딕140"/>
                <a:ea typeface="THE정고딕140"/>
              </a:rPr>
              <a:t>Untact</a:t>
            </a:r>
          </a:p>
          <a:p>
            <a:pPr lvl="0">
              <a:defRPr/>
            </a:pPr>
            <a:r>
              <a:rPr lang="en-US" altLang="ko-KR" sz="36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THE정고딕140"/>
                <a:ea typeface="THE정고딕140"/>
              </a:rPr>
              <a:t>Reservation</a:t>
            </a:r>
          </a:p>
          <a:p>
            <a:pPr lvl="0">
              <a:defRPr/>
            </a:pPr>
            <a:r>
              <a:rPr lang="en-US" altLang="ko-KR" sz="36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THE정고딕140"/>
                <a:ea typeface="THE정고딕140"/>
              </a:rPr>
              <a:t>System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131BBB-F727-4A28-A2A1-BE7AD9C6A73B}"/>
              </a:ext>
            </a:extLst>
          </p:cNvPr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42F5A3-E160-4C4C-931F-3C6981817D27}"/>
              </a:ext>
            </a:extLst>
          </p:cNvPr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A3619A-4B93-408C-B787-FFD4E3154D9C}"/>
              </a:ext>
            </a:extLst>
          </p:cNvPr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DA1AD4-A24D-435A-8D2C-B034F88557BE}"/>
              </a:ext>
            </a:extLst>
          </p:cNvPr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6CFBC9-1E11-48D9-8292-F9B1FE70A0AC}"/>
              </a:ext>
            </a:extLst>
          </p:cNvPr>
          <p:cNvSpPr txBox="1"/>
          <p:nvPr/>
        </p:nvSpPr>
        <p:spPr>
          <a:xfrm rot="5400000">
            <a:off x="-675598" y="1774868"/>
            <a:ext cx="1668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개발환경</a:t>
            </a:r>
            <a:endParaRPr lang="en-US" altLang="ko-KR" sz="1100" spc="300" dirty="0">
              <a:solidFill>
                <a:schemeClr val="tx1">
                  <a:lumMod val="75000"/>
                  <a:lumOff val="25000"/>
                </a:schemeClr>
              </a:solidFill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50D398-502E-4388-9F46-32825A6481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630" y="2908740"/>
            <a:ext cx="1278573" cy="11960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6B2562-E61D-412E-8FC1-C7BD6C190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098" y="2908740"/>
            <a:ext cx="1249060" cy="12490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CB4C02-BB2E-4551-9A09-5AD6A4CEB0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99" y="2928323"/>
            <a:ext cx="1249060" cy="11621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897535-3E07-4FCE-8FCF-817C8A0A9D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933" y="710231"/>
            <a:ext cx="1440000" cy="144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1A59A91-969F-4371-BD7B-EAEBD1CBD0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88" y="2993270"/>
            <a:ext cx="1080000" cy="108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0D9AD49-7BE5-40D4-9A0D-A3805386ACC1}"/>
              </a:ext>
            </a:extLst>
          </p:cNvPr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973" y="693671"/>
            <a:ext cx="1800000" cy="144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1E928C8-9E43-4241-BD02-56CFCC1DE5D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786782"/>
            <a:ext cx="2086955" cy="143999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5C226BE-4BD3-4EB2-AACE-0E18C9401F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267" y="710231"/>
            <a:ext cx="1440000" cy="144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4DB51DD-AAF6-4C6D-8C7A-E6957FE2090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30" y="837671"/>
            <a:ext cx="1229893" cy="1152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29124C2-126E-4563-8396-E80014F9F4B8}"/>
              </a:ext>
            </a:extLst>
          </p:cNvPr>
          <p:cNvSpPr txBox="1"/>
          <p:nvPr/>
        </p:nvSpPr>
        <p:spPr>
          <a:xfrm>
            <a:off x="912371" y="2201335"/>
            <a:ext cx="1534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통합 개발 </a:t>
            </a:r>
            <a:r>
              <a:rPr lang="en-US" altLang="ko-KR" sz="1600" dirty="0"/>
              <a:t>Tool</a:t>
            </a:r>
            <a:endParaRPr lang="ko-KR" alt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954D78-B015-41F9-AB39-394701391D30}"/>
              </a:ext>
            </a:extLst>
          </p:cNvPr>
          <p:cNvSpPr txBox="1"/>
          <p:nvPr/>
        </p:nvSpPr>
        <p:spPr>
          <a:xfrm>
            <a:off x="3267329" y="2201335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DataBase</a:t>
            </a:r>
            <a:endParaRPr lang="ko-KR" alt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355023-F458-46A3-9398-2953255942D8}"/>
              </a:ext>
            </a:extLst>
          </p:cNvPr>
          <p:cNvSpPr txBox="1"/>
          <p:nvPr/>
        </p:nvSpPr>
        <p:spPr>
          <a:xfrm>
            <a:off x="4895403" y="2201335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DB Mapper</a:t>
            </a:r>
            <a:endParaRPr lang="ko-KR" alt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C65D4B-293D-4AAC-88AC-A10F402F762D}"/>
              </a:ext>
            </a:extLst>
          </p:cNvPr>
          <p:cNvSpPr txBox="1"/>
          <p:nvPr/>
        </p:nvSpPr>
        <p:spPr>
          <a:xfrm>
            <a:off x="7077158" y="2201335"/>
            <a:ext cx="76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Server</a:t>
            </a:r>
            <a:endParaRPr lang="ko-KR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6BD4AF-63AD-4A13-906A-4C66BD22E8A5}"/>
              </a:ext>
            </a:extLst>
          </p:cNvPr>
          <p:cNvSpPr txBox="1"/>
          <p:nvPr/>
        </p:nvSpPr>
        <p:spPr>
          <a:xfrm>
            <a:off x="669203" y="4136552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Mail Sender</a:t>
            </a:r>
            <a:endParaRPr lang="ko-KR" alt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1094F9-252B-4DBF-8636-AA807629FCD5}"/>
              </a:ext>
            </a:extLst>
          </p:cNvPr>
          <p:cNvSpPr txBox="1"/>
          <p:nvPr/>
        </p:nvSpPr>
        <p:spPr>
          <a:xfrm>
            <a:off x="2183599" y="4136552"/>
            <a:ext cx="1984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Auto Generate Tool</a:t>
            </a:r>
            <a:endParaRPr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C07671-C033-470F-AEDC-E898608C60B0}"/>
              </a:ext>
            </a:extLst>
          </p:cNvPr>
          <p:cNvSpPr txBox="1"/>
          <p:nvPr/>
        </p:nvSpPr>
        <p:spPr>
          <a:xfrm>
            <a:off x="4267614" y="4130595"/>
            <a:ext cx="146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Frame Work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D62E38-0A52-466B-BA97-4066F11DA415}"/>
              </a:ext>
            </a:extLst>
          </p:cNvPr>
          <p:cNvSpPr txBox="1"/>
          <p:nvPr/>
        </p:nvSpPr>
        <p:spPr>
          <a:xfrm>
            <a:off x="5859164" y="4130903"/>
            <a:ext cx="118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 Library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BDD2F4-5B95-4807-8339-40D248E28D61}"/>
              </a:ext>
            </a:extLst>
          </p:cNvPr>
          <p:cNvSpPr txBox="1"/>
          <p:nvPr/>
        </p:nvSpPr>
        <p:spPr>
          <a:xfrm>
            <a:off x="7220972" y="4130595"/>
            <a:ext cx="17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Json Convertor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70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4D40E5C-E7D1-4101-B0BD-986D188D3EEB}"/>
              </a:ext>
            </a:extLst>
          </p:cNvPr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6DC38E-8326-4746-876B-726B327EC0E3}"/>
              </a:ext>
            </a:extLst>
          </p:cNvPr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01357D-06A3-4286-97E8-FB31BB70D8CC}"/>
              </a:ext>
            </a:extLst>
          </p:cNvPr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16BA82-9FAC-4CE7-9124-AF7FA8321F2A}"/>
              </a:ext>
            </a:extLst>
          </p:cNvPr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9BF0CA-B5EE-46F7-8621-1B9F0BF46BF8}"/>
              </a:ext>
            </a:extLst>
          </p:cNvPr>
          <p:cNvSpPr txBox="1"/>
          <p:nvPr/>
        </p:nvSpPr>
        <p:spPr>
          <a:xfrm rot="5400000">
            <a:off x="-675598" y="1774868"/>
            <a:ext cx="1668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기획 및 배경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F6FBF-E2F5-4F10-B87A-4893AEEBF7E2}"/>
              </a:ext>
            </a:extLst>
          </p:cNvPr>
          <p:cNvSpPr txBox="1"/>
          <p:nvPr/>
        </p:nvSpPr>
        <p:spPr>
          <a:xfrm>
            <a:off x="683568" y="482906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Untact</a:t>
            </a:r>
            <a:r>
              <a:rPr lang="en-US" altLang="ko-KR" sz="2400" dirty="0"/>
              <a:t> </a:t>
            </a:r>
            <a:r>
              <a:rPr lang="ko-KR" altLang="en-US" sz="2400" dirty="0"/>
              <a:t>시대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383060-26CE-4D28-BFD0-D93E14341759}"/>
              </a:ext>
            </a:extLst>
          </p:cNvPr>
          <p:cNvSpPr txBox="1"/>
          <p:nvPr/>
        </p:nvSpPr>
        <p:spPr>
          <a:xfrm>
            <a:off x="417022" y="57058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■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73FAA40-E43D-4D6D-A2F5-5EA1305B2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496" y="627534"/>
            <a:ext cx="1829940" cy="1738650"/>
          </a:xfrm>
          <a:prstGeom prst="rect">
            <a:avLst/>
          </a:prstGeom>
          <a:ln w="1270">
            <a:noFill/>
          </a:ln>
          <a:effectLst/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AAD93D9-A136-4CBF-94DD-38DE5067514C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0" y="737864"/>
            <a:ext cx="2082604" cy="18338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02B2ACD-9D07-4D37-8D05-85646CD02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825562"/>
            <a:ext cx="1502270" cy="15142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14DE680-4605-4336-A6A8-115871CE05F9}"/>
              </a:ext>
            </a:extLst>
          </p:cNvPr>
          <p:cNvSpPr txBox="1"/>
          <p:nvPr/>
        </p:nvSpPr>
        <p:spPr>
          <a:xfrm>
            <a:off x="880637" y="23969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교육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2E0095-E0F4-4FF9-A3D3-071EFBC93FFA}"/>
              </a:ext>
            </a:extLst>
          </p:cNvPr>
          <p:cNvSpPr txBox="1"/>
          <p:nvPr/>
        </p:nvSpPr>
        <p:spPr>
          <a:xfrm>
            <a:off x="3343785" y="23643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배달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490AB3-09E6-43DB-AD13-9F2A44E2163F}"/>
              </a:ext>
            </a:extLst>
          </p:cNvPr>
          <p:cNvSpPr txBox="1"/>
          <p:nvPr/>
        </p:nvSpPr>
        <p:spPr>
          <a:xfrm>
            <a:off x="5660468" y="23643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전자결제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9ED9A9-FC86-4A95-820A-CDE957DF12CD}"/>
              </a:ext>
            </a:extLst>
          </p:cNvPr>
          <p:cNvSpPr txBox="1"/>
          <p:nvPr/>
        </p:nvSpPr>
        <p:spPr>
          <a:xfrm>
            <a:off x="683568" y="2932348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식당 예약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574B01-EF24-4A89-B0BE-2CE7DCBFF137}"/>
              </a:ext>
            </a:extLst>
          </p:cNvPr>
          <p:cNvSpPr txBox="1"/>
          <p:nvPr/>
        </p:nvSpPr>
        <p:spPr>
          <a:xfrm>
            <a:off x="417022" y="302002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■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70999CC-9F6C-4E53-A713-5A20C3CD02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50" y="3555560"/>
            <a:ext cx="1191322" cy="1176430"/>
          </a:xfrm>
          <a:prstGeom prst="rect">
            <a:avLst/>
          </a:prstGeom>
          <a:effectLst>
            <a:innerShdw blurRad="12700">
              <a:prstClr val="black"/>
            </a:innerShdw>
          </a:effectLst>
        </p:spPr>
      </p:pic>
      <p:pic>
        <p:nvPicPr>
          <p:cNvPr id="28" name="그림 27" descr="텍스트, 촛대이(가) 표시된 사진&#10;&#10;자동 생성된 설명">
            <a:extLst>
              <a:ext uri="{FF2B5EF4-FFF2-40B4-BE49-F238E27FC236}">
                <a16:creationId xmlns:a16="http://schemas.microsoft.com/office/drawing/2014/main" id="{C79D3BCD-24E6-42A2-9B49-198303E6F4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82" y="3293853"/>
            <a:ext cx="4885168" cy="1528360"/>
          </a:xfrm>
          <a:prstGeom prst="rect">
            <a:avLst/>
          </a:prstGeom>
        </p:spPr>
      </p:pic>
      <p:pic>
        <p:nvPicPr>
          <p:cNvPr id="37" name="그림 36" descr="화살이(가) 표시된 사진&#10;&#10;자동 생성된 설명">
            <a:extLst>
              <a:ext uri="{FF2B5EF4-FFF2-40B4-BE49-F238E27FC236}">
                <a16:creationId xmlns:a16="http://schemas.microsoft.com/office/drawing/2014/main" id="{24DAF71B-F6B4-4EAC-BC87-E8EF11D63A5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2357" flipH="1">
            <a:off x="1924778" y="3206156"/>
            <a:ext cx="1650947" cy="1742744"/>
          </a:xfrm>
          <a:prstGeom prst="rect">
            <a:avLst/>
          </a:prstGeom>
          <a:effectLst>
            <a:innerShdw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92160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 rot="5400000">
            <a:off x="-675598" y="1774868"/>
            <a:ext cx="16685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THE정고딕140"/>
                <a:ea typeface="THE정고딕140"/>
              </a:rPr>
              <a:t>기대 효과</a:t>
            </a:r>
            <a:endParaRPr lang="en-US" altLang="ko-KR" sz="1100">
              <a:solidFill>
                <a:schemeClr val="tx1">
                  <a:lumMod val="75000"/>
                  <a:lumOff val="25000"/>
                </a:schemeClr>
              </a:solidFill>
              <a:latin typeface="THE정고딕140"/>
              <a:ea typeface="THE정고딕14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7583" y="483517"/>
            <a:ext cx="1512168" cy="151216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3176" y="3219822"/>
            <a:ext cx="1588121" cy="1512168"/>
          </a:xfrm>
          <a:prstGeom prst="rect">
            <a:avLst/>
          </a:prstGeom>
        </p:spPr>
      </p:pic>
      <p:sp>
        <p:nvSpPr>
          <p:cNvPr id="18" name="화살표: 오른쪽 17"/>
          <p:cNvSpPr/>
          <p:nvPr/>
        </p:nvSpPr>
        <p:spPr>
          <a:xfrm>
            <a:off x="3131839" y="1131590"/>
            <a:ext cx="1224136" cy="50405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화살표: 오른쪽 18"/>
          <p:cNvSpPr/>
          <p:nvPr/>
        </p:nvSpPr>
        <p:spPr>
          <a:xfrm>
            <a:off x="3131840" y="3651870"/>
            <a:ext cx="1224136" cy="50405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96136" y="555526"/>
            <a:ext cx="1563638" cy="1563638"/>
          </a:xfrm>
          <a:prstGeom prst="rect">
            <a:avLst/>
          </a:prstGeom>
        </p:spPr>
      </p:pic>
      <p:pic>
        <p:nvPicPr>
          <p:cNvPr id="5" name="그림 4" descr="벽, 실내, 바닥, 의자이(가) 표시된 사진&#10;&#10;자동 생성된 설명">
            <a:extLst>
              <a:ext uri="{FF2B5EF4-FFF2-40B4-BE49-F238E27FC236}">
                <a16:creationId xmlns:a16="http://schemas.microsoft.com/office/drawing/2014/main" id="{E5C784B9-C173-45FF-908C-BE757E7C3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882" y="2696795"/>
            <a:ext cx="3462146" cy="2073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 rot="5400000">
            <a:off x="-675598" y="1774868"/>
            <a:ext cx="16685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THE정고딕140"/>
                <a:ea typeface="THE정고딕140"/>
              </a:rPr>
              <a:t>개발 일정</a:t>
            </a:r>
            <a:endParaRPr lang="en-US" altLang="ko-KR" sz="1100">
              <a:solidFill>
                <a:schemeClr val="tx1">
                  <a:lumMod val="75000"/>
                  <a:lumOff val="25000"/>
                </a:schemeClr>
              </a:solidFill>
              <a:latin typeface="THE정고딕140"/>
              <a:ea typeface="THE정고딕14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3" name="표"/>
          <p:cNvGraphicFramePr/>
          <p:nvPr/>
        </p:nvGraphicFramePr>
        <p:xfrm>
          <a:off x="971600" y="987575"/>
          <a:ext cx="7344813" cy="3723818"/>
        </p:xfrm>
        <a:graphic>
          <a:graphicData uri="http://schemas.openxmlformats.org/drawingml/2006/table">
            <a:tbl>
              <a:tblPr/>
              <a:tblGrid>
                <a:gridCol w="1049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92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92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764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BAFC4F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BAFC4F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BAFC4F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BAFC4F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BAFC4F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BAFC4F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BAFC4F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234"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en-US" altLang="ko-KR"/>
                    </a:p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/>
                    </a:lnL>
                    <a:lnT w="12700">
                      <a:solidFill>
                        <a:srgbClr val="000000"/>
                      </a:solidFill>
                      <a:miter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lnT w="12700">
                      <a:solidFill>
                        <a:srgbClr val="000000"/>
                      </a:solidFill>
                      <a:miter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lnT w="12700">
                      <a:solidFill>
                        <a:srgbClr val="000000"/>
                      </a:solidFill>
                      <a:miter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lnT w="12700">
                      <a:solidFill>
                        <a:srgbClr val="000000"/>
                      </a:solidFill>
                      <a:miter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lnT w="12700">
                      <a:solidFill>
                        <a:srgbClr val="000000"/>
                      </a:solidFill>
                      <a:miter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lnT w="12700">
                      <a:solidFill>
                        <a:srgbClr val="000000"/>
                      </a:solidFill>
                      <a:miter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234"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lnR w="12700">
                      <a:solidFill>
                        <a:srgbClr val="000000"/>
                      </a:solidFill>
                      <a:miter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234"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lnR w="12700">
                      <a:solidFill>
                        <a:srgbClr val="000000"/>
                      </a:solidFill>
                      <a:miter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234"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lnR w="12700">
                      <a:solidFill>
                        <a:srgbClr val="000000"/>
                      </a:solidFill>
                      <a:miter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234"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/>
                    </a:lnL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 lang="ko-KR" altLang="en-US"/>
                    </a:p>
                  </a:txBody>
                  <a:tcPr marL="0" marR="0" marT="0" marB="0" horzOverflow="overflow">
                    <a:lnR w="12700">
                      <a:solidFill>
                        <a:srgbClr val="000000"/>
                      </a:solidFill>
                      <a:miter/>
                    </a:lnR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November 2020"/>
          <p:cNvSpPr txBox="1"/>
          <p:nvPr/>
        </p:nvSpPr>
        <p:spPr>
          <a:xfrm>
            <a:off x="3491877" y="446619"/>
            <a:ext cx="2304258" cy="470792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2500" b="1"/>
            </a:lvl1pPr>
          </a:lstStyle>
          <a:p>
            <a:pPr>
              <a:defRPr/>
            </a:pPr>
            <a:r>
              <a:rPr lang="en-US" altLang="ko-KR"/>
              <a:t>2021</a:t>
            </a:r>
            <a:r>
              <a:rPr lang="ko-KR" altLang="en-US"/>
              <a:t>년 </a:t>
            </a:r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20" name="Sun"/>
          <p:cNvSpPr txBox="1"/>
          <p:nvPr/>
        </p:nvSpPr>
        <p:spPr>
          <a:xfrm>
            <a:off x="1247791" y="1149534"/>
            <a:ext cx="407118" cy="304022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6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ko-KR" altLang="en-US"/>
              <a:t>Sun</a:t>
            </a:r>
          </a:p>
        </p:txBody>
      </p:sp>
      <p:sp>
        <p:nvSpPr>
          <p:cNvPr id="21" name="Mon"/>
          <p:cNvSpPr txBox="1"/>
          <p:nvPr/>
        </p:nvSpPr>
        <p:spPr>
          <a:xfrm>
            <a:off x="2230976" y="1143476"/>
            <a:ext cx="565755" cy="304022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6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ko-KR" altLang="en-US"/>
              <a:t>Mon</a:t>
            </a:r>
          </a:p>
        </p:txBody>
      </p:sp>
      <p:sp>
        <p:nvSpPr>
          <p:cNvPr id="23" name="Tue"/>
          <p:cNvSpPr txBox="1"/>
          <p:nvPr/>
        </p:nvSpPr>
        <p:spPr>
          <a:xfrm>
            <a:off x="3296812" y="1143476"/>
            <a:ext cx="390129" cy="304022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6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ko-KR" altLang="en-US"/>
              <a:t>Tue</a:t>
            </a:r>
          </a:p>
        </p:txBody>
      </p:sp>
      <p:sp>
        <p:nvSpPr>
          <p:cNvPr id="25" name="Wedd"/>
          <p:cNvSpPr txBox="1"/>
          <p:nvPr/>
        </p:nvSpPr>
        <p:spPr>
          <a:xfrm>
            <a:off x="4437826" y="1143476"/>
            <a:ext cx="638230" cy="304022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6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ko-KR" altLang="en-US"/>
              <a:t>Wed</a:t>
            </a:r>
          </a:p>
        </p:txBody>
      </p:sp>
      <p:sp>
        <p:nvSpPr>
          <p:cNvPr id="27" name="Thu"/>
          <p:cNvSpPr txBox="1"/>
          <p:nvPr/>
        </p:nvSpPr>
        <p:spPr>
          <a:xfrm>
            <a:off x="5457061" y="1143476"/>
            <a:ext cx="555099" cy="304022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6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ko-KR" altLang="en-US"/>
              <a:t>Thu</a:t>
            </a:r>
          </a:p>
        </p:txBody>
      </p:sp>
      <p:sp>
        <p:nvSpPr>
          <p:cNvPr id="28" name="Fri"/>
          <p:cNvSpPr txBox="1"/>
          <p:nvPr/>
        </p:nvSpPr>
        <p:spPr>
          <a:xfrm>
            <a:off x="6511265" y="1143476"/>
            <a:ext cx="555098" cy="253261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6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ko-KR" altLang="en-US"/>
              <a:t>Fri</a:t>
            </a:r>
          </a:p>
        </p:txBody>
      </p:sp>
      <p:sp>
        <p:nvSpPr>
          <p:cNvPr id="29" name="Sat"/>
          <p:cNvSpPr txBox="1"/>
          <p:nvPr/>
        </p:nvSpPr>
        <p:spPr>
          <a:xfrm>
            <a:off x="7570268" y="1118095"/>
            <a:ext cx="356417" cy="304022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6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ko-KR" altLang="en-US"/>
              <a:t>Sat</a:t>
            </a:r>
          </a:p>
        </p:txBody>
      </p:sp>
      <p:sp>
        <p:nvSpPr>
          <p:cNvPr id="31" name="1"/>
          <p:cNvSpPr txBox="1"/>
          <p:nvPr/>
        </p:nvSpPr>
        <p:spPr>
          <a:xfrm>
            <a:off x="1730895" y="1447498"/>
            <a:ext cx="265716" cy="259113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1"/>
          <p:cNvSpPr txBox="1"/>
          <p:nvPr/>
        </p:nvSpPr>
        <p:spPr>
          <a:xfrm>
            <a:off x="2755906" y="1447497"/>
            <a:ext cx="275190" cy="362437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28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1"/>
          <p:cNvSpPr txBox="1"/>
          <p:nvPr/>
        </p:nvSpPr>
        <p:spPr>
          <a:xfrm>
            <a:off x="3861602" y="1447498"/>
            <a:ext cx="275355" cy="315526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29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1"/>
          <p:cNvSpPr txBox="1"/>
          <p:nvPr/>
        </p:nvSpPr>
        <p:spPr>
          <a:xfrm>
            <a:off x="4887842" y="1447498"/>
            <a:ext cx="280364" cy="315526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1"/>
          <p:cNvSpPr txBox="1"/>
          <p:nvPr/>
        </p:nvSpPr>
        <p:spPr>
          <a:xfrm>
            <a:off x="6043882" y="1447498"/>
            <a:ext cx="184300" cy="304022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ko-KR" altLang="en-US"/>
              <a:t>1</a:t>
            </a:r>
          </a:p>
        </p:txBody>
      </p:sp>
      <p:sp>
        <p:nvSpPr>
          <p:cNvPr id="41" name="1"/>
          <p:cNvSpPr txBox="1"/>
          <p:nvPr/>
        </p:nvSpPr>
        <p:spPr>
          <a:xfrm>
            <a:off x="7103858" y="1447498"/>
            <a:ext cx="184300" cy="304022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2" name="1"/>
          <p:cNvSpPr txBox="1"/>
          <p:nvPr/>
        </p:nvSpPr>
        <p:spPr>
          <a:xfrm>
            <a:off x="8118664" y="1447498"/>
            <a:ext cx="184300" cy="304022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43" name="1"/>
          <p:cNvSpPr txBox="1"/>
          <p:nvPr/>
        </p:nvSpPr>
        <p:spPr>
          <a:xfrm>
            <a:off x="1812311" y="2134854"/>
            <a:ext cx="184300" cy="304022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44" name="1"/>
          <p:cNvSpPr txBox="1"/>
          <p:nvPr/>
        </p:nvSpPr>
        <p:spPr>
          <a:xfrm>
            <a:off x="2846796" y="2127723"/>
            <a:ext cx="184300" cy="304022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45" name="1"/>
          <p:cNvSpPr txBox="1"/>
          <p:nvPr/>
        </p:nvSpPr>
        <p:spPr>
          <a:xfrm>
            <a:off x="3943102" y="2134854"/>
            <a:ext cx="184300" cy="304022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46" name="1"/>
          <p:cNvSpPr txBox="1"/>
          <p:nvPr/>
        </p:nvSpPr>
        <p:spPr>
          <a:xfrm>
            <a:off x="4983906" y="2127723"/>
            <a:ext cx="184300" cy="304022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47" name="1"/>
          <p:cNvSpPr txBox="1"/>
          <p:nvPr/>
        </p:nvSpPr>
        <p:spPr>
          <a:xfrm>
            <a:off x="6012160" y="2127723"/>
            <a:ext cx="184300" cy="304022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48" name="1"/>
          <p:cNvSpPr txBox="1"/>
          <p:nvPr/>
        </p:nvSpPr>
        <p:spPr>
          <a:xfrm>
            <a:off x="7103858" y="2119355"/>
            <a:ext cx="184300" cy="304022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49" name="1"/>
          <p:cNvSpPr txBox="1"/>
          <p:nvPr/>
        </p:nvSpPr>
        <p:spPr>
          <a:xfrm>
            <a:off x="8034698" y="2127723"/>
            <a:ext cx="278471" cy="304022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50" name="1"/>
          <p:cNvSpPr txBox="1"/>
          <p:nvPr/>
        </p:nvSpPr>
        <p:spPr>
          <a:xfrm>
            <a:off x="1730895" y="2742898"/>
            <a:ext cx="265716" cy="259113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ko-KR" altLang="en-US"/>
              <a:t>1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1" name="1"/>
          <p:cNvSpPr txBox="1"/>
          <p:nvPr/>
        </p:nvSpPr>
        <p:spPr>
          <a:xfrm>
            <a:off x="1727964" y="3436889"/>
            <a:ext cx="265716" cy="259113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ko-KR" altLang="en-US"/>
              <a:t>1</a:t>
            </a:r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52" name="1"/>
          <p:cNvSpPr txBox="1"/>
          <p:nvPr/>
        </p:nvSpPr>
        <p:spPr>
          <a:xfrm>
            <a:off x="1727964" y="4044933"/>
            <a:ext cx="265716" cy="259113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en-US" altLang="ko-KR"/>
              <a:t>25</a:t>
            </a:r>
            <a:endParaRPr lang="ko-KR" altLang="en-US"/>
          </a:p>
        </p:txBody>
      </p:sp>
      <p:sp>
        <p:nvSpPr>
          <p:cNvPr id="53" name="1"/>
          <p:cNvSpPr txBox="1"/>
          <p:nvPr/>
        </p:nvSpPr>
        <p:spPr>
          <a:xfrm>
            <a:off x="2770199" y="2807948"/>
            <a:ext cx="265716" cy="270878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ko-KR" altLang="en-US"/>
              <a:t>1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4" name="1"/>
          <p:cNvSpPr txBox="1"/>
          <p:nvPr/>
        </p:nvSpPr>
        <p:spPr>
          <a:xfrm>
            <a:off x="3822071" y="2774804"/>
            <a:ext cx="265716" cy="312390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ko-KR" altLang="en-US"/>
              <a:t>1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5" name="1"/>
          <p:cNvSpPr txBox="1"/>
          <p:nvPr/>
        </p:nvSpPr>
        <p:spPr>
          <a:xfrm>
            <a:off x="2770199" y="3429758"/>
            <a:ext cx="265878" cy="259113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ko-KR" altLang="en-US"/>
              <a:t>1</a:t>
            </a:r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56" name="1"/>
          <p:cNvSpPr txBox="1"/>
          <p:nvPr/>
        </p:nvSpPr>
        <p:spPr>
          <a:xfrm>
            <a:off x="2765218" y="4036565"/>
            <a:ext cx="265878" cy="259113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en-US" altLang="ko-KR"/>
              <a:t>26</a:t>
            </a:r>
            <a:endParaRPr lang="ko-KR" altLang="en-US"/>
          </a:p>
        </p:txBody>
      </p:sp>
      <p:sp>
        <p:nvSpPr>
          <p:cNvPr id="57" name="1"/>
          <p:cNvSpPr txBox="1"/>
          <p:nvPr/>
        </p:nvSpPr>
        <p:spPr>
          <a:xfrm>
            <a:off x="3871079" y="3436889"/>
            <a:ext cx="265878" cy="251982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58" name="1"/>
          <p:cNvSpPr txBox="1"/>
          <p:nvPr/>
        </p:nvSpPr>
        <p:spPr>
          <a:xfrm>
            <a:off x="3859243" y="4090606"/>
            <a:ext cx="265878" cy="251982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en-US" altLang="ko-KR"/>
              <a:t>27</a:t>
            </a:r>
            <a:endParaRPr lang="ko-KR" altLang="en-US"/>
          </a:p>
        </p:txBody>
      </p:sp>
      <p:sp>
        <p:nvSpPr>
          <p:cNvPr id="59" name="1"/>
          <p:cNvSpPr txBox="1"/>
          <p:nvPr/>
        </p:nvSpPr>
        <p:spPr>
          <a:xfrm>
            <a:off x="4902490" y="2807948"/>
            <a:ext cx="265716" cy="279246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ko-KR" altLang="en-US"/>
              <a:t>1</a:t>
            </a:r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60" name="1"/>
          <p:cNvSpPr txBox="1"/>
          <p:nvPr/>
        </p:nvSpPr>
        <p:spPr>
          <a:xfrm>
            <a:off x="4902328" y="3429758"/>
            <a:ext cx="265878" cy="279246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1</a:t>
            </a:r>
          </a:p>
        </p:txBody>
      </p:sp>
      <p:sp>
        <p:nvSpPr>
          <p:cNvPr id="61" name="1"/>
          <p:cNvSpPr txBox="1"/>
          <p:nvPr/>
        </p:nvSpPr>
        <p:spPr>
          <a:xfrm>
            <a:off x="4896659" y="4090606"/>
            <a:ext cx="271547" cy="298623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en-US" altLang="ko-KR"/>
              <a:t>28</a:t>
            </a:r>
            <a:endParaRPr lang="ko-KR" altLang="en-US"/>
          </a:p>
        </p:txBody>
      </p:sp>
      <p:sp>
        <p:nvSpPr>
          <p:cNvPr id="62" name="1"/>
          <p:cNvSpPr txBox="1"/>
          <p:nvPr/>
        </p:nvSpPr>
        <p:spPr>
          <a:xfrm>
            <a:off x="5943682" y="2774804"/>
            <a:ext cx="265716" cy="304021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ko-KR" altLang="en-US"/>
              <a:t>1</a:t>
            </a:r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63" name="1"/>
          <p:cNvSpPr txBox="1"/>
          <p:nvPr/>
        </p:nvSpPr>
        <p:spPr>
          <a:xfrm>
            <a:off x="7005191" y="2739952"/>
            <a:ext cx="265716" cy="312390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ko-KR" altLang="en-US"/>
              <a:t>1</a:t>
            </a:r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64" name="1"/>
          <p:cNvSpPr txBox="1"/>
          <p:nvPr/>
        </p:nvSpPr>
        <p:spPr>
          <a:xfrm>
            <a:off x="8044495" y="2758687"/>
            <a:ext cx="268674" cy="293655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ko-KR" altLang="en-US"/>
              <a:t>1</a:t>
            </a:r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65" name="1"/>
          <p:cNvSpPr txBox="1"/>
          <p:nvPr/>
        </p:nvSpPr>
        <p:spPr>
          <a:xfrm>
            <a:off x="5943682" y="3429758"/>
            <a:ext cx="284500" cy="259113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en-US" altLang="ko-KR"/>
              <a:t>22</a:t>
            </a:r>
            <a:endParaRPr lang="ko-KR" altLang="en-US"/>
          </a:p>
        </p:txBody>
      </p:sp>
      <p:sp>
        <p:nvSpPr>
          <p:cNvPr id="66" name="1"/>
          <p:cNvSpPr txBox="1"/>
          <p:nvPr/>
        </p:nvSpPr>
        <p:spPr>
          <a:xfrm>
            <a:off x="5956635" y="4062206"/>
            <a:ext cx="271547" cy="306889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en-US" altLang="ko-KR"/>
              <a:t>29</a:t>
            </a:r>
            <a:endParaRPr lang="ko-KR" altLang="en-US"/>
          </a:p>
        </p:txBody>
      </p:sp>
      <p:sp>
        <p:nvSpPr>
          <p:cNvPr id="67" name="1"/>
          <p:cNvSpPr txBox="1"/>
          <p:nvPr/>
        </p:nvSpPr>
        <p:spPr>
          <a:xfrm>
            <a:off x="7003658" y="3429758"/>
            <a:ext cx="287566" cy="253261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en-US" altLang="ko-KR"/>
              <a:t>23</a:t>
            </a:r>
            <a:endParaRPr lang="ko-KR" altLang="en-US"/>
          </a:p>
        </p:txBody>
      </p:sp>
      <p:sp>
        <p:nvSpPr>
          <p:cNvPr id="68" name="1"/>
          <p:cNvSpPr txBox="1"/>
          <p:nvPr/>
        </p:nvSpPr>
        <p:spPr>
          <a:xfrm>
            <a:off x="6974722" y="4100996"/>
            <a:ext cx="275941" cy="241592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en-US" altLang="ko-KR"/>
              <a:t>30</a:t>
            </a:r>
            <a:endParaRPr lang="ko-KR" altLang="en-US"/>
          </a:p>
        </p:txBody>
      </p:sp>
      <p:sp>
        <p:nvSpPr>
          <p:cNvPr id="69" name="1"/>
          <p:cNvSpPr txBox="1"/>
          <p:nvPr/>
        </p:nvSpPr>
        <p:spPr>
          <a:xfrm>
            <a:off x="8024493" y="3429758"/>
            <a:ext cx="278471" cy="252737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en-US" altLang="ko-KR"/>
              <a:t>24</a:t>
            </a:r>
            <a:endParaRPr lang="ko-KR" altLang="en-US"/>
          </a:p>
        </p:txBody>
      </p:sp>
      <p:sp>
        <p:nvSpPr>
          <p:cNvPr id="70" name="1"/>
          <p:cNvSpPr txBox="1"/>
          <p:nvPr/>
        </p:nvSpPr>
        <p:spPr>
          <a:xfrm>
            <a:off x="8031417" y="4044933"/>
            <a:ext cx="271547" cy="259113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>
              <a:defRPr sz="1200">
                <a:latin typeface="잘풀리는오늘OTF Medium"/>
                <a:ea typeface="잘풀리는오늘OTF Medium"/>
                <a:cs typeface="잘풀리는오늘OTF Medium"/>
                <a:sym typeface="잘풀리는오늘OTF Medium"/>
              </a:defRPr>
            </a:lvl1pPr>
          </a:lstStyle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1</a:t>
            </a:r>
          </a:p>
        </p:txBody>
      </p:sp>
      <p:sp>
        <p:nvSpPr>
          <p:cNvPr id="71" name="도형"/>
          <p:cNvSpPr/>
          <p:nvPr/>
        </p:nvSpPr>
        <p:spPr>
          <a:xfrm>
            <a:off x="1650211" y="2382934"/>
            <a:ext cx="2393169" cy="103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4" y="497"/>
                </a:moveTo>
                <a:lnTo>
                  <a:pt x="21594" y="0"/>
                </a:lnTo>
                <a:lnTo>
                  <a:pt x="21575" y="20831"/>
                </a:lnTo>
                <a:lnTo>
                  <a:pt x="31" y="21600"/>
                </a:lnTo>
                <a:cubicBezTo>
                  <a:pt x="87" y="18119"/>
                  <a:pt x="97" y="14403"/>
                  <a:pt x="61" y="10818"/>
                </a:cubicBezTo>
                <a:cubicBezTo>
                  <a:pt x="43" y="9113"/>
                  <a:pt x="16" y="7453"/>
                  <a:pt x="5" y="5726"/>
                </a:cubicBezTo>
                <a:cubicBezTo>
                  <a:pt x="-6" y="3974"/>
                  <a:pt x="0" y="2196"/>
                  <a:pt x="24" y="497"/>
                </a:cubicBezTo>
                <a:close/>
              </a:path>
            </a:pathLst>
          </a:custGeom>
          <a:solidFill>
            <a:schemeClr val="dk1"/>
          </a:solidFill>
          <a:ln w="12700">
            <a:miter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2" name="도형"/>
          <p:cNvSpPr/>
          <p:nvPr/>
        </p:nvSpPr>
        <p:spPr>
          <a:xfrm>
            <a:off x="4352393" y="2389143"/>
            <a:ext cx="2713970" cy="100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" y="35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597"/>
                </a:lnTo>
                <a:lnTo>
                  <a:pt x="5" y="35"/>
                </a:lnTo>
                <a:close/>
              </a:path>
            </a:pathLst>
          </a:custGeom>
          <a:solidFill>
            <a:srgbClr val="00A0E9"/>
          </a:solidFill>
          <a:ln w="12700">
            <a:miter/>
          </a:ln>
        </p:spPr>
        <p:txBody>
          <a:bodyPr lIns="45719" rIns="45719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8" name="도형"/>
          <p:cNvSpPr/>
          <p:nvPr/>
        </p:nvSpPr>
        <p:spPr>
          <a:xfrm>
            <a:off x="7354656" y="2385794"/>
            <a:ext cx="958513" cy="100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" y="35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597"/>
                </a:lnTo>
                <a:lnTo>
                  <a:pt x="5" y="35"/>
                </a:lnTo>
                <a:close/>
              </a:path>
            </a:pathLst>
          </a:custGeom>
          <a:solidFill>
            <a:schemeClr val="accent6"/>
          </a:solidFill>
          <a:ln w="12700">
            <a:miter/>
          </a:ln>
        </p:spPr>
        <p:txBody>
          <a:bodyPr lIns="45719" rIns="45719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9" name="도형"/>
          <p:cNvSpPr/>
          <p:nvPr/>
        </p:nvSpPr>
        <p:spPr>
          <a:xfrm>
            <a:off x="983496" y="3056657"/>
            <a:ext cx="7319468" cy="100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" y="35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597"/>
                </a:lnTo>
                <a:lnTo>
                  <a:pt x="5" y="35"/>
                </a:lnTo>
                <a:close/>
              </a:path>
            </a:pathLst>
          </a:custGeom>
          <a:solidFill>
            <a:schemeClr val="accent6"/>
          </a:solidFill>
          <a:ln w="12700">
            <a:miter/>
          </a:ln>
        </p:spPr>
        <p:txBody>
          <a:bodyPr lIns="45719" rIns="45719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0" name="도형"/>
          <p:cNvSpPr/>
          <p:nvPr/>
        </p:nvSpPr>
        <p:spPr>
          <a:xfrm>
            <a:off x="971600" y="3683373"/>
            <a:ext cx="958513" cy="100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" y="35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597"/>
                </a:lnTo>
                <a:lnTo>
                  <a:pt x="5" y="35"/>
                </a:lnTo>
                <a:close/>
              </a:path>
            </a:pathLst>
          </a:custGeom>
          <a:solidFill>
            <a:srgbClr val="00B050"/>
          </a:solidFill>
          <a:ln w="12700">
            <a:miter/>
          </a:ln>
        </p:spPr>
        <p:txBody>
          <a:bodyPr lIns="45719" rIns="45719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1" name="도형"/>
          <p:cNvSpPr/>
          <p:nvPr/>
        </p:nvSpPr>
        <p:spPr>
          <a:xfrm>
            <a:off x="7596336" y="3191175"/>
            <a:ext cx="720080" cy="100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" y="35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597"/>
                </a:lnTo>
                <a:lnTo>
                  <a:pt x="5" y="35"/>
                </a:lnTo>
                <a:close/>
              </a:path>
            </a:pathLst>
          </a:custGeom>
          <a:solidFill>
            <a:srgbClr val="00B050"/>
          </a:solidFill>
          <a:ln w="12700">
            <a:miter/>
          </a:ln>
        </p:spPr>
        <p:txBody>
          <a:bodyPr lIns="45719" rIns="45719" anchor="ctr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 advAuto="0"/>
      <p:bldP spid="72" grpId="1" animBg="1" advAuto="0"/>
      <p:bldP spid="78" grpId="2" animBg="1" advAuto="0"/>
      <p:bldP spid="79" grpId="3" animBg="1" advAuto="0"/>
      <p:bldP spid="80" grpId="4" animBg="1"/>
      <p:bldP spid="81" grpId="5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 rot="5400000">
            <a:off x="-675598" y="1774868"/>
            <a:ext cx="16685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THE정고딕140"/>
                <a:ea typeface="THE정고딕140"/>
              </a:rPr>
              <a:t>ERD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9776" y="339502"/>
            <a:ext cx="8604448" cy="2592288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1520" y="2963220"/>
            <a:ext cx="8640960" cy="1912785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7092280" y="771550"/>
            <a:ext cx="648072" cy="792088"/>
          </a:xfrm>
          <a:prstGeom prst="ellipse">
            <a:avLst/>
          </a:prstGeom>
          <a:noFill/>
          <a:ln w="25400">
            <a:solidFill>
              <a:srgbClr val="FF0000">
                <a:alpha val="85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5395" y="267494"/>
            <a:ext cx="8677085" cy="4896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 rot="5400000">
            <a:off x="-675598" y="1774868"/>
            <a:ext cx="16685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THE정고딕140"/>
                <a:ea typeface="THE정고딕140"/>
              </a:rPr>
              <a:t>Package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THE정고딕140"/>
                <a:ea typeface="THE정고딕140"/>
              </a:rPr>
              <a:t>분리</a:t>
            </a:r>
            <a:endParaRPr lang="en-US" altLang="ko-KR" sz="1100">
              <a:solidFill>
                <a:schemeClr val="tx1">
                  <a:lumMod val="75000"/>
                  <a:lumOff val="25000"/>
                </a:schemeClr>
              </a:solidFill>
              <a:latin typeface="THE정고딕140"/>
              <a:ea typeface="THE정고딕14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1071394"/>
            <a:ext cx="2149702" cy="1440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634332"/>
            <a:ext cx="121533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563888" y="2283718"/>
            <a:ext cx="1944216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MVC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92719" y="923925"/>
            <a:ext cx="1971586" cy="18638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88224" y="554593"/>
            <a:ext cx="8565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Model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92720" y="3963590"/>
            <a:ext cx="1971586" cy="851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34927" y="3594258"/>
            <a:ext cx="2586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Aop/Exception/Mybatis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46748" y="3710156"/>
            <a:ext cx="847725" cy="723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5616" y="3284954"/>
            <a:ext cx="686132" cy="366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View</a:t>
            </a:r>
            <a:endParaRPr lang="ko-KR" altLang="en-US"/>
          </a:p>
        </p:txBody>
      </p:sp>
      <p:cxnSp>
        <p:nvCxnSpPr>
          <p:cNvPr id="20" name="직선 화살표 연결선 19"/>
          <p:cNvCxnSpPr>
            <a:stCxn id="5" idx="1"/>
            <a:endCxn id="3" idx="3"/>
          </p:cNvCxnSpPr>
          <p:nvPr/>
        </p:nvCxnSpPr>
        <p:spPr>
          <a:xfrm flipH="1" flipV="1">
            <a:off x="2833270" y="1791474"/>
            <a:ext cx="1015342" cy="63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7"/>
            <a:endCxn id="6" idx="1"/>
          </p:cNvCxnSpPr>
          <p:nvPr/>
        </p:nvCxnSpPr>
        <p:spPr>
          <a:xfrm flipV="1">
            <a:off x="5223380" y="1855850"/>
            <a:ext cx="969339" cy="57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5" idx="3"/>
            <a:endCxn id="11" idx="3"/>
          </p:cNvCxnSpPr>
          <p:nvPr/>
        </p:nvCxnSpPr>
        <p:spPr>
          <a:xfrm flipH="1">
            <a:off x="1894473" y="3144195"/>
            <a:ext cx="1954139" cy="92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827584" y="3075806"/>
            <a:ext cx="1080120" cy="1584176"/>
          </a:xfrm>
          <a:prstGeom prst="ellipse">
            <a:avLst/>
          </a:prstGeom>
          <a:noFill/>
          <a:ln w="25400">
            <a:solidFill>
              <a:srgbClr val="FF0000">
                <a:alpha val="85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67544" y="339502"/>
            <a:ext cx="2376264" cy="2520280"/>
          </a:xfrm>
          <a:prstGeom prst="ellipse">
            <a:avLst/>
          </a:prstGeom>
          <a:noFill/>
          <a:ln w="25400">
            <a:solidFill>
              <a:srgbClr val="FF0000">
                <a:alpha val="85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724128" y="411510"/>
            <a:ext cx="2592288" cy="2664296"/>
          </a:xfrm>
          <a:prstGeom prst="ellipse">
            <a:avLst/>
          </a:prstGeom>
          <a:noFill/>
          <a:ln w="25400">
            <a:solidFill>
              <a:srgbClr val="FF0000">
                <a:alpha val="85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724128" y="3291830"/>
            <a:ext cx="3240360" cy="1656184"/>
          </a:xfrm>
          <a:prstGeom prst="ellipse">
            <a:avLst/>
          </a:prstGeom>
          <a:noFill/>
          <a:ln w="25400">
            <a:solidFill>
              <a:srgbClr val="FF0000">
                <a:alpha val="85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1" animBg="1"/>
      <p:bldP spid="41" grpId="2" animBg="1"/>
      <p:bldP spid="42" grpId="3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276</Words>
  <Application>Microsoft Office PowerPoint</Application>
  <PresentationFormat>화면 슬라이드 쇼(16:9)</PresentationFormat>
  <Paragraphs>116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잘풀리는오늘OTF Medium</vt:lpstr>
      <vt:lpstr>THE정고딕140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R&amp;D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신형진</cp:lastModifiedBy>
  <cp:revision>76</cp:revision>
  <dcterms:created xsi:type="dcterms:W3CDTF">2006-10-05T04:04:58Z</dcterms:created>
  <dcterms:modified xsi:type="dcterms:W3CDTF">2021-01-18T07:42:44Z</dcterms:modified>
  <cp:version>1000.0000.01</cp:version>
</cp:coreProperties>
</file>