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3" r:id="rId1"/>
  </p:sldMasterIdLst>
  <p:notesMasterIdLst>
    <p:notesMasterId r:id="rId32"/>
  </p:notesMasterIdLst>
  <p:sldIdLst>
    <p:sldId id="300" r:id="rId2"/>
    <p:sldId id="301" r:id="rId3"/>
    <p:sldId id="303" r:id="rId4"/>
    <p:sldId id="310" r:id="rId5"/>
    <p:sldId id="309" r:id="rId6"/>
    <p:sldId id="302" r:id="rId7"/>
    <p:sldId id="312" r:id="rId8"/>
    <p:sldId id="316" r:id="rId9"/>
    <p:sldId id="304" r:id="rId10"/>
    <p:sldId id="314" r:id="rId11"/>
    <p:sldId id="319" r:id="rId12"/>
    <p:sldId id="321" r:id="rId13"/>
    <p:sldId id="305" r:id="rId14"/>
    <p:sldId id="317" r:id="rId15"/>
    <p:sldId id="306" r:id="rId16"/>
    <p:sldId id="313" r:id="rId17"/>
    <p:sldId id="320" r:id="rId18"/>
    <p:sldId id="322" r:id="rId19"/>
    <p:sldId id="324" r:id="rId20"/>
    <p:sldId id="325" r:id="rId21"/>
    <p:sldId id="326" r:id="rId22"/>
    <p:sldId id="327" r:id="rId23"/>
    <p:sldId id="328" r:id="rId24"/>
    <p:sldId id="330" r:id="rId25"/>
    <p:sldId id="331" r:id="rId26"/>
    <p:sldId id="332" r:id="rId27"/>
    <p:sldId id="333" r:id="rId28"/>
    <p:sldId id="323" r:id="rId29"/>
    <p:sldId id="334" r:id="rId30"/>
    <p:sldId id="272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-윤고딕320" panose="02030504000101010101" pitchFamily="18" charset="-127"/>
      <p:regular r:id="rId35"/>
    </p:embeddedFont>
    <p:embeddedFont>
      <p:font typeface="DX빨간우체통B" panose="02020600000000000000" pitchFamily="18" charset="-127"/>
      <p:regular r:id="rId36"/>
    </p:embeddedFont>
    <p:embeddedFont>
      <p:font typeface="210 콤퓨타세탁 R" panose="02020603020101020101" pitchFamily="18" charset="-127"/>
      <p:regular r:id="rId37"/>
    </p:embeddedFont>
    <p:embeddedFont>
      <p:font typeface="Broadway" panose="04040905080B02020502" pitchFamily="82" charset="0"/>
      <p:regular r:id="rId38"/>
    </p:embeddedFont>
    <p:embeddedFont>
      <p:font typeface="HY헤드라인M" panose="02030600000101010101" pitchFamily="18" charset="-127"/>
      <p:regular r:id="rId39"/>
    </p:embeddedFont>
    <p:embeddedFont>
      <p:font typeface="Helvetica-CondensedBlack" panose="020B0A00000000000000" pitchFamily="34" charset="0"/>
      <p:bold r:id="rId40"/>
      <p:boldItalic r:id="rId41"/>
    </p:embeddedFont>
    <p:embeddedFont>
      <p:font typeface="210 콤퓨타세탁 L" panose="02020603020101020101" pitchFamily="18" charset="-127"/>
      <p:regular r:id="rId42"/>
    </p:embeddedFont>
    <p:embeddedFont>
      <p:font typeface="华文中宋" panose="02010600040101010101" pitchFamily="2" charset="-122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B3"/>
    <a:srgbClr val="562B3E"/>
    <a:srgbClr val="AE2E1A"/>
    <a:srgbClr val="E88E13"/>
    <a:srgbClr val="93B351"/>
    <a:srgbClr val="35A38E"/>
    <a:srgbClr val="AFAEAB"/>
    <a:srgbClr val="33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0942" autoAdjust="0"/>
  </p:normalViewPr>
  <p:slideViewPr>
    <p:cSldViewPr snapToGrid="0">
      <p:cViewPr varScale="1">
        <p:scale>
          <a:sx n="104" d="100"/>
          <a:sy n="104" d="100"/>
        </p:scale>
        <p:origin x="1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0351-6B36-4215-90C6-44411C76D4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D0B5-E755-4605-A65D-3FA8DF0FA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저희팀은</a:t>
            </a:r>
            <a:r>
              <a:rPr lang="ko-KR" altLang="en-US" dirty="0" smtClean="0"/>
              <a:t> 자동수강신청 및 학점관리시스템을 자바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구현하고자 하였고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시각적인 미적 아름다움은 개의치 않고 사용자의 편의성을 중점적으로 구현하였습니다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~~ + 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더하고싶은말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생각했던 대본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1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0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06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0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확인 버튼을 눌렀을 때 이루어질 동작들을 액션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구현했습니다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 실행을 하고서 다른 학과</a:t>
            </a:r>
            <a:r>
              <a:rPr lang="ko-KR" altLang="en-US" baseline="0" dirty="0" smtClean="0"/>
              <a:t> 선택 후 다시 실행을 했을 때 텍스트 </a:t>
            </a:r>
            <a:r>
              <a:rPr lang="ko-KR" altLang="en-US" baseline="0" dirty="0" err="1" smtClean="0"/>
              <a:t>에어리어가</a:t>
            </a:r>
            <a:r>
              <a:rPr lang="ko-KR" altLang="en-US" baseline="0" dirty="0" smtClean="0"/>
              <a:t> 초기화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되야 한다는 것을 보여주는 코드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 코드는 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전공과 복수 전공을 같은 것으로 선택을 하였을 경우 오류 메시지를 발생시키고 그렇지 않다면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전공은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전공 필드에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복수전공은 복수전공 필드에 삽입하고 </a:t>
            </a:r>
            <a:r>
              <a:rPr lang="ko-KR" altLang="en-US" baseline="0" dirty="0" err="1" smtClean="0"/>
              <a:t>버퍼드</a:t>
            </a:r>
            <a:r>
              <a:rPr lang="ko-KR" altLang="en-US" baseline="0" dirty="0" smtClean="0"/>
              <a:t> 리더를 실행하게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밑에 코드는 </a:t>
            </a:r>
            <a:r>
              <a:rPr lang="ko-KR" altLang="en-US" baseline="0" dirty="0" err="1" smtClean="0"/>
              <a:t>버퍼드</a:t>
            </a:r>
            <a:r>
              <a:rPr lang="ko-KR" altLang="en-US" baseline="0" dirty="0" smtClean="0"/>
              <a:t> 리더가 어떻게 동작하는 지를 보여주는 코드인데 복수전공 필드와 불러온 내용의 첫 라인이 일치하면 그 라인을 불러오도록 동작하는 코드입니다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06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0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설명할 내용들을 미리 여기 목차에 정리해 두었습니다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첫번째로</a:t>
            </a:r>
            <a:r>
              <a:rPr lang="ko-KR" altLang="en-US" dirty="0" smtClean="0"/>
              <a:t> 소개는 이 프로그램이 필요한 이유에 대해서 간단하게 그림으로 </a:t>
            </a:r>
            <a:r>
              <a:rPr lang="ko-KR" altLang="en-US" dirty="0" err="1" smtClean="0"/>
              <a:t>표현할것이고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두번째로는</a:t>
            </a:r>
            <a:r>
              <a:rPr lang="ko-KR" altLang="en-US" baseline="0" dirty="0" smtClean="0"/>
              <a:t> 저희 팀의 </a:t>
            </a:r>
            <a:r>
              <a:rPr lang="ko-KR" altLang="en-US" baseline="0" dirty="0" err="1" smtClean="0"/>
              <a:t>조직도를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보여드릴거구요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세번째로는</a:t>
            </a:r>
            <a:r>
              <a:rPr lang="ko-KR" altLang="en-US" baseline="0" dirty="0" smtClean="0"/>
              <a:t> 연관 </a:t>
            </a: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비교로 타 대학교에서 사용하는 어플리케이션과 비교를 통해 저희 프로그램의 장점을 </a:t>
            </a:r>
            <a:r>
              <a:rPr lang="ko-KR" altLang="en-US" baseline="0" dirty="0" err="1" smtClean="0"/>
              <a:t>소개해드릴거구요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네 번째로 구현하고자 했던 기능이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완성되었는지 </a:t>
            </a:r>
            <a:r>
              <a:rPr lang="ko-KR" altLang="en-US" baseline="0" dirty="0" err="1" smtClean="0"/>
              <a:t>말씀드릴것이고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마지막으로는 </a:t>
            </a:r>
            <a:endParaRPr lang="en-US" altLang="ko-KR" baseline="0" dirty="0" smtClean="0"/>
          </a:p>
          <a:p>
            <a:r>
              <a:rPr lang="ko-KR" altLang="en-US" dirty="0" smtClean="0"/>
              <a:t>직접 시연에 앞서 간략하게 코드와 해당 코드에 의해 동작되는 기능을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다들 수강신청 </a:t>
            </a:r>
            <a:r>
              <a:rPr lang="ko-KR" altLang="en-US" dirty="0" err="1" smtClean="0"/>
              <a:t>해보셨을텐데</a:t>
            </a:r>
            <a:r>
              <a:rPr lang="ko-KR" altLang="en-US" dirty="0" smtClean="0"/>
              <a:t> 인생은 자기 마음대로 </a:t>
            </a:r>
            <a:r>
              <a:rPr lang="ko-KR" altLang="en-US" dirty="0" err="1" smtClean="0"/>
              <a:t>되는것이</a:t>
            </a:r>
            <a:r>
              <a:rPr lang="ko-KR" altLang="en-US" dirty="0" smtClean="0"/>
              <a:t> 아니라고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항상 </a:t>
            </a:r>
            <a:r>
              <a:rPr lang="ko-KR" altLang="en-US" dirty="0" err="1" smtClean="0"/>
              <a:t>원하는대로</a:t>
            </a:r>
            <a:r>
              <a:rPr lang="ko-KR" altLang="en-US" dirty="0" smtClean="0"/>
              <a:t> 신청되지는 </a:t>
            </a:r>
            <a:r>
              <a:rPr lang="ko-KR" altLang="en-US" dirty="0" err="1" smtClean="0"/>
              <a:t>않았을겁니다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통계에 의하면 </a:t>
            </a:r>
            <a:r>
              <a:rPr lang="en-US" altLang="ko-KR" dirty="0" smtClean="0"/>
              <a:t>~~</a:t>
            </a:r>
            <a:r>
              <a:rPr lang="ko-KR" altLang="en-US" dirty="0" smtClean="0"/>
              <a:t>이러한 결과가 </a:t>
            </a:r>
            <a:r>
              <a:rPr lang="ko-KR" altLang="en-US" dirty="0" err="1" smtClean="0"/>
              <a:t>나왔다는것을</a:t>
            </a:r>
            <a:r>
              <a:rPr lang="ko-KR" altLang="en-US" dirty="0" smtClean="0"/>
              <a:t> 알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+ </a:t>
            </a:r>
            <a:r>
              <a:rPr lang="ko-KR" altLang="en-US" dirty="0" smtClean="0"/>
              <a:t>그 외에도 인기수업에 수강인원이 몰려서 라는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 수강신청 시스템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수강신청을 하기 위해서는 정해진 날짜에 정해진 시간에 누구보다 빠르게 신청하고자 했던 과목을 신청해야 했지만 이 프로그램을 통해서 자신이 </a:t>
            </a:r>
            <a:r>
              <a:rPr lang="ko-KR" altLang="en-US" dirty="0" err="1" smtClean="0"/>
              <a:t>원하는과목을</a:t>
            </a:r>
            <a:r>
              <a:rPr lang="ko-KR" altLang="en-US" dirty="0" smtClean="0"/>
              <a:t> 미리 리스트에 저장해놓고 클릭 한번에 자동으로 모든 희망과목이 신청되게끔 지원합니다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그것이 바로 저희 프로그램이 타 </a:t>
            </a:r>
            <a:r>
              <a:rPr lang="ko-KR" altLang="en-US" dirty="0" err="1" smtClean="0"/>
              <a:t>앱과</a:t>
            </a:r>
            <a:r>
              <a:rPr lang="ko-KR" altLang="en-US" dirty="0" smtClean="0"/>
              <a:t> 비교되는 장점입니다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두번째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학점관리 시스템 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-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성적 증명서를 발급하거나 홈페이지에 방문하여 확인하는 </a:t>
            </a: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수고를덜기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위함과 동시에 졸업까지에 필요한 </a:t>
            </a: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과목구분별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학점을 사용자에게  지금까지 수강했던 </a:t>
            </a: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과목구분별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학점을 </a:t>
            </a:r>
            <a:r>
              <a:rPr lang="ko-KR" altLang="en-US" b="1" dirty="0" err="1" smtClean="0">
                <a:latin typeface="210 콤퓨타세탁 L" pitchFamily="18" charset="-127"/>
                <a:ea typeface="210 콤퓨타세탁 L" pitchFamily="18" charset="-127"/>
              </a:rPr>
              <a:t>입력받아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자동으로 계산하여 보여줍니다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8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건국대학교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경희대학교</a:t>
            </a:r>
            <a:r>
              <a:rPr lang="ko-KR" altLang="en-US" dirty="0" smtClean="0"/>
              <a:t> 및 타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한라대학교 수강신청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한번이라도 사용해봤다면 이 화면이 </a:t>
            </a:r>
            <a:r>
              <a:rPr lang="ko-KR" altLang="en-US" dirty="0" err="1" smtClean="0"/>
              <a:t>익숙할겁니다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화면에서 볼 수 있듯이 중앙 사진의 왼쪽 하단에 보시면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예비수강 내역조회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카테고리가 존재하는데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다음페이지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기능은 </a:t>
            </a:r>
            <a:r>
              <a:rPr lang="ko-KR" altLang="en-US" baseline="0" dirty="0" smtClean="0"/>
              <a:t>이 전 </a:t>
            </a:r>
            <a:r>
              <a:rPr lang="en-US" altLang="ko-KR" baseline="0" dirty="0" smtClean="0"/>
              <a:t>PPT</a:t>
            </a:r>
            <a:r>
              <a:rPr lang="ko-KR" altLang="en-US" baseline="0" dirty="0" smtClean="0"/>
              <a:t>에서도 설명했듯이 기능인 존재하지만 학교에서 사용하지 않음으로 현재 </a:t>
            </a:r>
            <a:r>
              <a:rPr lang="ko-KR" altLang="en-US" baseline="0" dirty="0" err="1" smtClean="0"/>
              <a:t>블락</a:t>
            </a:r>
            <a:r>
              <a:rPr lang="en-US" altLang="ko-KR" baseline="0" dirty="0" smtClean="0"/>
              <a:t>(Lock) </a:t>
            </a:r>
            <a:r>
              <a:rPr lang="ko-KR" altLang="en-US" baseline="0" dirty="0" smtClean="0"/>
              <a:t>시켜놓은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때문에 저희는 이러한 기능을 사용하고자 구현하였습니다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오른쪽 </a:t>
            </a:r>
            <a:r>
              <a:rPr lang="ko-KR" altLang="en-US" baseline="0" dirty="0" err="1" smtClean="0"/>
              <a:t>맨위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 사진은 건국대학교에서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왼쪽아래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 사진은 </a:t>
            </a:r>
            <a:r>
              <a:rPr lang="ko-KR" altLang="en-US" baseline="0" dirty="0" err="1" smtClean="0"/>
              <a:t>경희대학교에서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오른쪽 아래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사진은 </a:t>
            </a:r>
            <a:r>
              <a:rPr lang="ko-KR" altLang="en-US" baseline="0" dirty="0" err="1" smtClean="0"/>
              <a:t>가천대학교에서</a:t>
            </a:r>
            <a:r>
              <a:rPr lang="ko-KR" altLang="en-US" baseline="0" dirty="0" smtClean="0"/>
              <a:t> 사용하는 </a:t>
            </a:r>
            <a:r>
              <a:rPr lang="ko-KR" altLang="en-US" baseline="0" dirty="0" err="1" smtClean="0"/>
              <a:t>앱입니다</a:t>
            </a:r>
            <a:r>
              <a:rPr lang="en-US" altLang="ko-KR" baseline="0" dirty="0" smtClean="0"/>
              <a:t>. ~~ + </a:t>
            </a:r>
            <a:r>
              <a:rPr lang="ko-KR" altLang="en-US" baseline="0" dirty="0" smtClean="0"/>
              <a:t>더 하고 싶은 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왼쪽은 </a:t>
            </a:r>
            <a:r>
              <a:rPr lang="ko-KR" altLang="en-US" dirty="0" err="1" smtClean="0"/>
              <a:t>경희대학교에서의</a:t>
            </a:r>
            <a:r>
              <a:rPr lang="ko-KR" altLang="en-US" dirty="0" smtClean="0"/>
              <a:t> 희망과목 조회 및 삭제라는 화면을 보여주는 </a:t>
            </a:r>
            <a:r>
              <a:rPr lang="ko-KR" altLang="en-US" dirty="0" err="1" smtClean="0"/>
              <a:t>것이구요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오른쪽은 저희 프로그램에서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사용자 저장 예비 수강목록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이라는 화면입니다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화면은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직접선택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이라는 카테고리에서 사용자가 직접</a:t>
            </a:r>
            <a:r>
              <a:rPr lang="ko-KR" altLang="en-US" baseline="0" dirty="0" smtClean="0"/>
              <a:t> 선택한 희망과목이 오른쪽 화면처럼 이동하게 됩니다</a:t>
            </a:r>
            <a:r>
              <a:rPr lang="en-US" altLang="ko-KR" baseline="0" dirty="0" smtClean="0"/>
              <a:t>. + ~~ </a:t>
            </a:r>
            <a:r>
              <a:rPr lang="ko-KR" altLang="en-US" baseline="0" dirty="0" smtClean="0"/>
              <a:t>더 </a:t>
            </a:r>
            <a:r>
              <a:rPr lang="ko-KR" altLang="en-US" baseline="0" dirty="0" err="1" smtClean="0"/>
              <a:t>하고싶은말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7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완성도는 저희 프로젝트에 있어서 구현하고자 하는 기능들을 한번에 </a:t>
            </a:r>
            <a:r>
              <a:rPr lang="ko-KR" altLang="en-US" dirty="0" err="1" smtClean="0"/>
              <a:t>보여주고있습니다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예비 수강기능</a:t>
            </a:r>
            <a:r>
              <a:rPr lang="en-US" altLang="ko-KR" dirty="0" smtClean="0"/>
              <a:t>’ , ‘</a:t>
            </a:r>
            <a:r>
              <a:rPr lang="ko-KR" altLang="en-US" dirty="0" smtClean="0"/>
              <a:t>한라대학교 수강신청 시스템에서 자동 수강신청 기능추가</a:t>
            </a:r>
            <a:r>
              <a:rPr lang="en-US" altLang="ko-KR" dirty="0" smtClean="0"/>
              <a:t>’ , ‘</a:t>
            </a:r>
            <a:r>
              <a:rPr lang="ko-KR" altLang="en-US" dirty="0" smtClean="0"/>
              <a:t>어디에도 </a:t>
            </a:r>
            <a:r>
              <a:rPr lang="ko-KR" altLang="en-US" dirty="0" err="1" smtClean="0"/>
              <a:t>존재하지않는</a:t>
            </a:r>
            <a:r>
              <a:rPr lang="ko-KR" altLang="en-US" dirty="0" smtClean="0"/>
              <a:t> 신비로운 학점관리 시스템 구현</a:t>
            </a:r>
            <a:r>
              <a:rPr lang="en-US" altLang="ko-KR" dirty="0" smtClean="0"/>
              <a:t>’ , ‘</a:t>
            </a:r>
            <a:r>
              <a:rPr lang="ko-KR" altLang="en-US" dirty="0" err="1" smtClean="0"/>
              <a:t>소수자를</a:t>
            </a:r>
            <a:r>
              <a:rPr lang="ko-KR" altLang="en-US" dirty="0" smtClean="0"/>
              <a:t> 위한 복수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부전공자 구분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등을 추가 하여 구현하였습니다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D0B5-E755-4605-A65D-3FA8DF0FA4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1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D63E-0868-44F6-B6D0-95C9EB93004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48EE-C0A0-48EE-8439-C1089428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flipH="1" flipV="1">
            <a:off x="3210128" y="-1"/>
            <a:ext cx="8981872" cy="249028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각 삼각형 1"/>
          <p:cNvSpPr/>
          <p:nvPr/>
        </p:nvSpPr>
        <p:spPr>
          <a:xfrm flipH="1">
            <a:off x="-5634182" y="2707454"/>
            <a:ext cx="17826182" cy="4160982"/>
          </a:xfrm>
          <a:prstGeom prst="rtTriangle">
            <a:avLst/>
          </a:prstGeom>
          <a:pattFill prst="narHorz">
            <a:fgClr>
              <a:schemeClr val="accent4"/>
            </a:fgClr>
            <a:bgClr>
              <a:schemeClr val="accent4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 rot="20799594">
            <a:off x="-819726" y="2318675"/>
            <a:ext cx="13509119" cy="2321495"/>
          </a:xfrm>
          <a:prstGeom prst="parallelogram">
            <a:avLst>
              <a:gd name="adj" fmla="val 24017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23000">
                <a:schemeClr val="bg2">
                  <a:lumMod val="50000"/>
                </a:schemeClr>
              </a:gs>
              <a:gs pos="69000">
                <a:schemeClr val="tx2"/>
              </a:gs>
              <a:gs pos="97000">
                <a:schemeClr val="tx2">
                  <a:lumMod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618182" y="5058383"/>
            <a:ext cx="7573816" cy="1799617"/>
          </a:xfrm>
          <a:prstGeom prst="rtTriangl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20785411">
            <a:off x="2906114" y="1971734"/>
            <a:ext cx="34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210 콤퓨타세탁 R" pitchFamily="18" charset="-127"/>
                <a:ea typeface="210 콤퓨타세탁 R" pitchFamily="18" charset="-127"/>
              </a:rPr>
              <a:t>Team4 Project</a:t>
            </a:r>
            <a:endParaRPr lang="ko-KR" altLang="en-US" sz="1600" dirty="0">
              <a:solidFill>
                <a:schemeClr val="tx2"/>
              </a:solidFill>
              <a:latin typeface="210 콤퓨타세탁 R" pitchFamily="18" charset="-127"/>
              <a:ea typeface="210 콤퓨타세탁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760000">
            <a:off x="2390911" y="3393149"/>
            <a:ext cx="472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Enrolment System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수강신청 및 학점관리 시스템</a:t>
            </a:r>
            <a:endParaRPr lang="ko-KR" altLang="en-US" sz="16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72">
            <a:off x="7157060" y="2241614"/>
            <a:ext cx="2061248" cy="14270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35827" y="5434207"/>
            <a:ext cx="56241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2"/>
                </a:solidFill>
                <a:latin typeface="DX빨간우체통B" pitchFamily="18" charset="-127"/>
                <a:ea typeface="DX빨간우체통B" pitchFamily="18" charset="-127"/>
              </a:rPr>
              <a:t>Team4 Project</a:t>
            </a:r>
          </a:p>
          <a:p>
            <a:pPr algn="r"/>
            <a:r>
              <a:rPr lang="ko-KR" altLang="en-US" sz="1400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정보통신소프트웨어 고급프로그래밍</a:t>
            </a:r>
            <a:endParaRPr lang="en-US" altLang="ko-KR" sz="1400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201432038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신형진  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201432056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이준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201532014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 김수경          </a:t>
            </a:r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201532059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이현우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  <a:p>
            <a:pPr algn="r"/>
            <a:r>
              <a:rPr lang="en-US" altLang="ko-KR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201732063 </a:t>
            </a:r>
            <a:r>
              <a:rPr lang="ko-KR" altLang="en-US" sz="1400" b="1" dirty="0" smtClean="0">
                <a:solidFill>
                  <a:schemeClr val="tx2"/>
                </a:solidFill>
                <a:latin typeface="210 콤퓨타세탁 L" pitchFamily="18" charset="-127"/>
                <a:ea typeface="210 콤퓨타세탁 L" pitchFamily="18" charset="-127"/>
              </a:rPr>
              <a:t>백진혁</a:t>
            </a:r>
            <a:endParaRPr lang="en-US" altLang="ko-KR" sz="1400" b="1" dirty="0" smtClean="0">
              <a:solidFill>
                <a:schemeClr val="tx2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0764278">
            <a:off x="3331816" y="4820786"/>
            <a:ext cx="4779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High-Level </a:t>
            </a:r>
            <a:r>
              <a:rPr lang="en-US" altLang="ko-KR" sz="2400" b="1" dirty="0">
                <a:solidFill>
                  <a:schemeClr val="bg1"/>
                </a:solidFill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rogramming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POWER POINT PRESENTATION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37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9" name="Picture 5" descr="C:\Users\HALLA\Desktop\Capture+_2018-12-10-16-26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8" y="1277145"/>
            <a:ext cx="2821086" cy="43045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LLA\Desktop\Capture+_2018-12-10-16-23-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1" y="1277145"/>
            <a:ext cx="2821085" cy="43045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ALLA\Desktop\Capture+_2018-12-10-16-32-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28" y="1277145"/>
            <a:ext cx="2821085" cy="43045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가천대 수강신청 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87" y="3531121"/>
            <a:ext cx="1708602" cy="2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32" name="Picture 8" descr="C:\Users\HALLA\Desktop\Capture+_2018-12-10-16-32-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55" y="685693"/>
            <a:ext cx="3729670" cy="56908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ALLA\Desktop\ppt 자료\건국대학교 수강신청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66" y="685693"/>
            <a:ext cx="1687438" cy="26956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ALLA\Desktop\ppt 자료\경희대학교 수강신청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514" y="3531121"/>
            <a:ext cx="1739191" cy="2607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7626053" y="2166884"/>
            <a:ext cx="1782801" cy="6429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348503" y="4929255"/>
            <a:ext cx="920749" cy="8961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320721" y="4835059"/>
            <a:ext cx="750436" cy="739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18296" y="2186257"/>
            <a:ext cx="4469495" cy="3084333"/>
            <a:chOff x="1391478" y="2166884"/>
            <a:chExt cx="4469495" cy="3084333"/>
          </a:xfrm>
        </p:grpSpPr>
        <p:pic>
          <p:nvPicPr>
            <p:cNvPr id="3074" name="Picture 2" descr="C:\Users\HALLA\Desktop\팀프로젝트\2018.12.13\2018.12.14\연관 앱 비교 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555" y="2680511"/>
              <a:ext cx="3446475" cy="2095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사각형 설명선 1"/>
            <p:cNvSpPr/>
            <p:nvPr/>
          </p:nvSpPr>
          <p:spPr>
            <a:xfrm>
              <a:off x="1391478" y="2166884"/>
              <a:ext cx="4469495" cy="3084333"/>
            </a:xfrm>
            <a:prstGeom prst="wedgeRoundRectCallout">
              <a:avLst>
                <a:gd name="adj1" fmla="val -30693"/>
                <a:gd name="adj2" fmla="val 74644"/>
                <a:gd name="adj3" fmla="val 16667"/>
              </a:avLst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9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비교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4" y="897672"/>
            <a:ext cx="3478306" cy="521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C:\Users\HALLA\Desktop\팀프로젝트\2018.12.13\타 앱 비교사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73" y="575903"/>
            <a:ext cx="4819328" cy="58028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7535538" y="5697543"/>
            <a:ext cx="947450" cy="681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7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완성도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38637" y="1430979"/>
            <a:ext cx="3743326" cy="3743327"/>
            <a:chOff x="3933824" y="1403116"/>
            <a:chExt cx="3743326" cy="3743327"/>
          </a:xfrm>
        </p:grpSpPr>
        <p:sp>
          <p:nvSpPr>
            <p:cNvPr id="4" name="타원 3"/>
            <p:cNvSpPr/>
            <p:nvPr/>
          </p:nvSpPr>
          <p:spPr>
            <a:xfrm>
              <a:off x="3933825" y="1403118"/>
              <a:ext cx="3743325" cy="37433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원형 4"/>
            <p:cNvSpPr/>
            <p:nvPr/>
          </p:nvSpPr>
          <p:spPr>
            <a:xfrm>
              <a:off x="3933825" y="1403116"/>
              <a:ext cx="3743325" cy="3743325"/>
            </a:xfrm>
            <a:prstGeom prst="pie">
              <a:avLst>
                <a:gd name="adj1" fmla="val 5399741"/>
                <a:gd name="adj2" fmla="val 1080987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원형 10"/>
            <p:cNvSpPr/>
            <p:nvPr/>
          </p:nvSpPr>
          <p:spPr>
            <a:xfrm flipH="1" flipV="1">
              <a:off x="3933824" y="1403118"/>
              <a:ext cx="3743325" cy="3743325"/>
            </a:xfrm>
            <a:prstGeom prst="pie">
              <a:avLst>
                <a:gd name="adj1" fmla="val 5399741"/>
                <a:gd name="adj2" fmla="val 1080987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757737" y="2227028"/>
              <a:ext cx="2095500" cy="2095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 rot="18838251">
            <a:off x="5061455" y="2021204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18838251" flipH="1" flipV="1">
            <a:off x="6924366" y="398867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2761749" flipV="1">
            <a:off x="5036610" y="399905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210 콤퓨타세탁 L" pitchFamily="18" charset="-127"/>
                <a:ea typeface="210 콤퓨타세탁 L" pitchFamily="18" charset="-127"/>
              </a:rPr>
              <a:t>2</a:t>
            </a:r>
            <a:endParaRPr lang="ko-KR" altLang="en-US" sz="28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2761749" flipH="1">
            <a:off x="6924365" y="1993281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210 콤퓨타세탁 L" pitchFamily="18" charset="-127"/>
                <a:ea typeface="210 콤퓨타세탁 L" pitchFamily="18" charset="-127"/>
              </a:rPr>
              <a:t>3</a:t>
            </a:r>
            <a:endParaRPr lang="ko-KR" altLang="en-US" sz="28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478" y="1262358"/>
            <a:ext cx="40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1. </a:t>
            </a:r>
            <a:r>
              <a:rPr lang="ko-KR" altLang="en-US" sz="2400" b="1" dirty="0" smtClean="0">
                <a:latin typeface="210 콤퓨타세탁 L" pitchFamily="18" charset="-127"/>
                <a:ea typeface="210 콤퓨타세탁 L" pitchFamily="18" charset="-127"/>
              </a:rPr>
              <a:t>예비 수강 기능 구현</a:t>
            </a:r>
            <a:endParaRPr lang="ko-KR" altLang="en-US" sz="24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6091" y="3798999"/>
            <a:ext cx="40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2. </a:t>
            </a:r>
            <a:r>
              <a:rPr lang="ko-KR" altLang="en-US" sz="2400" b="1" dirty="0" smtClean="0">
                <a:latin typeface="210 콤퓨타세탁 L" pitchFamily="18" charset="-127"/>
                <a:ea typeface="210 콤퓨타세탁 L" pitchFamily="18" charset="-127"/>
              </a:rPr>
              <a:t>자동 수강 기능 추가</a:t>
            </a:r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endParaRPr lang="ko-KR" altLang="en-US" sz="24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7662" y="1262358"/>
            <a:ext cx="40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3. </a:t>
            </a:r>
            <a:r>
              <a:rPr lang="ko-KR" altLang="en-US" sz="2400" b="1" dirty="0" smtClean="0">
                <a:latin typeface="210 콤퓨타세탁 L" pitchFamily="18" charset="-127"/>
                <a:ea typeface="210 콤퓨타세탁 L" pitchFamily="18" charset="-127"/>
              </a:rPr>
              <a:t>학점 관리 시스템 구현</a:t>
            </a:r>
            <a:endParaRPr lang="ko-KR" altLang="en-US" sz="24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7663" y="3827196"/>
            <a:ext cx="403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4. </a:t>
            </a:r>
            <a:r>
              <a:rPr lang="ko-KR" altLang="en-US" sz="2400" b="1" dirty="0" smtClean="0">
                <a:latin typeface="210 콤퓨타세탁 L" pitchFamily="18" charset="-127"/>
                <a:ea typeface="210 콤퓨타세탁 L" pitchFamily="18" charset="-127"/>
              </a:rPr>
              <a:t>복수</a:t>
            </a:r>
            <a:r>
              <a:rPr lang="en-US" altLang="ko-KR" sz="2400" b="1" dirty="0" smtClean="0">
                <a:latin typeface="210 콤퓨타세탁 L" pitchFamily="18" charset="-127"/>
                <a:ea typeface="210 콤퓨타세탁 L" pitchFamily="18" charset="-127"/>
              </a:rPr>
              <a:t>/</a:t>
            </a:r>
            <a:r>
              <a:rPr lang="ko-KR" altLang="en-US" sz="2400" b="1" dirty="0" smtClean="0">
                <a:latin typeface="210 콤퓨타세탁 L" pitchFamily="18" charset="-127"/>
                <a:ea typeface="210 콤퓨타세탁 L" pitchFamily="18" charset="-127"/>
              </a:rPr>
              <a:t>부전공자 구분</a:t>
            </a:r>
            <a:endParaRPr lang="ko-KR" altLang="en-US" sz="2400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7233" y="3041033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rPr>
              <a:t>Analysis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4282" y="2183157"/>
            <a:ext cx="3754745" cy="1157921"/>
            <a:chOff x="414282" y="2183157"/>
            <a:chExt cx="3754745" cy="1157921"/>
          </a:xfrm>
        </p:grpSpPr>
        <p:pic>
          <p:nvPicPr>
            <p:cNvPr id="2051" name="Picture 3" descr="C:\Users\HALLA\Desktop\팀프로젝트\2018.12.13\예비 수강 기능 구현 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161" y="2183157"/>
              <a:ext cx="1828866" cy="1157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414282" y="2183157"/>
              <a:ext cx="1710323" cy="1157921"/>
              <a:chOff x="414282" y="2183157"/>
              <a:chExt cx="1710323" cy="1157921"/>
            </a:xfrm>
          </p:grpSpPr>
          <p:pic>
            <p:nvPicPr>
              <p:cNvPr id="2050" name="Picture 2" descr="C:\Users\HALLA\Desktop\팀프로젝트\2018.12.13\예비 수강 기능 구현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282" y="2183157"/>
                <a:ext cx="1710323" cy="1157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타원 25"/>
              <p:cNvSpPr/>
              <p:nvPr/>
            </p:nvSpPr>
            <p:spPr>
              <a:xfrm>
                <a:off x="661012" y="2762117"/>
                <a:ext cx="645080" cy="57896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414282" y="4580862"/>
            <a:ext cx="3654984" cy="1066688"/>
            <a:chOff x="414282" y="4580862"/>
            <a:chExt cx="3654984" cy="1066688"/>
          </a:xfrm>
        </p:grpSpPr>
        <p:pic>
          <p:nvPicPr>
            <p:cNvPr id="2052" name="Picture 4" descr="C:\Users\HALLA\Desktop\팀프로젝트\2018.12.13\자동 수강 기능 추가 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161" y="4587776"/>
              <a:ext cx="1729105" cy="1059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414282" y="4580862"/>
              <a:ext cx="1706794" cy="1059774"/>
              <a:chOff x="414282" y="4580862"/>
              <a:chExt cx="1706794" cy="1059774"/>
            </a:xfrm>
          </p:grpSpPr>
          <p:pic>
            <p:nvPicPr>
              <p:cNvPr id="2053" name="Picture 5" descr="C:\Users\HALLA\Desktop\팀프로젝트\2018.12.13\자동 수강 기능 추가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282" y="4580862"/>
                <a:ext cx="1706794" cy="1059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타원 26"/>
              <p:cNvSpPr/>
              <p:nvPr/>
            </p:nvSpPr>
            <p:spPr>
              <a:xfrm>
                <a:off x="911424" y="5050658"/>
                <a:ext cx="645080" cy="57896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232967" y="1724022"/>
            <a:ext cx="3705281" cy="1927462"/>
            <a:chOff x="8232967" y="1724022"/>
            <a:chExt cx="3705281" cy="1927462"/>
          </a:xfrm>
        </p:grpSpPr>
        <p:pic>
          <p:nvPicPr>
            <p:cNvPr id="2054" name="Picture 6" descr="C:\Users\HALLA\Desktop\팀프로젝트\2018.12.13\2018.12.14\학점 관리 시스템 구현 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577" y="1724022"/>
              <a:ext cx="1767671" cy="19274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HALLA\Desktop\팀프로젝트\2018.12.13\2018.12.14\합점 관리 시스템 구현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967" y="1724023"/>
              <a:ext cx="1750266" cy="19274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7583910" y="4752200"/>
            <a:ext cx="3756941" cy="1042672"/>
            <a:chOff x="7583910" y="4752200"/>
            <a:chExt cx="3756941" cy="1042672"/>
          </a:xfrm>
        </p:grpSpPr>
        <p:pic>
          <p:nvPicPr>
            <p:cNvPr id="2056" name="Picture 8" descr="C:\Users\HALLA\Desktop\팀프로젝트\2018.12.13\2018.12.14\복수,부전공자 구분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10" y="4752200"/>
              <a:ext cx="1730392" cy="1042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HALLA\Desktop\팀프로젝트\2018.12.13\2018.12.14\복수,부전공자 구분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52" y="4752200"/>
              <a:ext cx="1863499" cy="1042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73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구현형식 및 코드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6" y="771525"/>
            <a:ext cx="5438775" cy="5295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4" y="1620772"/>
            <a:ext cx="4124325" cy="27717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6" name="직사각형 15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6638925" y="973231"/>
            <a:ext cx="19240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5856" y="2029946"/>
            <a:ext cx="19240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344560" y="2833159"/>
            <a:ext cx="669897" cy="586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51518" y="2752725"/>
            <a:ext cx="2229447" cy="666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59331" y="3575468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049620" y="4764182"/>
            <a:ext cx="19240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153912" y="2833159"/>
            <a:ext cx="5446416" cy="15593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2" y="1322969"/>
            <a:ext cx="5010150" cy="422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9" y="788954"/>
            <a:ext cx="4124325" cy="27717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4895" y="2746035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9" y="3721897"/>
            <a:ext cx="3648075" cy="2667000"/>
          </a:xfrm>
          <a:prstGeom prst="rect">
            <a:avLst/>
          </a:prstGeom>
        </p:spPr>
      </p:pic>
      <p:sp>
        <p:nvSpPr>
          <p:cNvPr id="12" name="U자형 화살표 11"/>
          <p:cNvSpPr/>
          <p:nvPr/>
        </p:nvSpPr>
        <p:spPr>
          <a:xfrm rot="5400000" flipV="1">
            <a:off x="402698" y="3505912"/>
            <a:ext cx="1703296" cy="393022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064749" y="3225778"/>
            <a:ext cx="3636309" cy="229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64749" y="4258235"/>
            <a:ext cx="2401980" cy="229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9" name="직사각형 18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9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7" y="2000515"/>
            <a:ext cx="3648075" cy="2667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2733" y="2810140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329629" y="3154466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HALLA\Desktop\팀프로젝트\2018.12.13\수강신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1427"/>
            <a:ext cx="4721310" cy="55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7566950" y="589478"/>
            <a:ext cx="1026207" cy="909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HALLA\Desktop\팀프로젝트\2018.12.13\2018.12.14\직접 선택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80" y="660852"/>
            <a:ext cx="4805404" cy="5612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9" name="직사각형 18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8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LLA\Desktop\팀프로젝트\2018.12.13\직접선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6" y="1465850"/>
            <a:ext cx="718343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8" y="2930843"/>
            <a:ext cx="6886575" cy="22098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88330" y="3332750"/>
            <a:ext cx="6581568" cy="369893"/>
            <a:chOff x="4888330" y="3332750"/>
            <a:chExt cx="6581568" cy="36989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888330" y="3332750"/>
              <a:ext cx="37048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65071" y="3702643"/>
              <a:ext cx="37048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0" name="직사각형 19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2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431857" y="2870599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600" spc="400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CONTENTS</a:t>
            </a:r>
            <a:endParaRPr lang="zh-CN" altLang="en-US" sz="3600" spc="400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5905" y="1583332"/>
            <a:ext cx="291618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소개</a:t>
            </a:r>
            <a:endParaRPr lang="da-DK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da-DK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kern="0" dirty="0" err="1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연관 </a:t>
            </a:r>
            <a:r>
              <a:rPr lang="ko-KR" altLang="en-US" sz="2400" kern="0" dirty="0" err="1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kern="0" dirty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계획 완성도 분석표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구현형식 및 코드</a:t>
            </a:r>
            <a:endParaRPr lang="en-US" altLang="ko-KR" sz="2400" kern="0" dirty="0" smtClean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400" kern="0" dirty="0" smtClean="0"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시연</a:t>
            </a:r>
            <a:endParaRPr lang="en-US" altLang="zh-CN" sz="2400" kern="0" dirty="0"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45206" y="1559123"/>
            <a:ext cx="0" cy="4012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50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HALLA\Desktop\팀프로젝트\2018.12.13\직접선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2501460"/>
            <a:ext cx="7278687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4394" y="2536116"/>
            <a:ext cx="7412639" cy="527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37631" y="3809719"/>
            <a:ext cx="4171247" cy="1492091"/>
            <a:chOff x="2637631" y="3809719"/>
            <a:chExt cx="4171247" cy="1492091"/>
          </a:xfrm>
        </p:grpSpPr>
        <p:sp>
          <p:nvSpPr>
            <p:cNvPr id="25" name="타원 24"/>
            <p:cNvSpPr/>
            <p:nvPr/>
          </p:nvSpPr>
          <p:spPr>
            <a:xfrm>
              <a:off x="2637631" y="4777935"/>
              <a:ext cx="1104900" cy="523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5552954" y="3809719"/>
              <a:ext cx="1255924" cy="3076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211241" y="1163197"/>
            <a:ext cx="4343400" cy="2800350"/>
            <a:chOff x="7211241" y="1163197"/>
            <a:chExt cx="4343400" cy="2800350"/>
          </a:xfrm>
        </p:grpSpPr>
        <p:pic>
          <p:nvPicPr>
            <p:cNvPr id="3081" name="Picture 9" descr="C:\Users\HALLA\Desktop\팀프로젝트\2018.12.13\사용자 저장 예비수강목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241" y="1163197"/>
              <a:ext cx="4343400" cy="280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직선 연결선 26"/>
            <p:cNvCxnSpPr/>
            <p:nvPr/>
          </p:nvCxnSpPr>
          <p:spPr>
            <a:xfrm>
              <a:off x="8004559" y="1637990"/>
              <a:ext cx="18004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2" name="Picture 10" descr="C:\Users\HALLA\Desktop\팀프로젝트\2018.12.13\사용자 저장 예비 수강목록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59" y="3385678"/>
            <a:ext cx="28003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/>
          <p:cNvSpPr/>
          <p:nvPr/>
        </p:nvSpPr>
        <p:spPr>
          <a:xfrm>
            <a:off x="8278041" y="3439672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93166" y="1930055"/>
            <a:ext cx="4342586" cy="527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1" name="직사각형 20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9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3717" y="1124744"/>
            <a:ext cx="7354887" cy="1714500"/>
            <a:chOff x="1743717" y="1124744"/>
            <a:chExt cx="7354887" cy="1714500"/>
          </a:xfrm>
        </p:grpSpPr>
        <p:pic>
          <p:nvPicPr>
            <p:cNvPr id="4101" name="Picture 5" descr="C:\Users\HALLA\Desktop\팀프로젝트\2018.12.13\사용자 신청 수강목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717" y="1124744"/>
              <a:ext cx="7354887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직선 연결선 26"/>
            <p:cNvCxnSpPr/>
            <p:nvPr/>
          </p:nvCxnSpPr>
          <p:spPr>
            <a:xfrm>
              <a:off x="5316442" y="1483754"/>
              <a:ext cx="18004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66850" y="1615956"/>
            <a:ext cx="7831280" cy="78572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75345" y="2225407"/>
            <a:ext cx="11190632" cy="4000500"/>
            <a:chOff x="375345" y="2225407"/>
            <a:chExt cx="11190632" cy="4000500"/>
          </a:xfrm>
        </p:grpSpPr>
        <p:pic>
          <p:nvPicPr>
            <p:cNvPr id="32" name="Picture 10" descr="C:\Users\HALLA\Desktop\팀프로젝트\2018.12.13\사용자 저장 예비 수강목록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45" y="3385678"/>
              <a:ext cx="28003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HALLA\Desktop\팀프로젝트\2018.12.13\사용자 저장 예비수강목록 코드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890" y="2225407"/>
              <a:ext cx="8193087" cy="400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637569" y="3478230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372890" y="2519339"/>
            <a:ext cx="40965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49010" y="4676809"/>
            <a:ext cx="1721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801410" y="4844047"/>
            <a:ext cx="18968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2" name="직사각형 21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7" y="2000515"/>
            <a:ext cx="3648075" cy="2667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2382" y="2766072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483866" y="3248575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 descr="C:\Users\HALLA\Desktop\팀프로젝트\2018.12.13\학점관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495"/>
            <a:ext cx="5293395" cy="578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1" name="직사각형 20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8" name="Picture 4" descr="C:\Users\HALLA\Desktop\팀프로젝트\2018.12.13\학점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586143"/>
            <a:ext cx="51816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HALLA\Desktop\팀프로젝트\2018.12.13\학점관리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27" y="799351"/>
            <a:ext cx="4862617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5188946" y="2389259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1433" y="1615956"/>
            <a:ext cx="5165304" cy="24162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66636" y="2696915"/>
            <a:ext cx="5013961" cy="25691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79733" y="5470635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5" name="직사각형 14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53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9052" y="1746561"/>
            <a:ext cx="4108575" cy="2053354"/>
            <a:chOff x="911423" y="1746561"/>
            <a:chExt cx="4108575" cy="2053354"/>
          </a:xfrm>
        </p:grpSpPr>
        <p:pic>
          <p:nvPicPr>
            <p:cNvPr id="5124" name="Picture 4" descr="C:\Users\HALLA\Desktop\팀프로젝트\2018.12.13\2018.12.14\복수전공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423" y="1746561"/>
              <a:ext cx="4108575" cy="2053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타원 13"/>
            <p:cNvSpPr/>
            <p:nvPr/>
          </p:nvSpPr>
          <p:spPr>
            <a:xfrm>
              <a:off x="1223070" y="2291621"/>
              <a:ext cx="1104900" cy="523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540756" y="2769620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 descr="C:\Users\HALLA\Desktop\팀프로젝트\2018.12.13\2018.12.14\복수전공 학점관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14" y="1124744"/>
            <a:ext cx="4396685" cy="47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5" name="직사각형 14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C:\Users\HALLA\Desktop\팀프로젝트\2018.12.13\2018.12.14\복수전공 선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209101"/>
            <a:ext cx="673576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022763" y="2016085"/>
            <a:ext cx="3144371" cy="19076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HALLA\Desktop\팀프로젝트\2018.12.13\2018.12.14\복수전공 같은거 선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2170264"/>
            <a:ext cx="6753110" cy="28749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4486760" y="4319390"/>
            <a:ext cx="1204710" cy="681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180916" y="4506455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HALLA\Desktop\팀프로젝트\2018.12.13\2018.12.14\오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9" y="4031633"/>
            <a:ext cx="2838450" cy="1257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1" name="직사각형 20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LLA\Desktop\팀프로젝트\2018.12.13\2018.12.14\제대로 선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4" y="1179829"/>
            <a:ext cx="6802437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2763" y="2016086"/>
            <a:ext cx="3144371" cy="124490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82050" y="3343238"/>
            <a:ext cx="1204710" cy="681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821572" y="4231998"/>
            <a:ext cx="1255924" cy="30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HALLA\Desktop\팀프로젝트\2018.12.13\2018.12.14\선택 결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11" y="1645781"/>
            <a:ext cx="6688138" cy="4076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849727" y="2437387"/>
            <a:ext cx="3144371" cy="124490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94948" y="4385826"/>
            <a:ext cx="5895645" cy="124490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3" name="직사각형 22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HALLA\Desktop\팀프로젝트\2018.12.13\2018.12.14\복수전공 코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" y="1645781"/>
            <a:ext cx="11069638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1" name="Picture 3" descr="C:\Users\HALLA\Desktop\팀프로젝트\2018.12.13\2018.12.14\선택 결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64" y="3737150"/>
            <a:ext cx="4469176" cy="2724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706808" y="1836293"/>
            <a:ext cx="3556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233781" y="2131912"/>
            <a:ext cx="157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33781" y="2164962"/>
            <a:ext cx="10609351" cy="14620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82650" y="3605543"/>
            <a:ext cx="4267308" cy="16495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15" name="직사각형 14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6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9" y="3393602"/>
            <a:ext cx="6057900" cy="29432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81" y="660852"/>
            <a:ext cx="3648075" cy="2667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05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및 시연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86759" y="2307043"/>
            <a:ext cx="1104900" cy="523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U자형 화살표 18"/>
          <p:cNvSpPr/>
          <p:nvPr/>
        </p:nvSpPr>
        <p:spPr>
          <a:xfrm rot="5400000" flipV="1">
            <a:off x="-201190" y="2858396"/>
            <a:ext cx="1528243" cy="500381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7" y="1124744"/>
            <a:ext cx="4967467" cy="2703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6647688" y="1435609"/>
            <a:ext cx="4526280" cy="15544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328" y="-219405"/>
            <a:ext cx="1728192" cy="1344149"/>
            <a:chOff x="47328" y="-219405"/>
            <a:chExt cx="1728192" cy="1344149"/>
          </a:xfrm>
        </p:grpSpPr>
        <p:sp>
          <p:nvSpPr>
            <p:cNvPr id="20" name="직사각형 19"/>
            <p:cNvSpPr/>
            <p:nvPr/>
          </p:nvSpPr>
          <p:spPr>
            <a:xfrm>
              <a:off x="431371" y="-219405"/>
              <a:ext cx="960107" cy="13441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328" y="68627"/>
              <a:ext cx="1728192" cy="50276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67" dirty="0" smtClean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05</a:t>
              </a:r>
              <a:endParaRPr lang="ko-KR" altLang="en-US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" y="522353"/>
              <a:ext cx="1728192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구현형식</a:t>
              </a:r>
              <a:endParaRPr lang="en-US" altLang="ko-KR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코드</a:t>
              </a:r>
              <a:endPara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9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시연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0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소개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6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06399" y="856445"/>
            <a:ext cx="6783676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Helvetica-CondensedBlack" panose="020B0A00000000000000" pitchFamily="34" charset="0"/>
                <a:ea typeface="HY헤드라인M" panose="02030600000101010101" pitchFamily="18" charset="-127"/>
              </a:rPr>
              <a:t>THANKS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9" y="2257708"/>
            <a:ext cx="1563231" cy="87931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4" y="2257707"/>
            <a:ext cx="1563230" cy="87931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28" y="2257707"/>
            <a:ext cx="1563230" cy="87931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42" y="2257707"/>
            <a:ext cx="1563385" cy="87940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14" y="2257706"/>
            <a:ext cx="1563230" cy="87931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83" y="2257706"/>
            <a:ext cx="1563230" cy="87931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2" y="2238466"/>
            <a:ext cx="1597435" cy="89855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9" y="3305646"/>
            <a:ext cx="1563231" cy="879317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5" y="3305646"/>
            <a:ext cx="1563230" cy="879317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29" y="3305646"/>
            <a:ext cx="1563230" cy="87931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42" y="3305646"/>
            <a:ext cx="1563385" cy="87940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57" y="3305646"/>
            <a:ext cx="1569488" cy="88283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71" y="3305646"/>
            <a:ext cx="1563230" cy="87931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52" y="3305646"/>
            <a:ext cx="1597435" cy="89855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67" y="4352453"/>
            <a:ext cx="1563234" cy="87931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9" y="4375934"/>
            <a:ext cx="1563231" cy="87931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5" y="4375934"/>
            <a:ext cx="1563230" cy="87931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28" y="4375934"/>
            <a:ext cx="1563230" cy="879317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41" y="4375934"/>
            <a:ext cx="1563386" cy="87940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48" y="4353586"/>
            <a:ext cx="1602960" cy="90166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03" y="4363773"/>
            <a:ext cx="1543108" cy="867999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29" y="5467873"/>
            <a:ext cx="1563230" cy="87931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4" y="5446135"/>
            <a:ext cx="1563385" cy="87940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9" y="5446222"/>
            <a:ext cx="1563231" cy="879317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89" y="5467873"/>
            <a:ext cx="1563230" cy="879317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49" y="5456561"/>
            <a:ext cx="1583343" cy="890630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84" y="5467873"/>
            <a:ext cx="1563230" cy="87931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07" y="5467873"/>
            <a:ext cx="1563230" cy="8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752357"/>
            <a:ext cx="4057650" cy="55589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Picture 2" descr="C:\Users\HALLA\Desktop\ppt 자료\img_112939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62" y="1377620"/>
            <a:ext cx="8593875" cy="348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171502"/>
            <a:ext cx="6953256" cy="35719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3135728"/>
            <a:ext cx="4476739" cy="400110"/>
            <a:chOff x="-1908" y="3957584"/>
            <a:chExt cx="4476739" cy="400110"/>
          </a:xfrm>
        </p:grpSpPr>
        <p:sp>
          <p:nvSpPr>
            <p:cNvPr id="8" name="직사각형 7"/>
            <p:cNvSpPr/>
            <p:nvPr/>
          </p:nvSpPr>
          <p:spPr>
            <a:xfrm>
              <a:off x="-1908" y="3979044"/>
              <a:ext cx="4476739" cy="357190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001" y="3957584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학점관리 시스템</a:t>
              </a:r>
              <a:endParaRPr lang="ko-KR" altLang="en-US" sz="2000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752" y="2077745"/>
            <a:ext cx="680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사용자가 신청하고자 하는 희망과목을 미리 신청하여 수강신청 기간에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     쉽고  편리하게 신청 할 수 있는 편의성을 제공하는 시스템</a:t>
            </a:r>
            <a:endParaRPr lang="ko-KR" altLang="en-US" b="1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752" y="4081255"/>
            <a:ext cx="6110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사용자가 얼마나 학점을 이수했는지</a:t>
            </a:r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,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얼마나 학점을 이수해야 </a:t>
            </a:r>
            <a:endParaRPr lang="en-US" altLang="ko-KR" b="1" dirty="0">
              <a:latin typeface="210 콤퓨타세탁 L" pitchFamily="18" charset="-127"/>
              <a:ea typeface="210 콤퓨타세탁 L" pitchFamily="18" charset="-127"/>
            </a:endParaRPr>
          </a:p>
          <a:p>
            <a:r>
              <a:rPr lang="en-US" altLang="ko-KR" b="1" dirty="0" smtClean="0">
                <a:latin typeface="210 콤퓨타세탁 L" pitchFamily="18" charset="-127"/>
                <a:ea typeface="210 콤퓨타세탁 L" pitchFamily="18" charset="-127"/>
              </a:rPr>
              <a:t>     </a:t>
            </a: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하는지에 대한 정보를 확인 할 수 있는 시스템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210 콤퓨타세탁 L" pitchFamily="18" charset="-127"/>
                <a:ea typeface="210 콤퓨타세탁 L" pitchFamily="18" charset="-127"/>
              </a:rPr>
              <a:t>사용자의 졸업 이수학점에 맞춰 졸업을 할 수 있게끔 하고자 함</a:t>
            </a:r>
            <a:endParaRPr lang="en-US" altLang="ko-KR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49" y="2262411"/>
            <a:ext cx="4560534" cy="25657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9013" y="1171502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rPr>
              <a:t>자동 수강 신청 시스템</a:t>
            </a:r>
            <a:endParaRPr lang="ko-KR" altLang="en-US" sz="2000" dirty="0">
              <a:solidFill>
                <a:schemeClr val="bg1"/>
              </a:solidFill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ko-KR" altLang="en-US" sz="2400" spc="-2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팀원 업무 </a:t>
            </a:r>
            <a:r>
              <a:rPr lang="ko-KR" altLang="en-US" sz="2400" spc="-2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배분표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업무</a:t>
            </a:r>
            <a:endParaRPr lang="en-US" altLang="ko-KR" sz="12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배분표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-146050" y="863600"/>
            <a:ext cx="6458927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63264" y="1003300"/>
            <a:ext cx="2444750" cy="2568575"/>
            <a:chOff x="1473200" y="1003300"/>
            <a:chExt cx="2444750" cy="256857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473200" y="1003300"/>
              <a:ext cx="2444750" cy="2568575"/>
            </a:xfrm>
            <a:custGeom>
              <a:avLst/>
              <a:gdLst>
                <a:gd name="T0" fmla="*/ 12829 w 12829"/>
                <a:gd name="T1" fmla="*/ 13489 h 13489"/>
                <a:gd name="T2" fmla="*/ 12829 w 12829"/>
                <a:gd name="T3" fmla="*/ 0 h 13489"/>
                <a:gd name="T4" fmla="*/ 0 w 12829"/>
                <a:gd name="T5" fmla="*/ 9320 h 13489"/>
                <a:gd name="T6" fmla="*/ 12829 w 12829"/>
                <a:gd name="T7" fmla="*/ 13489 h 13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29" h="13489">
                  <a:moveTo>
                    <a:pt x="12829" y="13489"/>
                  </a:moveTo>
                  <a:lnTo>
                    <a:pt x="12829" y="0"/>
                  </a:lnTo>
                  <a:cubicBezTo>
                    <a:pt x="6985" y="0"/>
                    <a:pt x="1806" y="3763"/>
                    <a:pt x="0" y="9320"/>
                  </a:cubicBezTo>
                  <a:lnTo>
                    <a:pt x="12829" y="1348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50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신형진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8777" y="2778125"/>
            <a:ext cx="2789238" cy="2873375"/>
            <a:chOff x="1128713" y="2778125"/>
            <a:chExt cx="2789238" cy="2873375"/>
          </a:xfrm>
        </p:grpSpPr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128713" y="2778125"/>
              <a:ext cx="2789238" cy="2873375"/>
            </a:xfrm>
            <a:custGeom>
              <a:avLst/>
              <a:gdLst>
                <a:gd name="T0" fmla="*/ 14635 w 14635"/>
                <a:gd name="T1" fmla="*/ 4169 h 15081"/>
                <a:gd name="T2" fmla="*/ 1806 w 14635"/>
                <a:gd name="T3" fmla="*/ 0 h 15081"/>
                <a:gd name="T4" fmla="*/ 6706 w 14635"/>
                <a:gd name="T5" fmla="*/ 15081 h 15081"/>
                <a:gd name="T6" fmla="*/ 14635 w 14635"/>
                <a:gd name="T7" fmla="*/ 4169 h 15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5" h="15081">
                  <a:moveTo>
                    <a:pt x="14635" y="4169"/>
                  </a:moveTo>
                  <a:lnTo>
                    <a:pt x="1806" y="0"/>
                  </a:lnTo>
                  <a:cubicBezTo>
                    <a:pt x="0" y="5558"/>
                    <a:pt x="1979" y="11647"/>
                    <a:pt x="6706" y="15081"/>
                  </a:cubicBezTo>
                  <a:lnTo>
                    <a:pt x="14635" y="416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581" y="3710381"/>
              <a:ext cx="909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이준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896714" y="3571875"/>
            <a:ext cx="3021013" cy="2733675"/>
            <a:chOff x="2406650" y="3571875"/>
            <a:chExt cx="3021013" cy="2733675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406650" y="3571875"/>
              <a:ext cx="3021013" cy="2733675"/>
            </a:xfrm>
            <a:custGeom>
              <a:avLst/>
              <a:gdLst>
                <a:gd name="T0" fmla="*/ 7929 w 15857"/>
                <a:gd name="T1" fmla="*/ 0 h 14347"/>
                <a:gd name="T2" fmla="*/ 0 w 15857"/>
                <a:gd name="T3" fmla="*/ 10912 h 14347"/>
                <a:gd name="T4" fmla="*/ 15857 w 15857"/>
                <a:gd name="T5" fmla="*/ 10912 h 14347"/>
                <a:gd name="T6" fmla="*/ 7929 w 15857"/>
                <a:gd name="T7" fmla="*/ 0 h 1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57" h="14347">
                  <a:moveTo>
                    <a:pt x="7929" y="0"/>
                  </a:moveTo>
                  <a:lnTo>
                    <a:pt x="0" y="10912"/>
                  </a:lnTo>
                  <a:cubicBezTo>
                    <a:pt x="4728" y="14347"/>
                    <a:pt x="11130" y="14347"/>
                    <a:pt x="15857" y="10912"/>
                  </a:cubicBezTo>
                  <a:lnTo>
                    <a:pt x="7929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1405" y="4712704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  <a:latin typeface="210 콤퓨타세탁 L" pitchFamily="18" charset="-127"/>
                  <a:ea typeface="210 콤퓨타세탁 L" pitchFamily="18" charset="-127"/>
                </a:rPr>
                <a:t>김수경</a:t>
              </a:r>
              <a:endParaRPr lang="ko-KR" altLang="en-US" sz="3200" b="1" dirty="0">
                <a:solidFill>
                  <a:schemeClr val="bg1"/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08014" y="2778125"/>
            <a:ext cx="2787650" cy="2873375"/>
            <a:chOff x="3917950" y="2778125"/>
            <a:chExt cx="2787650" cy="2873375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917950" y="2778125"/>
              <a:ext cx="2787650" cy="2873375"/>
            </a:xfrm>
            <a:custGeom>
              <a:avLst/>
              <a:gdLst>
                <a:gd name="T0" fmla="*/ 0 w 7317"/>
                <a:gd name="T1" fmla="*/ 2085 h 7541"/>
                <a:gd name="T2" fmla="*/ 3964 w 7317"/>
                <a:gd name="T3" fmla="*/ 7541 h 7541"/>
                <a:gd name="T4" fmla="*/ 6414 w 7317"/>
                <a:gd name="T5" fmla="*/ 0 h 7541"/>
                <a:gd name="T6" fmla="*/ 0 w 7317"/>
                <a:gd name="T7" fmla="*/ 2085 h 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17" h="7541">
                  <a:moveTo>
                    <a:pt x="0" y="2085"/>
                  </a:moveTo>
                  <a:lnTo>
                    <a:pt x="3964" y="7541"/>
                  </a:lnTo>
                  <a:cubicBezTo>
                    <a:pt x="6328" y="5824"/>
                    <a:pt x="7317" y="2779"/>
                    <a:pt x="6414" y="0"/>
                  </a:cubicBezTo>
                  <a:lnTo>
                    <a:pt x="0" y="208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6024" y="3736785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이현우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408014" y="1003300"/>
            <a:ext cx="2443163" cy="2568575"/>
            <a:chOff x="3917950" y="1003300"/>
            <a:chExt cx="2443163" cy="256857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917950" y="1003300"/>
              <a:ext cx="2443163" cy="2568575"/>
            </a:xfrm>
            <a:custGeom>
              <a:avLst/>
              <a:gdLst>
                <a:gd name="T0" fmla="*/ 0 w 6414"/>
                <a:gd name="T1" fmla="*/ 6745 h 6745"/>
                <a:gd name="T2" fmla="*/ 6414 w 6414"/>
                <a:gd name="T3" fmla="*/ 4660 h 6745"/>
                <a:gd name="T4" fmla="*/ 0 w 6414"/>
                <a:gd name="T5" fmla="*/ 0 h 6745"/>
                <a:gd name="T6" fmla="*/ 0 w 6414"/>
                <a:gd name="T7" fmla="*/ 6745 h 6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4" h="6745">
                  <a:moveTo>
                    <a:pt x="0" y="6745"/>
                  </a:moveTo>
                  <a:lnTo>
                    <a:pt x="6414" y="4660"/>
                  </a:lnTo>
                  <a:cubicBezTo>
                    <a:pt x="5512" y="1882"/>
                    <a:pt x="2922" y="0"/>
                    <a:pt x="0" y="0"/>
                  </a:cubicBezTo>
                  <a:lnTo>
                    <a:pt x="0" y="674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6161" y="2022258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2">
                      <a:lumMod val="50000"/>
                    </a:schemeClr>
                  </a:solidFill>
                  <a:latin typeface="210 콤퓨타세탁 L" pitchFamily="18" charset="-127"/>
                  <a:ea typeface="210 콤퓨타세탁 L" pitchFamily="18" charset="-127"/>
                </a:rPr>
                <a:t>백진혁</a:t>
              </a:r>
              <a:endParaRPr lang="ko-KR" altLang="en-US" sz="3200" b="1" dirty="0">
                <a:solidFill>
                  <a:schemeClr val="tx2">
                    <a:lumMod val="50000"/>
                  </a:schemeClr>
                </a:solidFill>
                <a:latin typeface="210 콤퓨타세탁 L" pitchFamily="18" charset="-127"/>
                <a:ea typeface="210 콤퓨타세탁 L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60714" y="9628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신형진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팀</a:t>
            </a:r>
            <a:r>
              <a:rPr lang="ko-KR" altLang="en-US" dirty="0">
                <a:latin typeface="210 콤퓨타세탁 L" pitchFamily="18" charset="-127"/>
                <a:ea typeface="210 콤퓨타세탁 L" pitchFamily="18" charset="-127"/>
              </a:rPr>
              <a:t>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63211" y="204718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이준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en-US" altLang="ko-KR" dirty="0" err="1" smtClean="0">
                <a:latin typeface="210 콤퓨타세탁 L" pitchFamily="18" charset="-127"/>
                <a:ea typeface="210 콤퓨타세탁 L" pitchFamily="18" charset="-127"/>
              </a:rPr>
              <a:t>ppt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제작 및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발표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0714" y="3131510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김수경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553" y="4215835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이현우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프로그래밍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3553" y="530016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백진혁</a:t>
            </a:r>
            <a:r>
              <a:rPr lang="en-US" altLang="ko-KR" dirty="0" smtClean="0">
                <a:latin typeface="210 콤퓨타세탁 L" pitchFamily="18" charset="-127"/>
                <a:ea typeface="210 콤퓨타세탁 L" pitchFamily="18" charset="-127"/>
              </a:rPr>
              <a:t>: </a:t>
            </a:r>
            <a:r>
              <a:rPr lang="ko-KR" altLang="en-US" dirty="0" smtClean="0">
                <a:latin typeface="210 콤퓨타세탁 L" pitchFamily="18" charset="-127"/>
                <a:ea typeface="210 콤퓨타세탁 L" pitchFamily="18" charset="-127"/>
              </a:rPr>
              <a:t>디자인 및 자료 조사</a:t>
            </a:r>
            <a:endParaRPr lang="ko-KR" altLang="en-US" dirty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6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53752" y="6550066"/>
            <a:ext cx="11684497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9509" y="452670"/>
            <a:ext cx="10258739" cy="60959"/>
          </a:xfrm>
          <a:prstGeom prst="round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371" y="-219405"/>
            <a:ext cx="960107" cy="13441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7328" y="68627"/>
            <a:ext cx="1728192" cy="5027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endParaRPr lang="ko-KR" altLang="en-US" sz="2667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8" y="522353"/>
            <a:ext cx="172819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업무</a:t>
            </a:r>
            <a:endParaRPr lang="en-US" altLang="ko-KR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배분표</a:t>
            </a:r>
            <a:endParaRPr lang="ko-KR" altLang="en-US" sz="1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53" y="676084"/>
            <a:ext cx="4741240" cy="56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endCxn id="21" idx="3"/>
          </p:cNvCxnSpPr>
          <p:nvPr/>
        </p:nvCxnSpPr>
        <p:spPr>
          <a:xfrm>
            <a:off x="4799856" y="3398027"/>
            <a:ext cx="31168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28663" y="3350021"/>
            <a:ext cx="288032" cy="960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213" y="2288191"/>
            <a:ext cx="2976331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828" y="2888356"/>
            <a:ext cx="374441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연관 </a:t>
            </a:r>
            <a:r>
              <a:rPr lang="ko-KR" altLang="en-US" sz="2400" spc="-200" dirty="0" err="1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앱</a:t>
            </a:r>
            <a:r>
              <a:rPr lang="ko-KR" altLang="en-US" sz="2400" spc="-2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비교</a:t>
            </a:r>
            <a:endParaRPr lang="ko-KR" altLang="en-US" sz="2400" spc="-2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6180838"/>
  <p:tag name="MH_LIBRARY" val="GRAPHIC"/>
  <p:tag name="MH_ORDER" val="TextBox 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2065</TotalTime>
  <Words>790</Words>
  <Application>Microsoft Office PowerPoint</Application>
  <PresentationFormat>와이드스크린</PresentationFormat>
  <Paragraphs>175</Paragraphs>
  <Slides>30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맑은 고딕</vt:lpstr>
      <vt:lpstr>-윤고딕320</vt:lpstr>
      <vt:lpstr>DX빨간우체통B</vt:lpstr>
      <vt:lpstr>210 콤퓨타세탁 R</vt:lpstr>
      <vt:lpstr>Broadway</vt:lpstr>
      <vt:lpstr>HY헤드라인M</vt:lpstr>
      <vt:lpstr>Helvetica-CondensedBlack</vt:lpstr>
      <vt:lpstr>210 콤퓨타세탁 L</vt:lpstr>
      <vt:lpstr>Arial</vt:lpstr>
      <vt:lpstr>华文中宋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매력(魅)있는 나 ! Self-Introduction attraction about Jun</dc:title>
  <dc:creator>HOME</dc:creator>
  <cp:lastModifiedBy>이준</cp:lastModifiedBy>
  <cp:revision>167</cp:revision>
  <dcterms:created xsi:type="dcterms:W3CDTF">2017-10-26T12:35:50Z</dcterms:created>
  <dcterms:modified xsi:type="dcterms:W3CDTF">2018-12-13T21:37:50Z</dcterms:modified>
</cp:coreProperties>
</file>