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3" r:id="rId1"/>
  </p:sldMasterIdLst>
  <p:notesMasterIdLst>
    <p:notesMasterId r:id="rId16"/>
  </p:notesMasterIdLst>
  <p:sldIdLst>
    <p:sldId id="300" r:id="rId2"/>
    <p:sldId id="301" r:id="rId3"/>
    <p:sldId id="303" r:id="rId4"/>
    <p:sldId id="309" r:id="rId5"/>
    <p:sldId id="310" r:id="rId6"/>
    <p:sldId id="315" r:id="rId7"/>
    <p:sldId id="302" r:id="rId8"/>
    <p:sldId id="312" r:id="rId9"/>
    <p:sldId id="304" r:id="rId10"/>
    <p:sldId id="314" r:id="rId11"/>
    <p:sldId id="305" r:id="rId12"/>
    <p:sldId id="306" r:id="rId13"/>
    <p:sldId id="313" r:id="rId14"/>
    <p:sldId id="272" r:id="rId15"/>
  </p:sldIdLst>
  <p:sldSz cx="12192000" cy="6858000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210 콤퓨타세탁 L" pitchFamily="18" charset="-127"/>
      <p:regular r:id="rId19"/>
    </p:embeddedFont>
    <p:embeddedFont>
      <p:font typeface="DX빨간우체통B" pitchFamily="18" charset="-127"/>
      <p:regular r:id="rId20"/>
    </p:embeddedFont>
    <p:embeddedFont>
      <p:font typeface="HY헤드라인M" pitchFamily="18" charset="-127"/>
      <p:regular r:id="rId21"/>
    </p:embeddedFont>
    <p:embeddedFont>
      <p:font typeface="Helvetica-CondensedBlack"/>
      <p:bold r:id="rId22"/>
      <p:boldItalic r:id="rId23"/>
    </p:embeddedFont>
    <p:embeddedFont>
      <p:font typeface="华文中宋" charset="-122"/>
      <p:regular r:id="rId24"/>
    </p:embeddedFont>
    <p:embeddedFont>
      <p:font typeface="210 콤퓨타세탁 R" pitchFamily="18" charset="-127"/>
      <p:regular r:id="rId25"/>
    </p:embeddedFont>
    <p:embeddedFont>
      <p:font typeface="-윤고딕320" charset="-127"/>
      <p:regular r:id="rId26"/>
    </p:embeddedFont>
    <p:embeddedFont>
      <p:font typeface="Broadway" pitchFamily="82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B3"/>
    <a:srgbClr val="562B3E"/>
    <a:srgbClr val="AE2E1A"/>
    <a:srgbClr val="E88E13"/>
    <a:srgbClr val="93B351"/>
    <a:srgbClr val="35A38E"/>
    <a:srgbClr val="AFAEAB"/>
    <a:srgbClr val="33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5794" autoAdjust="0"/>
  </p:normalViewPr>
  <p:slideViewPr>
    <p:cSldViewPr snapToGrid="0">
      <p:cViewPr varScale="1">
        <p:scale>
          <a:sx n="110" d="100"/>
          <a:sy n="110" d="100"/>
        </p:scale>
        <p:origin x="-1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0351-6B36-4215-90C6-44411C76D42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D0B5-E755-4605-A65D-3FA8DF0F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8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외에도 인기수업에 수강인원이 몰려서 라는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외에도 인기수업에 수강인원이 몰려서 라는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건국대학교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경희대학교</a:t>
            </a:r>
            <a:r>
              <a:rPr lang="ko-KR" altLang="en-US" dirty="0" smtClean="0"/>
              <a:t> 및 타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5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1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D63E-0868-44F6-B6D0-95C9EB93004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/>
          <p:cNvSpPr/>
          <p:nvPr/>
        </p:nvSpPr>
        <p:spPr>
          <a:xfrm flipH="1" flipV="1">
            <a:off x="3210128" y="-1"/>
            <a:ext cx="8981872" cy="249028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각 삼각형 1"/>
          <p:cNvSpPr/>
          <p:nvPr/>
        </p:nvSpPr>
        <p:spPr>
          <a:xfrm flipH="1">
            <a:off x="-5634182" y="2707454"/>
            <a:ext cx="17826182" cy="4160982"/>
          </a:xfrm>
          <a:prstGeom prst="rtTriangle">
            <a:avLst/>
          </a:prstGeom>
          <a:pattFill prst="narHorz">
            <a:fgClr>
              <a:schemeClr val="accent4"/>
            </a:fgClr>
            <a:bgClr>
              <a:schemeClr val="accent4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 rot="20799594">
            <a:off x="-819726" y="2318675"/>
            <a:ext cx="13509119" cy="2321495"/>
          </a:xfrm>
          <a:prstGeom prst="parallelogram">
            <a:avLst>
              <a:gd name="adj" fmla="val 24017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23000">
                <a:schemeClr val="bg2">
                  <a:lumMod val="50000"/>
                </a:schemeClr>
              </a:gs>
              <a:gs pos="69000">
                <a:schemeClr val="tx2"/>
              </a:gs>
              <a:gs pos="97000">
                <a:schemeClr val="tx2">
                  <a:lumMod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618182" y="5058383"/>
            <a:ext cx="7573816" cy="1799617"/>
          </a:xfrm>
          <a:prstGeom prst="rtTriangl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20785411">
            <a:off x="2906114" y="1971734"/>
            <a:ext cx="34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210 콤퓨타세탁 R" pitchFamily="18" charset="-127"/>
                <a:ea typeface="210 콤퓨타세탁 R" pitchFamily="18" charset="-127"/>
              </a:rPr>
              <a:t>Team4 Project</a:t>
            </a:r>
            <a:endParaRPr lang="ko-KR" altLang="en-US" sz="1600" dirty="0">
              <a:solidFill>
                <a:schemeClr val="tx2"/>
              </a:solidFill>
              <a:latin typeface="210 콤퓨타세탁 R" pitchFamily="18" charset="-127"/>
              <a:ea typeface="210 콤퓨타세탁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0760000">
            <a:off x="2390911" y="3393149"/>
            <a:ext cx="4726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Enrolment System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수강신청 및 학점관리 시스템</a:t>
            </a:r>
            <a:endParaRPr lang="ko-KR" altLang="en-US" sz="16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72">
            <a:off x="7157060" y="2241614"/>
            <a:ext cx="2061248" cy="14270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35827" y="5434207"/>
            <a:ext cx="56241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2"/>
                </a:solidFill>
                <a:latin typeface="DX빨간우체통B" pitchFamily="18" charset="-127"/>
                <a:ea typeface="DX빨간우체통B" pitchFamily="18" charset="-127"/>
              </a:rPr>
              <a:t>Team4 Project</a:t>
            </a:r>
          </a:p>
          <a:p>
            <a:pPr algn="r"/>
            <a:r>
              <a:rPr lang="ko-KR" altLang="en-US" sz="1400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정보통신소프트웨어 고급프로그래밍</a:t>
            </a:r>
            <a:endParaRPr lang="en-US" altLang="ko-KR" sz="1400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201432038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신형진            </a:t>
            </a:r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201432056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이준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201532014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김수경          </a:t>
            </a:r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201532059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이현우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201732063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백진혁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0764278">
            <a:off x="3331816" y="4820786"/>
            <a:ext cx="4779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High-Level </a:t>
            </a:r>
            <a:r>
              <a:rPr lang="en-US" altLang="ko-KR" sz="2400" b="1" dirty="0">
                <a:solidFill>
                  <a:schemeClr val="bg1"/>
                </a:solidFill>
              </a:rPr>
              <a:t>P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rogramming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POWER POINT PRESENTATION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37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C:\Users\HALLA\Desktop\ppt 자료\건국대학교 수강신청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59" y="826764"/>
            <a:ext cx="3330717" cy="532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LLA\Desktop\ppt 자료\경희대학교 수강신청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80" y="984018"/>
            <a:ext cx="3032125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LLA\Desktop\ppt 자료\타 어플 수강신청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64" y="826765"/>
            <a:ext cx="2786602" cy="47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537359" y="3873260"/>
            <a:ext cx="2310022" cy="879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01180" y="3717984"/>
            <a:ext cx="1345721" cy="1190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935425" y="3487174"/>
            <a:ext cx="1252641" cy="1190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계획 완성도 분석표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7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시연 및 코드설명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및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코드설</a:t>
            </a:r>
            <a:r>
              <a: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7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06399" y="856445"/>
            <a:ext cx="6783676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Helvetica-CondensedBlack" panose="020B0A00000000000000" pitchFamily="34" charset="0"/>
                <a:ea typeface="HY헤드라인M" panose="02030600000101010101" pitchFamily="18" charset="-127"/>
              </a:rPr>
              <a:t>THANKS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0" y="2175784"/>
            <a:ext cx="1967306" cy="1106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55" y="2175784"/>
            <a:ext cx="1967307" cy="11066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12" y="2200009"/>
            <a:ext cx="1967306" cy="110661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495" y="2212219"/>
            <a:ext cx="1944124" cy="10935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296" y="2200009"/>
            <a:ext cx="1956888" cy="110074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99" y="3559155"/>
            <a:ext cx="1967307" cy="11066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270" y="3581563"/>
            <a:ext cx="1947350" cy="10953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754" y="3559155"/>
            <a:ext cx="1967307" cy="11066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3512" y="3564430"/>
            <a:ext cx="1967306" cy="11066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1072" y="3598717"/>
            <a:ext cx="1960112" cy="110256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639" y="4953076"/>
            <a:ext cx="1966068" cy="11059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4955" y="4953077"/>
            <a:ext cx="1967307" cy="11066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3510" y="4953076"/>
            <a:ext cx="1967308" cy="11066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7270" y="4964303"/>
            <a:ext cx="1947349" cy="109538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1073" y="4964302"/>
            <a:ext cx="1960112" cy="11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431857" y="2870599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3600" spc="400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CONTENTS</a:t>
            </a:r>
            <a:endParaRPr lang="zh-CN" altLang="en-US" sz="3600" spc="400" dirty="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5905" y="1900201"/>
            <a:ext cx="291618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소개</a:t>
            </a:r>
            <a:endParaRPr lang="da-DK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da-DK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 업무 </a:t>
            </a:r>
            <a:r>
              <a:rPr lang="ko-KR" altLang="en-US" sz="2400" kern="0" dirty="0" err="1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배분표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연관 </a:t>
            </a:r>
            <a:r>
              <a:rPr lang="ko-KR" altLang="en-US" sz="2400" kern="0" dirty="0" err="1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r>
              <a:rPr lang="ko-KR" altLang="en-US" sz="2400" kern="0" dirty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비교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계획 완성도 분석표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시연 및 코드설명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45206" y="1559123"/>
            <a:ext cx="0" cy="4012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50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 소개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6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908" y="3979044"/>
            <a:ext cx="4476739" cy="35719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171502"/>
            <a:ext cx="6953256" cy="35719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0001" y="3957584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학점관리 시스템</a:t>
            </a:r>
            <a:endParaRPr lang="ko-KR" altLang="en-US" sz="20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3752" y="2077745"/>
            <a:ext cx="609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‘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한라대학교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’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에서 사용중인 수강신청 애플리케이션과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불편한 점</a:t>
            </a:r>
            <a:endParaRPr lang="ko-KR" altLang="en-US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10" y="301033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여러 관련된 수강신청 애플리케이션</a:t>
            </a:r>
            <a:endParaRPr lang="ko-KR" altLang="en-US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752" y="501277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관리 서비스가 가져올 기대효과</a:t>
            </a:r>
            <a:endParaRPr lang="ko-KR" altLang="en-US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49" y="2262411"/>
            <a:ext cx="4560534" cy="25657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49013" y="1171502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자동 수강 신청 시스템</a:t>
            </a:r>
            <a:endParaRPr lang="ko-KR" altLang="en-US" sz="20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91" y="830677"/>
            <a:ext cx="8662589" cy="51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8" name="Picture 2" descr="C:\Users\HALLA\Desktop\ppt 자료\img_112939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62" y="1620508"/>
            <a:ext cx="8593875" cy="348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sz="2400" spc="-2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 업무 </a:t>
            </a:r>
            <a:r>
              <a:rPr lang="ko-KR" altLang="en-US" sz="2400" spc="-2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배분표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2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업무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배분표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-146050" y="863600"/>
            <a:ext cx="6458927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63264" y="1003300"/>
            <a:ext cx="2444750" cy="2568575"/>
            <a:chOff x="1473200" y="1003300"/>
            <a:chExt cx="2444750" cy="2568575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73200" y="1003300"/>
              <a:ext cx="2444750" cy="2568575"/>
            </a:xfrm>
            <a:custGeom>
              <a:avLst/>
              <a:gdLst>
                <a:gd name="T0" fmla="*/ 12829 w 12829"/>
                <a:gd name="T1" fmla="*/ 13489 h 13489"/>
                <a:gd name="T2" fmla="*/ 12829 w 12829"/>
                <a:gd name="T3" fmla="*/ 0 h 13489"/>
                <a:gd name="T4" fmla="*/ 0 w 12829"/>
                <a:gd name="T5" fmla="*/ 9320 h 13489"/>
                <a:gd name="T6" fmla="*/ 12829 w 12829"/>
                <a:gd name="T7" fmla="*/ 13489 h 1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29" h="13489">
                  <a:moveTo>
                    <a:pt x="12829" y="13489"/>
                  </a:moveTo>
                  <a:lnTo>
                    <a:pt x="12829" y="0"/>
                  </a:lnTo>
                  <a:cubicBezTo>
                    <a:pt x="6985" y="0"/>
                    <a:pt x="1806" y="3763"/>
                    <a:pt x="0" y="9320"/>
                  </a:cubicBezTo>
                  <a:lnTo>
                    <a:pt x="12829" y="1348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50" y="2022258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신형진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8777" y="2778125"/>
            <a:ext cx="2789238" cy="2873375"/>
            <a:chOff x="1128713" y="2778125"/>
            <a:chExt cx="2789238" cy="2873375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128713" y="2778125"/>
              <a:ext cx="2789238" cy="2873375"/>
            </a:xfrm>
            <a:custGeom>
              <a:avLst/>
              <a:gdLst>
                <a:gd name="T0" fmla="*/ 14635 w 14635"/>
                <a:gd name="T1" fmla="*/ 4169 h 15081"/>
                <a:gd name="T2" fmla="*/ 1806 w 14635"/>
                <a:gd name="T3" fmla="*/ 0 h 15081"/>
                <a:gd name="T4" fmla="*/ 6706 w 14635"/>
                <a:gd name="T5" fmla="*/ 15081 h 15081"/>
                <a:gd name="T6" fmla="*/ 14635 w 14635"/>
                <a:gd name="T7" fmla="*/ 4169 h 15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5" h="15081">
                  <a:moveTo>
                    <a:pt x="14635" y="4169"/>
                  </a:moveTo>
                  <a:lnTo>
                    <a:pt x="1806" y="0"/>
                  </a:lnTo>
                  <a:cubicBezTo>
                    <a:pt x="0" y="5558"/>
                    <a:pt x="1979" y="11647"/>
                    <a:pt x="6706" y="15081"/>
                  </a:cubicBezTo>
                  <a:lnTo>
                    <a:pt x="14635" y="416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581" y="3710381"/>
              <a:ext cx="909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이준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896714" y="3571875"/>
            <a:ext cx="3021013" cy="2733675"/>
            <a:chOff x="2406650" y="3571875"/>
            <a:chExt cx="3021013" cy="27336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406650" y="3571875"/>
              <a:ext cx="3021013" cy="2733675"/>
            </a:xfrm>
            <a:custGeom>
              <a:avLst/>
              <a:gdLst>
                <a:gd name="T0" fmla="*/ 7929 w 15857"/>
                <a:gd name="T1" fmla="*/ 0 h 14347"/>
                <a:gd name="T2" fmla="*/ 0 w 15857"/>
                <a:gd name="T3" fmla="*/ 10912 h 14347"/>
                <a:gd name="T4" fmla="*/ 15857 w 15857"/>
                <a:gd name="T5" fmla="*/ 10912 h 14347"/>
                <a:gd name="T6" fmla="*/ 7929 w 15857"/>
                <a:gd name="T7" fmla="*/ 0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57" h="14347">
                  <a:moveTo>
                    <a:pt x="7929" y="0"/>
                  </a:moveTo>
                  <a:lnTo>
                    <a:pt x="0" y="10912"/>
                  </a:lnTo>
                  <a:cubicBezTo>
                    <a:pt x="4728" y="14347"/>
                    <a:pt x="11130" y="14347"/>
                    <a:pt x="15857" y="10912"/>
                  </a:cubicBezTo>
                  <a:lnTo>
                    <a:pt x="792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81405" y="4712704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210 콤퓨타세탁 L" pitchFamily="18" charset="-127"/>
                  <a:ea typeface="210 콤퓨타세탁 L" pitchFamily="18" charset="-127"/>
                </a:rPr>
                <a:t>김수경</a:t>
              </a:r>
              <a:endParaRPr lang="ko-KR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08014" y="2778125"/>
            <a:ext cx="2787650" cy="2873375"/>
            <a:chOff x="3917950" y="2778125"/>
            <a:chExt cx="2787650" cy="2873375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917950" y="2778125"/>
              <a:ext cx="2787650" cy="2873375"/>
            </a:xfrm>
            <a:custGeom>
              <a:avLst/>
              <a:gdLst>
                <a:gd name="T0" fmla="*/ 0 w 7317"/>
                <a:gd name="T1" fmla="*/ 2085 h 7541"/>
                <a:gd name="T2" fmla="*/ 3964 w 7317"/>
                <a:gd name="T3" fmla="*/ 7541 h 7541"/>
                <a:gd name="T4" fmla="*/ 6414 w 7317"/>
                <a:gd name="T5" fmla="*/ 0 h 7541"/>
                <a:gd name="T6" fmla="*/ 0 w 7317"/>
                <a:gd name="T7" fmla="*/ 2085 h 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17" h="7541">
                  <a:moveTo>
                    <a:pt x="0" y="2085"/>
                  </a:moveTo>
                  <a:lnTo>
                    <a:pt x="3964" y="7541"/>
                  </a:lnTo>
                  <a:cubicBezTo>
                    <a:pt x="6328" y="5824"/>
                    <a:pt x="7317" y="2779"/>
                    <a:pt x="6414" y="0"/>
                  </a:cubicBezTo>
                  <a:lnTo>
                    <a:pt x="0" y="208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6024" y="3736785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2">
                      <a:lumMod val="50000"/>
                    </a:schemeClr>
                  </a:solidFill>
                  <a:latin typeface="210 콤퓨타세탁 L" pitchFamily="18" charset="-127"/>
                  <a:ea typeface="210 콤퓨타세탁 L" pitchFamily="18" charset="-127"/>
                </a:rPr>
                <a:t>이현우</a:t>
              </a:r>
              <a:endParaRPr lang="ko-KR" altLang="en-US" sz="3200" b="1" dirty="0">
                <a:solidFill>
                  <a:schemeClr val="tx2">
                    <a:lumMod val="50000"/>
                  </a:schemeClr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408014" y="1003300"/>
            <a:ext cx="2443163" cy="2568575"/>
            <a:chOff x="3917950" y="1003300"/>
            <a:chExt cx="2443163" cy="2568575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917950" y="1003300"/>
              <a:ext cx="2443163" cy="2568575"/>
            </a:xfrm>
            <a:custGeom>
              <a:avLst/>
              <a:gdLst>
                <a:gd name="T0" fmla="*/ 0 w 6414"/>
                <a:gd name="T1" fmla="*/ 6745 h 6745"/>
                <a:gd name="T2" fmla="*/ 6414 w 6414"/>
                <a:gd name="T3" fmla="*/ 4660 h 6745"/>
                <a:gd name="T4" fmla="*/ 0 w 6414"/>
                <a:gd name="T5" fmla="*/ 0 h 6745"/>
                <a:gd name="T6" fmla="*/ 0 w 6414"/>
                <a:gd name="T7" fmla="*/ 6745 h 6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4" h="6745">
                  <a:moveTo>
                    <a:pt x="0" y="6745"/>
                  </a:moveTo>
                  <a:lnTo>
                    <a:pt x="6414" y="4660"/>
                  </a:lnTo>
                  <a:cubicBezTo>
                    <a:pt x="5512" y="1882"/>
                    <a:pt x="2922" y="0"/>
                    <a:pt x="0" y="0"/>
                  </a:cubicBezTo>
                  <a:lnTo>
                    <a:pt x="0" y="674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6161" y="2022258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2">
                      <a:lumMod val="50000"/>
                    </a:schemeClr>
                  </a:solidFill>
                  <a:latin typeface="210 콤퓨타세탁 L" pitchFamily="18" charset="-127"/>
                  <a:ea typeface="210 콤퓨타세탁 L" pitchFamily="18" charset="-127"/>
                </a:rPr>
                <a:t>백진혁</a:t>
              </a:r>
              <a:endParaRPr lang="ko-KR" altLang="en-US" sz="3200" b="1" dirty="0">
                <a:solidFill>
                  <a:schemeClr val="tx2">
                    <a:lumMod val="50000"/>
                  </a:schemeClr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53554" y="127483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신형진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팀</a:t>
            </a:r>
            <a:r>
              <a:rPr lang="ko-KR" altLang="en-US" dirty="0">
                <a:latin typeface="210 콤퓨타세탁 L" pitchFamily="18" charset="-127"/>
                <a:ea typeface="210 콤퓨타세탁 L" pitchFamily="18" charset="-127"/>
              </a:rPr>
              <a:t>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3554" y="183759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이준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en-US" altLang="ko-KR" dirty="0" err="1" smtClean="0">
                <a:latin typeface="210 콤퓨타세탁 L" pitchFamily="18" charset="-127"/>
                <a:ea typeface="210 콤퓨타세탁 L" pitchFamily="18" charset="-127"/>
              </a:rPr>
              <a:t>ppt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제작 및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발표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53554" y="249270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김수경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프로그래밍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3554" y="3202543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이현우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프로그래밍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3554" y="3818102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백진혁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디자인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6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연관 </a:t>
            </a:r>
            <a:r>
              <a:rPr lang="ko-KR" altLang="en-US" sz="2400" spc="-200" dirty="0" err="1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비교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3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6180838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6180838"/>
  <p:tag name="MH_LIBRARY" val="GRAPHIC"/>
  <p:tag name="MH_ORDER" val="TextBox 1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165</Words>
  <Application>Microsoft Office PowerPoint</Application>
  <PresentationFormat>사용자 지정</PresentationFormat>
  <Paragraphs>67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맑은 고딕</vt:lpstr>
      <vt:lpstr>210 콤퓨타세탁 L</vt:lpstr>
      <vt:lpstr>DX빨간우체통B</vt:lpstr>
      <vt:lpstr>HY헤드라인M</vt:lpstr>
      <vt:lpstr>Helvetica-CondensedBlack</vt:lpstr>
      <vt:lpstr>华文中宋</vt:lpstr>
      <vt:lpstr>210 콤퓨타세탁 R</vt:lpstr>
      <vt:lpstr>-윤고딕320</vt:lpstr>
      <vt:lpstr>Broadway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매력(魅)있는 나 ! Self-Introduction attraction about Jun</dc:title>
  <dc:creator>HOME</dc:creator>
  <cp:lastModifiedBy>HALLA</cp:lastModifiedBy>
  <cp:revision>103</cp:revision>
  <dcterms:created xsi:type="dcterms:W3CDTF">2017-10-26T12:35:50Z</dcterms:created>
  <dcterms:modified xsi:type="dcterms:W3CDTF">2018-12-07T04:20:28Z</dcterms:modified>
</cp:coreProperties>
</file>