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57" r:id="rId4"/>
    <p:sldId id="262" r:id="rId5"/>
    <p:sldId id="263" r:id="rId6"/>
    <p:sldId id="264" r:id="rId7"/>
    <p:sldId id="284" r:id="rId8"/>
    <p:sldId id="285" r:id="rId9"/>
    <p:sldId id="286" r:id="rId10"/>
    <p:sldId id="291" r:id="rId11"/>
    <p:sldId id="287" r:id="rId12"/>
    <p:sldId id="290" r:id="rId13"/>
    <p:sldId id="292" r:id="rId14"/>
    <p:sldId id="298" r:id="rId15"/>
    <p:sldId id="303" r:id="rId16"/>
    <p:sldId id="300" r:id="rId17"/>
    <p:sldId id="305" r:id="rId18"/>
    <p:sldId id="309" r:id="rId19"/>
    <p:sldId id="307" r:id="rId20"/>
    <p:sldId id="29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A7B"/>
    <a:srgbClr val="E4D056"/>
    <a:srgbClr val="FECD76"/>
    <a:srgbClr val="ECDD84"/>
    <a:srgbClr val="FBF57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>
        <p:scale>
          <a:sx n="75" d="100"/>
          <a:sy n="75" d="100"/>
        </p:scale>
        <p:origin x="-2664" y="-13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4F2E5-31EE-428F-915B-A4E3FE8CBFCA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55D9-84C8-49B1-9EF0-316E46455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기획의도</a:t>
            </a:r>
            <a:r>
              <a:rPr lang="en-US" altLang="ko-KR" dirty="0"/>
              <a:t>, </a:t>
            </a:r>
            <a:r>
              <a:rPr lang="ko-KR" altLang="en-US" dirty="0"/>
              <a:t>요구사항분석</a:t>
            </a:r>
            <a:r>
              <a:rPr lang="en-US" altLang="ko-KR" dirty="0"/>
              <a:t>, WBS,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55D9-84C8-49B1-9EF0-316E46455B2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기획의도</a:t>
            </a:r>
            <a:r>
              <a:rPr lang="en-US" altLang="ko-KR" dirty="0"/>
              <a:t>, </a:t>
            </a:r>
            <a:r>
              <a:rPr lang="ko-KR" altLang="en-US" dirty="0"/>
              <a:t>요구사항분석</a:t>
            </a:r>
            <a:r>
              <a:rPr lang="en-US" altLang="ko-KR" dirty="0"/>
              <a:t>, WBS,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55D9-84C8-49B1-9EF0-316E46455B2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80" y="1415252"/>
            <a:ext cx="4981167" cy="2924646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249596" y="1598450"/>
            <a:ext cx="3770075" cy="237296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5886814" y="4070008"/>
            <a:ext cx="495300" cy="104183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66682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A7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F47A-BF2A-4809-BD4E-F900139070F6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0807-08BE-4017-A9E3-BDC40E56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737" y="3060416"/>
            <a:ext cx="5040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err="1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BudgetPlanner</a:t>
            </a:r>
            <a:endParaRPr lang="ko-KR" altLang="en-US" sz="4400" b="1" i="1" dirty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2346" y="4043276"/>
            <a:ext cx="32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ECD76"/>
                </a:solidFill>
              </a:rPr>
              <a:t>김신제</a:t>
            </a:r>
            <a:r>
              <a:rPr lang="ko-KR" altLang="en-US" b="1" dirty="0">
                <a:solidFill>
                  <a:srgbClr val="FECD76"/>
                </a:solidFill>
              </a:rPr>
              <a:t> </a:t>
            </a:r>
            <a:r>
              <a:rPr lang="ko-KR" altLang="en-US" b="1" dirty="0" smtClean="0">
                <a:solidFill>
                  <a:srgbClr val="FECD76"/>
                </a:solidFill>
              </a:rPr>
              <a:t>김정인 </a:t>
            </a:r>
            <a:r>
              <a:rPr lang="ko-KR" altLang="en-US" b="1" dirty="0">
                <a:solidFill>
                  <a:srgbClr val="FECD76"/>
                </a:solidFill>
              </a:rPr>
              <a:t>손성범 임채현 </a:t>
            </a:r>
          </a:p>
        </p:txBody>
      </p:sp>
      <p:pic>
        <p:nvPicPr>
          <p:cNvPr id="1029" name="Picture 5" descr="C:\Users\user\Downloads\piledCo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4455" y="483518"/>
            <a:ext cx="3672775" cy="23574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740352" y="48665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ECD76"/>
                </a:solidFill>
              </a:rPr>
              <a:t>Design by </a:t>
            </a:r>
            <a:r>
              <a:rPr lang="ko-KR" altLang="en-US" sz="1200" b="1" i="1" dirty="0" smtClean="0">
                <a:solidFill>
                  <a:srgbClr val="FECD76"/>
                </a:solidFill>
              </a:rPr>
              <a:t>김순찬</a:t>
            </a:r>
            <a:endParaRPr lang="ko-KR" altLang="en-US" sz="1200" b="1" i="1" dirty="0">
              <a:solidFill>
                <a:srgbClr val="FECD7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Flow Chart 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[</a:t>
            </a:r>
            <a:r>
              <a:rPr lang="ko-KR" altLang="en-US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가계부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]</a:t>
            </a:r>
            <a:endParaRPr lang="ko-KR" altLang="en-US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C:\Users\KSC\Desktop\메인기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3518"/>
            <a:ext cx="8604448" cy="465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Flow Chart 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[</a:t>
            </a:r>
            <a:r>
              <a:rPr lang="ko-KR" altLang="en-US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회원가입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,</a:t>
            </a:r>
            <a:r>
              <a:rPr lang="ko-KR" altLang="en-US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로그인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,</a:t>
            </a:r>
            <a:r>
              <a:rPr lang="ko-KR" altLang="en-US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정보 찾기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ko-KR" altLang="en-US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수정</a:t>
            </a:r>
            <a:r>
              <a:rPr lang="en-US" altLang="ko-KR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]</a:t>
            </a:r>
            <a:endParaRPr lang="ko-KR" altLang="en-US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KSC\Desktop\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3518"/>
            <a:ext cx="8604448" cy="465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err="1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Exerd</a:t>
            </a:r>
            <a:endParaRPr lang="ko-KR" altLang="en-US" sz="2400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 descr="C:\Users\KSC\Downloads\3조_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56" y="555526"/>
            <a:ext cx="8409740" cy="4515966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42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조회</a:t>
            </a:r>
            <a:endParaRPr lang="en-US" sz="14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337276"/>
            <a:ext cx="2396606" cy="761747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카테고리별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수입</a:t>
            </a: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/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지출 및 잔고 조회</a:t>
            </a:r>
            <a:endParaRPr lang="en-US" altLang="ko-KR" sz="1100" b="1" dirty="0" smtClean="0">
              <a:ln>
                <a:solidFill>
                  <a:schemeClr val="tx1"/>
                </a:solidFill>
              </a:ln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수입</a:t>
            </a: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/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지출내역 엑셀 다운로드</a:t>
            </a:r>
          </a:p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endParaRPr lang="en-US" sz="1100" b="1" dirty="0">
              <a:ln>
                <a:solidFill>
                  <a:schemeClr val="tx1"/>
                </a:solidFill>
              </a:ln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err="1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김신제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5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099" name="Picture 3" descr="C:\Users\KSC\Desktop\신제\신제Par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563638"/>
            <a:ext cx="3816424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263" y="2882999"/>
            <a:ext cx="195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42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로그인</a:t>
            </a:r>
            <a:endParaRPr lang="en-US" sz="14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337276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회원가입</a:t>
            </a:r>
            <a:endParaRPr lang="en-US" altLang="ko-KR" sz="1100" b="1" dirty="0" smtClean="0">
              <a:ln>
                <a:solidFill>
                  <a:schemeClr val="tx1"/>
                </a:solidFill>
              </a:ln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임채현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9782"/>
            <a:ext cx="1743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C:\Users\KSC\Desktop\채현\user par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563638"/>
            <a:ext cx="3816424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4D0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4D05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pic>
        <p:nvPicPr>
          <p:cNvPr id="53250" name="Picture 2" descr="C:\Users\KSC\Desktop\view캡쳐\2-1아이디기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7615"/>
            <a:ext cx="2808312" cy="720080"/>
          </a:xfrm>
          <a:prstGeom prst="rect">
            <a:avLst/>
          </a:prstGeom>
          <a:noFill/>
        </p:spPr>
      </p:pic>
      <p:pic>
        <p:nvPicPr>
          <p:cNvPr id="53251" name="Picture 3" descr="C:\Users\KSC\Desktop\view캡쳐\2-2다른아이디입력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275606"/>
            <a:ext cx="2736304" cy="864096"/>
          </a:xfrm>
          <a:prstGeom prst="rect">
            <a:avLst/>
          </a:prstGeom>
          <a:noFill/>
        </p:spPr>
      </p:pic>
      <p:pic>
        <p:nvPicPr>
          <p:cNvPr id="53252" name="Picture 4" descr="C:\Users\KSC\Desktop\view캡쳐\2-3사용할수있는아이디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275606"/>
            <a:ext cx="2736304" cy="893332"/>
          </a:xfrm>
          <a:prstGeom prst="rect">
            <a:avLst/>
          </a:prstGeom>
          <a:noFill/>
        </p:spPr>
      </p:pic>
      <p:pic>
        <p:nvPicPr>
          <p:cNvPr id="53253" name="Picture 5" descr="C:\Users\KSC\Desktop\view캡쳐\2-4이메일제대로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355726"/>
            <a:ext cx="2729746" cy="2592288"/>
          </a:xfrm>
          <a:prstGeom prst="rect">
            <a:avLst/>
          </a:prstGeom>
          <a:noFill/>
        </p:spPr>
      </p:pic>
      <p:pic>
        <p:nvPicPr>
          <p:cNvPr id="53254" name="Picture 6" descr="C:\Users\KSC\Desktop\view캡쳐\2-5사용할수있는아이디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859782"/>
            <a:ext cx="2736304" cy="890952"/>
          </a:xfrm>
          <a:prstGeom prst="rect">
            <a:avLst/>
          </a:prstGeom>
          <a:noFill/>
        </p:spPr>
      </p:pic>
      <p:pic>
        <p:nvPicPr>
          <p:cNvPr id="53255" name="Picture 7" descr="C:\Users\KSC\Desktop\view캡쳐\2-6비밀번호유효성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3507854"/>
            <a:ext cx="2736304" cy="818944"/>
          </a:xfrm>
          <a:prstGeom prst="rect">
            <a:avLst/>
          </a:prstGeom>
          <a:noFill/>
        </p:spPr>
      </p:pic>
      <p:pic>
        <p:nvPicPr>
          <p:cNvPr id="53256" name="Picture 8" descr="C:\Users\KSC\Desktop\view캡쳐\2-7특수문자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2643758"/>
            <a:ext cx="2736304" cy="86409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48349" y="627534"/>
            <a:ext cx="2763611" cy="346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Check</a:t>
            </a:r>
            <a:endParaRPr lang="en-US" sz="20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21" name="Shape 434"/>
          <p:cNvSpPr/>
          <p:nvPr/>
        </p:nvSpPr>
        <p:spPr>
          <a:xfrm>
            <a:off x="971600" y="627534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1059582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2139702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Email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4008" y="2355726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Password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99592" y="1275606"/>
            <a:ext cx="0" cy="864096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6"/>
          <p:cNvCxnSpPr/>
          <p:nvPr/>
        </p:nvCxnSpPr>
        <p:spPr>
          <a:xfrm>
            <a:off x="8244408" y="1275606"/>
            <a:ext cx="0" cy="864096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/>
          <p:cNvCxnSpPr/>
          <p:nvPr/>
        </p:nvCxnSpPr>
        <p:spPr>
          <a:xfrm>
            <a:off x="1259632" y="1203598"/>
            <a:ext cx="6984776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6"/>
          <p:cNvCxnSpPr/>
          <p:nvPr/>
        </p:nvCxnSpPr>
        <p:spPr>
          <a:xfrm>
            <a:off x="971600" y="2139702"/>
            <a:ext cx="72008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6"/>
          <p:cNvCxnSpPr/>
          <p:nvPr/>
        </p:nvCxnSpPr>
        <p:spPr>
          <a:xfrm>
            <a:off x="1475656" y="2283718"/>
            <a:ext cx="223224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>
            <a:off x="3779912" y="2283718"/>
            <a:ext cx="0" cy="2736304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/>
          <p:cNvCxnSpPr/>
          <p:nvPr/>
        </p:nvCxnSpPr>
        <p:spPr>
          <a:xfrm>
            <a:off x="899592" y="2355726"/>
            <a:ext cx="0" cy="2664296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6"/>
          <p:cNvCxnSpPr/>
          <p:nvPr/>
        </p:nvCxnSpPr>
        <p:spPr>
          <a:xfrm>
            <a:off x="5508104" y="2499742"/>
            <a:ext cx="2088232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/>
          <p:cNvCxnSpPr/>
          <p:nvPr/>
        </p:nvCxnSpPr>
        <p:spPr>
          <a:xfrm>
            <a:off x="7668344" y="2499742"/>
            <a:ext cx="0" cy="1728192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6"/>
          <p:cNvCxnSpPr/>
          <p:nvPr/>
        </p:nvCxnSpPr>
        <p:spPr>
          <a:xfrm>
            <a:off x="4644008" y="2571750"/>
            <a:ext cx="0" cy="1728192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6"/>
          <p:cNvCxnSpPr/>
          <p:nvPr/>
        </p:nvCxnSpPr>
        <p:spPr>
          <a:xfrm>
            <a:off x="4716016" y="4371950"/>
            <a:ext cx="2952328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42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조회</a:t>
            </a:r>
            <a:endParaRPr lang="en-US" sz="14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337276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월별 수입</a:t>
            </a: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/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지출 및 잔고 조회</a:t>
            </a:r>
            <a:endParaRPr lang="en-US" sz="1100" b="1" dirty="0">
              <a:ln>
                <a:solidFill>
                  <a:schemeClr val="tx1"/>
                </a:solidFill>
              </a:ln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임채현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4274" name="Picture 2" descr="C:\Users\KSC\Desktop\채현\월별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8306" y="1563638"/>
            <a:ext cx="3800078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643758"/>
            <a:ext cx="18288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330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err="1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내정보찾기</a:t>
            </a:r>
            <a:endParaRPr lang="en-US" altLang="ko-KR" sz="1400" b="1" dirty="0" smtClean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2214560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ID/PASSWORD 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찾기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김정인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7346" name="Picture 2" descr="C:\Users\KSC\Desktop\정인\내정보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35646"/>
            <a:ext cx="3816424" cy="23042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571750"/>
            <a:ext cx="2266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42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err="1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마이페이지</a:t>
            </a:r>
            <a:endParaRPr lang="en-US" sz="14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2285998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회원정보 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김정인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61442" name="Picture 2" descr="C:\Users\KSC\Desktop\정인\내정본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35646"/>
            <a:ext cx="3816424" cy="23042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571750"/>
            <a:ext cx="22669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349" y="1930035"/>
            <a:ext cx="2763611" cy="242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조회</a:t>
            </a:r>
            <a:endParaRPr lang="en-US" altLang="ko-KR" sz="1400" b="1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337276"/>
            <a:ext cx="2396606" cy="221086"/>
          </a:xfrm>
          <a:prstGeom prst="rect">
            <a:avLst/>
          </a:prstGeom>
          <a:noFill/>
        </p:spPr>
        <p:txBody>
          <a:bodyPr wrap="square" lIns="0" tIns="0" rIns="68580" bIns="0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일별 수입</a:t>
            </a:r>
            <a:r>
              <a:rPr lang="en-US" altLang="ko-KR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/</a:t>
            </a:r>
            <a:r>
              <a:rPr lang="ko-KR" altLang="en-US" sz="1100" b="1" dirty="0" smtClean="0">
                <a:ln>
                  <a:solidFill>
                    <a:schemeClr val="tx1"/>
                  </a:solidFill>
                </a:ln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지출 및 잔고 조회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6341" y="1507339"/>
            <a:ext cx="2763611" cy="176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손성범</a:t>
            </a:r>
            <a:r>
              <a:rPr lang="en-US" altLang="ko-KR" sz="1400" b="1" spc="225" dirty="0" smtClean="0">
                <a:latin typeface="Adobe 고딕 Std B" pitchFamily="34" charset="-127"/>
                <a:ea typeface="Adobe 고딕 Std B" pitchFamily="34" charset="-127"/>
                <a:cs typeface="Titillium" charset="0"/>
              </a:rPr>
              <a:t>_</a:t>
            </a:r>
            <a:r>
              <a:rPr lang="en-US" altLang="ko-KR" sz="1400" b="1" spc="225" dirty="0" smtClean="0">
                <a:latin typeface="Titillium" charset="0"/>
                <a:ea typeface="Titillium" charset="0"/>
                <a:cs typeface="Titillium" charset="0"/>
              </a:rPr>
              <a:t>Developer </a:t>
            </a:r>
            <a:endParaRPr lang="en-US" sz="1400" b="1" spc="225" dirty="0">
              <a:latin typeface="Adobe 고딕 Std B" pitchFamily="34" charset="-127"/>
              <a:ea typeface="Adobe 고딕 Std B" pitchFamily="34" charset="-127"/>
              <a:cs typeface="Titillium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1" name="Shape 204"/>
          <p:cNvSpPr/>
          <p:nvPr/>
        </p:nvSpPr>
        <p:spPr>
          <a:xfrm>
            <a:off x="978985" y="1363323"/>
            <a:ext cx="280647" cy="295882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" name="Shape 434"/>
          <p:cNvSpPr/>
          <p:nvPr/>
        </p:nvSpPr>
        <p:spPr>
          <a:xfrm>
            <a:off x="971600" y="1867379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E8A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697" y="2643758"/>
            <a:ext cx="1781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 descr="C:\Users\KSC\Desktop\성범\일별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35647"/>
            <a:ext cx="3816424" cy="23762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773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1806" y="3363838"/>
            <a:ext cx="85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선정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688" y="3377887"/>
            <a:ext cx="161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요구사항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920" y="3385104"/>
            <a:ext cx="108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WBS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2080" y="3363838"/>
            <a:ext cx="164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Tool_Kit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644" y="659433"/>
            <a:ext cx="2143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INDEX</a:t>
            </a:r>
            <a:endParaRPr lang="ko-KR" altLang="en-US" sz="4400" b="1" i="1" dirty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6F58E9-EC8A-47ED-95A2-DA135247A265}"/>
              </a:ext>
            </a:extLst>
          </p:cNvPr>
          <p:cNvSpPr/>
          <p:nvPr/>
        </p:nvSpPr>
        <p:spPr>
          <a:xfrm>
            <a:off x="3597" y="561796"/>
            <a:ext cx="251520" cy="929834"/>
          </a:xfrm>
          <a:prstGeom prst="rect">
            <a:avLst/>
          </a:prstGeom>
          <a:solidFill>
            <a:srgbClr val="E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99BB75-5552-4D04-8444-633376B21F24}"/>
              </a:ext>
            </a:extLst>
          </p:cNvPr>
          <p:cNvSpPr/>
          <p:nvPr/>
        </p:nvSpPr>
        <p:spPr>
          <a:xfrm>
            <a:off x="0" y="2067694"/>
            <a:ext cx="9140613" cy="947763"/>
          </a:xfrm>
          <a:prstGeom prst="rect">
            <a:avLst/>
          </a:prstGeom>
          <a:solidFill>
            <a:srgbClr val="E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3814" y="2211710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01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2B801F6-9CF3-4F44-9673-C7F4285FBE29}"/>
              </a:ext>
            </a:extLst>
          </p:cNvPr>
          <p:cNvSpPr txBox="1"/>
          <p:nvPr/>
        </p:nvSpPr>
        <p:spPr>
          <a:xfrm>
            <a:off x="2118972" y="2200466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02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FCC067-0F78-444F-9370-0909400D3DD6}"/>
              </a:ext>
            </a:extLst>
          </p:cNvPr>
          <p:cNvSpPr txBox="1"/>
          <p:nvPr/>
        </p:nvSpPr>
        <p:spPr>
          <a:xfrm>
            <a:off x="3922035" y="2212702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03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AA7768A-1EFF-4F5C-B1F3-A94DF34128EC}"/>
              </a:ext>
            </a:extLst>
          </p:cNvPr>
          <p:cNvSpPr txBox="1"/>
          <p:nvPr/>
        </p:nvSpPr>
        <p:spPr>
          <a:xfrm>
            <a:off x="5730398" y="2201458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04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033B03A-E6A4-44F4-8F56-DB2CC9CBB381}"/>
              </a:ext>
            </a:extLst>
          </p:cNvPr>
          <p:cNvSpPr txBox="1"/>
          <p:nvPr/>
        </p:nvSpPr>
        <p:spPr>
          <a:xfrm>
            <a:off x="7236296" y="3363838"/>
            <a:ext cx="2088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Used Language</a:t>
            </a:r>
            <a:endParaRPr lang="en-US" altLang="ko-KR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17BEDAC-311B-428C-81F5-330EBD915566}"/>
              </a:ext>
            </a:extLst>
          </p:cNvPr>
          <p:cNvSpPr txBox="1"/>
          <p:nvPr/>
        </p:nvSpPr>
        <p:spPr>
          <a:xfrm>
            <a:off x="7674614" y="2207008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05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39552" y="411510"/>
            <a:ext cx="8604448" cy="4731990"/>
          </a:xfrm>
          <a:prstGeom prst="rect">
            <a:avLst/>
          </a:prstGeom>
          <a:solidFill>
            <a:srgbClr val="2E8A7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Q&amp;A</a:t>
            </a:r>
            <a:endParaRPr lang="ko-KR" altLang="en-US" sz="2400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4D0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4D05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8922C-52A8-4390-B381-D2C07E5B6AA6}"/>
              </a:ext>
            </a:extLst>
          </p:cNvPr>
          <p:cNvSpPr txBox="1"/>
          <p:nvPr/>
        </p:nvSpPr>
        <p:spPr>
          <a:xfrm>
            <a:off x="2483768" y="1723911"/>
            <a:ext cx="4680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i="1" dirty="0" err="1">
                <a:solidFill>
                  <a:srgbClr val="ECDD84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QnA</a:t>
            </a:r>
            <a:endParaRPr lang="ko-KR" altLang="en-US" sz="13800" i="1" dirty="0">
              <a:solidFill>
                <a:srgbClr val="ECDD84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3528" y="3363838"/>
            <a:ext cx="172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Used Open Source Library</a:t>
            </a:r>
            <a:endParaRPr lang="ko-KR" altLang="en-US" sz="28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3377887"/>
            <a:ext cx="1209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Flow Chart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3385104"/>
            <a:ext cx="129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Exerd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2160" y="342093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구현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644" y="659433"/>
            <a:ext cx="2143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INDEX</a:t>
            </a:r>
            <a:endParaRPr lang="ko-KR" altLang="en-US" sz="4400" b="1" i="1" dirty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6F58E9-EC8A-47ED-95A2-DA135247A265}"/>
              </a:ext>
            </a:extLst>
          </p:cNvPr>
          <p:cNvSpPr/>
          <p:nvPr/>
        </p:nvSpPr>
        <p:spPr>
          <a:xfrm>
            <a:off x="3597" y="561796"/>
            <a:ext cx="251520" cy="929834"/>
          </a:xfrm>
          <a:prstGeom prst="rect">
            <a:avLst/>
          </a:prstGeom>
          <a:solidFill>
            <a:srgbClr val="E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99BB75-5552-4D04-8444-633376B21F24}"/>
              </a:ext>
            </a:extLst>
          </p:cNvPr>
          <p:cNvSpPr/>
          <p:nvPr/>
        </p:nvSpPr>
        <p:spPr>
          <a:xfrm>
            <a:off x="0" y="2067694"/>
            <a:ext cx="9140613" cy="947763"/>
          </a:xfrm>
          <a:prstGeom prst="rect">
            <a:avLst/>
          </a:prstGeom>
          <a:solidFill>
            <a:srgbClr val="ECD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5536" y="2211710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06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2B801F6-9CF3-4F44-9673-C7F4285FBE29}"/>
              </a:ext>
            </a:extLst>
          </p:cNvPr>
          <p:cNvSpPr txBox="1"/>
          <p:nvPr/>
        </p:nvSpPr>
        <p:spPr>
          <a:xfrm>
            <a:off x="2277305" y="2200466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07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FCC067-0F78-444F-9370-0909400D3DD6}"/>
              </a:ext>
            </a:extLst>
          </p:cNvPr>
          <p:cNvSpPr txBox="1"/>
          <p:nvPr/>
        </p:nvSpPr>
        <p:spPr>
          <a:xfrm>
            <a:off x="4138059" y="2212702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08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AA7768A-1EFF-4F5C-B1F3-A94DF34128EC}"/>
              </a:ext>
            </a:extLst>
          </p:cNvPr>
          <p:cNvSpPr txBox="1"/>
          <p:nvPr/>
        </p:nvSpPr>
        <p:spPr>
          <a:xfrm>
            <a:off x="6019828" y="2201458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09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033B03A-E6A4-44F4-8F56-DB2CC9CBB381}"/>
              </a:ext>
            </a:extLst>
          </p:cNvPr>
          <p:cNvSpPr txBox="1"/>
          <p:nvPr/>
        </p:nvSpPr>
        <p:spPr>
          <a:xfrm>
            <a:off x="7740352" y="3426485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ECDD84"/>
                </a:solidFill>
                <a:latin typeface="휴먼모음T" pitchFamily="18" charset="-127"/>
                <a:ea typeface="휴먼모음T" pitchFamily="18" charset="-127"/>
              </a:rPr>
              <a:t>Q&amp;A</a:t>
            </a:r>
            <a:endParaRPr lang="ko-KR" altLang="en-US" sz="3200" dirty="0">
              <a:solidFill>
                <a:srgbClr val="ECDD8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17BEDAC-311B-428C-81F5-330EBD915566}"/>
              </a:ext>
            </a:extLst>
          </p:cNvPr>
          <p:cNvSpPr txBox="1"/>
          <p:nvPr/>
        </p:nvSpPr>
        <p:spPr>
          <a:xfrm>
            <a:off x="7830159" y="2207008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2E8A7B"/>
                </a:solidFill>
                <a:latin typeface="HY얕은샘물M" pitchFamily="18" charset="-127"/>
                <a:ea typeface="HY얕은샘물M" pitchFamily="18" charset="-127"/>
              </a:rPr>
              <a:t>10</a:t>
            </a:r>
            <a:endParaRPr lang="ko-KR" altLang="en-US" sz="4400" b="1" i="1" dirty="0">
              <a:solidFill>
                <a:srgbClr val="2E8A7B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ABB2AA-FDD9-41DA-89AC-AA688183E03C}"/>
              </a:ext>
            </a:extLst>
          </p:cNvPr>
          <p:cNvSpPr/>
          <p:nvPr/>
        </p:nvSpPr>
        <p:spPr>
          <a:xfrm>
            <a:off x="538386" y="2067693"/>
            <a:ext cx="8605614" cy="3075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 smtClean="0">
                <a:solidFill>
                  <a:srgbClr val="ECDD84"/>
                </a:solidFill>
                <a:latin typeface="+mn-ea"/>
                <a:cs typeface="Aharoni" panose="02010803020104030203" pitchFamily="2" charset="-79"/>
              </a:rPr>
              <a:t>선정</a:t>
            </a:r>
            <a:endParaRPr lang="ko-KR" altLang="en-US" sz="4400" b="1" i="1" dirty="0">
              <a:solidFill>
                <a:srgbClr val="ECDD8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2E8A7B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2E8A7B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15BAE3-EB29-48EA-8C95-5877F049A6D4}"/>
              </a:ext>
            </a:extLst>
          </p:cNvPr>
          <p:cNvSpPr txBox="1"/>
          <p:nvPr/>
        </p:nvSpPr>
        <p:spPr>
          <a:xfrm>
            <a:off x="683568" y="771550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i="1" dirty="0" err="1" smtClean="0">
                <a:solidFill>
                  <a:srgbClr val="ECDD8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BudgetPlanner</a:t>
            </a:r>
            <a:endParaRPr lang="ko-KR" altLang="en-US" sz="3200" b="1" dirty="0">
              <a:solidFill>
                <a:srgbClr val="2E8A7B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9E11B6A1-6A05-41A4-A080-24BD47B25D6D}"/>
              </a:ext>
            </a:extLst>
          </p:cNvPr>
          <p:cNvGrpSpPr/>
          <p:nvPr/>
        </p:nvGrpSpPr>
        <p:grpSpPr>
          <a:xfrm>
            <a:off x="4322605" y="2479121"/>
            <a:ext cx="516175" cy="516175"/>
            <a:chOff x="9412448" y="596855"/>
            <a:chExt cx="865635" cy="86563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3E34C466-6C9D-4B87-9950-20610A44174D}"/>
                </a:ext>
              </a:extLst>
            </p:cNvPr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7F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Group 14">
              <a:extLst>
                <a:ext uri="{FF2B5EF4-FFF2-40B4-BE49-F238E27FC236}">
                  <a16:creationId xmlns:a16="http://schemas.microsoft.com/office/drawing/2014/main" xmlns="" id="{68B0FFD2-2613-45F9-8D05-BC3EF13530F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89" name="Freeform 16">
                <a:extLst>
                  <a:ext uri="{FF2B5EF4-FFF2-40B4-BE49-F238E27FC236}">
                    <a16:creationId xmlns:a16="http://schemas.microsoft.com/office/drawing/2014/main" xmlns="" id="{57F955FB-45AB-4B94-A1BE-E76D1D9334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xmlns="" id="{1B3188ED-6198-46A1-95E4-EFC05D143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69C8EA16-40C8-4D5E-8BE4-7E2D94E55B1A}"/>
              </a:ext>
            </a:extLst>
          </p:cNvPr>
          <p:cNvGrpSpPr/>
          <p:nvPr/>
        </p:nvGrpSpPr>
        <p:grpSpPr>
          <a:xfrm>
            <a:off x="4341716" y="3717985"/>
            <a:ext cx="507337" cy="507337"/>
            <a:chOff x="1002577" y="5845838"/>
            <a:chExt cx="756000" cy="756000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98050B74-F911-45FA-A4B1-4F82DE9541EB}"/>
                </a:ext>
              </a:extLst>
            </p:cNvPr>
            <p:cNvSpPr/>
            <p:nvPr/>
          </p:nvSpPr>
          <p:spPr>
            <a:xfrm>
              <a:off x="1002577" y="5845838"/>
              <a:ext cx="756000" cy="756000"/>
            </a:xfrm>
            <a:prstGeom prst="ellipse">
              <a:avLst/>
            </a:prstGeom>
            <a:solidFill>
              <a:srgbClr val="FF8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Group 28">
              <a:extLst>
                <a:ext uri="{FF2B5EF4-FFF2-40B4-BE49-F238E27FC236}">
                  <a16:creationId xmlns:a16="http://schemas.microsoft.com/office/drawing/2014/main" xmlns="" id="{7482EDA4-7F2F-417A-9960-070B62167B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746" y="6052447"/>
              <a:ext cx="391663" cy="342781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xmlns="" id="{CDC69FCC-EE8B-4E62-99C1-D2AAA4171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xmlns="" id="{1BD3A5AD-A750-4AE1-9844-09392A146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6BD3E8F7-8C4C-42F0-B143-19D1505A26CE}"/>
              </a:ext>
            </a:extLst>
          </p:cNvPr>
          <p:cNvSpPr/>
          <p:nvPr/>
        </p:nvSpPr>
        <p:spPr>
          <a:xfrm>
            <a:off x="5004844" y="3673688"/>
            <a:ext cx="325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기존 </a:t>
            </a:r>
            <a:r>
              <a:rPr lang="ko-KR" altLang="en-US" sz="1400" b="1" dirty="0" err="1" smtClean="0"/>
              <a:t>앱</a:t>
            </a:r>
            <a:r>
              <a:rPr lang="ko-KR" altLang="en-US" sz="1400" b="1" dirty="0" smtClean="0"/>
              <a:t> 가계부의 기능 부족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 핵심 기능을 전부는 제공해주지 못하는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 기존 가계부 </a:t>
            </a:r>
            <a:r>
              <a:rPr lang="ko-KR" altLang="en-US" sz="1100" dirty="0" err="1" smtClean="0">
                <a:solidFill>
                  <a:prstClr val="white">
                    <a:lumMod val="50000"/>
                  </a:prstClr>
                </a:solidFill>
              </a:rPr>
              <a:t>앱의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한계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E3E4631-AB52-4A17-8217-36102610752F}"/>
              </a:ext>
            </a:extLst>
          </p:cNvPr>
          <p:cNvSpPr/>
          <p:nvPr/>
        </p:nvSpPr>
        <p:spPr>
          <a:xfrm>
            <a:off x="5004048" y="2355726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기존 웹 가계부의 불편함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ko-KR" altLang="en-US" sz="1100" b="1" dirty="0" err="1" smtClean="0">
                <a:solidFill>
                  <a:prstClr val="white">
                    <a:lumMod val="50000"/>
                  </a:prstClr>
                </a:solidFill>
              </a:rPr>
              <a:t>네이버</a:t>
            </a:r>
            <a:r>
              <a:rPr lang="ko-KR" altLang="en-US" sz="11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white">
                    <a:lumMod val="50000"/>
                  </a:prstClr>
                </a:solidFill>
              </a:rPr>
              <a:t>가계부와 같이 기능이 확실한 </a:t>
            </a:r>
            <a:endParaRPr lang="en-US" altLang="ko-KR" sz="11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>
                    <a:lumMod val="50000"/>
                  </a:prstClr>
                </a:solidFill>
              </a:rPr>
              <a:t>  웹 </a:t>
            </a:r>
            <a:r>
              <a:rPr lang="ko-KR" altLang="en-US" sz="1100" b="1" dirty="0">
                <a:solidFill>
                  <a:prstClr val="white">
                    <a:lumMod val="50000"/>
                  </a:prstClr>
                </a:solidFill>
              </a:rPr>
              <a:t>페이지가 존재하지만 사용하기에 너무 어렵다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9592" y="2211710"/>
            <a:ext cx="2448272" cy="2592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C15BAE3-EB29-48EA-8C95-5877F049A6D4}"/>
              </a:ext>
            </a:extLst>
          </p:cNvPr>
          <p:cNvSpPr txBox="1"/>
          <p:nvPr/>
        </p:nvSpPr>
        <p:spPr>
          <a:xfrm rot="21426094">
            <a:off x="7177898" y="1321670"/>
            <a:ext cx="18367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3200" b="1" i="1" dirty="0" smtClean="0">
                <a:solidFill>
                  <a:srgbClr val="2E8A7B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선정배경</a:t>
            </a:r>
            <a:endParaRPr lang="ko-KR" altLang="en-US" sz="3200" b="1" i="1" dirty="0">
              <a:solidFill>
                <a:srgbClr val="2E8A7B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5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ko-KR" altLang="en-US" sz="2400" b="1" i="1" dirty="0">
                <a:solidFill>
                  <a:srgbClr val="ECDD84"/>
                </a:solidFill>
                <a:latin typeface="+mn-ea"/>
                <a:cs typeface="Aharoni" panose="02010803020104030203" pitchFamily="2" charset="-79"/>
              </a:rPr>
              <a:t>요구사항분석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9355421"/>
              </p:ext>
            </p:extLst>
          </p:nvPr>
        </p:nvGraphicFramePr>
        <p:xfrm>
          <a:off x="1432" y="476249"/>
          <a:ext cx="536954" cy="181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172EDC3A-26DA-4B7A-98BD-D081B1863B28}"/>
              </a:ext>
            </a:extLst>
          </p:cNvPr>
          <p:cNvGrpSpPr/>
          <p:nvPr/>
        </p:nvGrpSpPr>
        <p:grpSpPr>
          <a:xfrm>
            <a:off x="1259632" y="642185"/>
            <a:ext cx="1441962" cy="4299942"/>
            <a:chOff x="1860549" y="685595"/>
            <a:chExt cx="3171825" cy="5670550"/>
          </a:xfrm>
          <a:effectLst>
            <a:outerShdw blurRad="368300" dist="381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xmlns="" id="{5EDEABFA-BA55-45D9-9F11-04540F1A49E0}"/>
                </a:ext>
              </a:extLst>
            </p:cNvPr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rgbClr val="C3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AE294433-EF2F-4A4D-B47E-0B5D610A8000}"/>
                </a:ext>
              </a:extLst>
            </p:cNvPr>
            <p:cNvSpPr/>
            <p:nvPr/>
          </p:nvSpPr>
          <p:spPr>
            <a:xfrm>
              <a:off x="2027237" y="685595"/>
              <a:ext cx="2838449" cy="567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E00109CE-0D76-4729-8712-93DEEEF1403F}"/>
                </a:ext>
              </a:extLst>
            </p:cNvPr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rgbClr val="FE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지출내역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수입내역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예상지출</a:t>
              </a:r>
            </a:p>
          </p:txBody>
        </p:sp>
        <p:sp>
          <p:nvSpPr>
            <p:cNvPr id="66" name="모서리가 둥근 직사각형 29">
              <a:extLst>
                <a:ext uri="{FF2B5EF4-FFF2-40B4-BE49-F238E27FC236}">
                  <a16:creationId xmlns:a16="http://schemas.microsoft.com/office/drawing/2014/main" xmlns="" id="{E955CC85-6858-4E0E-A8F7-13A25C22A63E}"/>
                </a:ext>
              </a:extLst>
            </p:cNvPr>
            <p:cNvSpPr/>
            <p:nvPr/>
          </p:nvSpPr>
          <p:spPr>
            <a:xfrm>
              <a:off x="2441151" y="904074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rgbClr val="FE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등록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FAFAECE-2BA7-4C05-8BE6-11AE14E5AF48}"/>
              </a:ext>
            </a:extLst>
          </p:cNvPr>
          <p:cNvGrpSpPr/>
          <p:nvPr/>
        </p:nvGrpSpPr>
        <p:grpSpPr>
          <a:xfrm>
            <a:off x="3152729" y="642185"/>
            <a:ext cx="1441962" cy="4299942"/>
            <a:chOff x="1860549" y="685595"/>
            <a:chExt cx="3171825" cy="5670550"/>
          </a:xfrm>
          <a:effectLst>
            <a:outerShdw blurRad="419100" dir="18900000" sy="23000" kx="-1200000" algn="bl" rotWithShape="0">
              <a:prstClr val="black">
                <a:alpha val="14000"/>
              </a:prstClr>
            </a:outerShdw>
          </a:effectLst>
        </p:grpSpPr>
        <p:sp>
          <p:nvSpPr>
            <p:cNvPr id="68" name="사다리꼴 67">
              <a:extLst>
                <a:ext uri="{FF2B5EF4-FFF2-40B4-BE49-F238E27FC236}">
                  <a16:creationId xmlns:a16="http://schemas.microsoft.com/office/drawing/2014/main" xmlns="" id="{A2809072-13EA-4B4D-AC72-866B4611005E}"/>
                </a:ext>
              </a:extLst>
            </p:cNvPr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AE631215-CB36-49FE-AA5B-90650C93CD11}"/>
                </a:ext>
              </a:extLst>
            </p:cNvPr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8A14C0BD-E6F7-4F32-82F4-E3CA575F05D2}"/>
                </a:ext>
              </a:extLst>
            </p:cNvPr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일별조회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월별조회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err="1"/>
                <a:t>카테고리별조회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엑셀다운</a:t>
              </a:r>
            </a:p>
          </p:txBody>
        </p:sp>
        <p:sp>
          <p:nvSpPr>
            <p:cNvPr id="71" name="모서리가 둥근 직사각형 34">
              <a:extLst>
                <a:ext uri="{FF2B5EF4-FFF2-40B4-BE49-F238E27FC236}">
                  <a16:creationId xmlns:a16="http://schemas.microsoft.com/office/drawing/2014/main" xmlns="" id="{F4217C10-9261-4AE5-BC0C-28A72B8A05A0}"/>
                </a:ext>
              </a:extLst>
            </p:cNvPr>
            <p:cNvSpPr/>
            <p:nvPr/>
          </p:nvSpPr>
          <p:spPr>
            <a:xfrm>
              <a:off x="2399504" y="904072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조회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C0E91BF6-C91A-4575-A94C-A71FAF3D5598}"/>
              </a:ext>
            </a:extLst>
          </p:cNvPr>
          <p:cNvGrpSpPr/>
          <p:nvPr/>
        </p:nvGrpSpPr>
        <p:grpSpPr>
          <a:xfrm>
            <a:off x="5045824" y="642185"/>
            <a:ext cx="1441962" cy="4299942"/>
            <a:chOff x="1860549" y="685595"/>
            <a:chExt cx="3171825" cy="5670550"/>
          </a:xfrm>
          <a:effectLst>
            <a:outerShdw blurRad="685800" dir="264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73" name="사다리꼴 72">
              <a:extLst>
                <a:ext uri="{FF2B5EF4-FFF2-40B4-BE49-F238E27FC236}">
                  <a16:creationId xmlns:a16="http://schemas.microsoft.com/office/drawing/2014/main" xmlns="" id="{1F8A22AC-280F-4EF7-9701-E66A22D9F4C7}"/>
                </a:ext>
              </a:extLst>
            </p:cNvPr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rgbClr val="3F6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19812857-906E-4EC4-83C0-7722B8771DE0}"/>
                </a:ext>
              </a:extLst>
            </p:cNvPr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259FBAE2-5D83-427E-A926-A1878A723714}"/>
                </a:ext>
              </a:extLst>
            </p:cNvPr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연간월별통계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평균대비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지출변화량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월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카테고리금액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카테고리별 통계</a:t>
              </a:r>
              <a:endParaRPr lang="en-US" altLang="ko-KR" sz="1600" dirty="0"/>
            </a:p>
          </p:txBody>
        </p:sp>
        <p:sp>
          <p:nvSpPr>
            <p:cNvPr id="76" name="모서리가 둥근 직사각형 39">
              <a:extLst>
                <a:ext uri="{FF2B5EF4-FFF2-40B4-BE49-F238E27FC236}">
                  <a16:creationId xmlns:a16="http://schemas.microsoft.com/office/drawing/2014/main" xmlns="" id="{71169CBB-9779-4243-8111-A21B56058226}"/>
                </a:ext>
              </a:extLst>
            </p:cNvPr>
            <p:cNvSpPr/>
            <p:nvPr/>
          </p:nvSpPr>
          <p:spPr>
            <a:xfrm>
              <a:off x="2399504" y="899436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분석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95FCECC-4AEC-4DDC-BAD9-938B697C917A}"/>
              </a:ext>
            </a:extLst>
          </p:cNvPr>
          <p:cNvGrpSpPr/>
          <p:nvPr/>
        </p:nvGrpSpPr>
        <p:grpSpPr>
          <a:xfrm>
            <a:off x="7090477" y="642185"/>
            <a:ext cx="1441962" cy="4299942"/>
            <a:chOff x="1860549" y="685595"/>
            <a:chExt cx="3171825" cy="5670550"/>
          </a:xfrm>
          <a:effectLst>
            <a:outerShdw blurRad="685800" dir="264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79" name="사다리꼴 78">
              <a:extLst>
                <a:ext uri="{FF2B5EF4-FFF2-40B4-BE49-F238E27FC236}">
                  <a16:creationId xmlns:a16="http://schemas.microsoft.com/office/drawing/2014/main" xmlns="" id="{53B18922-9F43-4A2C-9AEB-49B3D4A14EA0}"/>
                </a:ext>
              </a:extLst>
            </p:cNvPr>
            <p:cNvSpPr/>
            <p:nvPr/>
          </p:nvSpPr>
          <p:spPr>
            <a:xfrm>
              <a:off x="1860549" y="1328327"/>
              <a:ext cx="3171825" cy="163718"/>
            </a:xfrm>
            <a:prstGeom prst="trapezoid">
              <a:avLst>
                <a:gd name="adj" fmla="val 105287"/>
              </a:avLst>
            </a:prstGeom>
            <a:solidFill>
              <a:srgbClr val="3F6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96A85450-EE52-408A-BB00-2CE3A420ECA0}"/>
                </a:ext>
              </a:extLst>
            </p:cNvPr>
            <p:cNvSpPr/>
            <p:nvPr/>
          </p:nvSpPr>
          <p:spPr>
            <a:xfrm>
              <a:off x="2027236" y="685595"/>
              <a:ext cx="2838450" cy="5670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BA9977CB-F105-4EA6-B59F-70428D0AA580}"/>
                </a:ext>
              </a:extLst>
            </p:cNvPr>
            <p:cNvSpPr/>
            <p:nvPr/>
          </p:nvSpPr>
          <p:spPr>
            <a:xfrm>
              <a:off x="1860549" y="1492045"/>
              <a:ext cx="3171825" cy="4057650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회원정보수정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잔고조회</a:t>
              </a:r>
            </a:p>
          </p:txBody>
        </p:sp>
        <p:sp>
          <p:nvSpPr>
            <p:cNvPr id="85" name="모서리가 둥근 직사각형 39">
              <a:extLst>
                <a:ext uri="{FF2B5EF4-FFF2-40B4-BE49-F238E27FC236}">
                  <a16:creationId xmlns:a16="http://schemas.microsoft.com/office/drawing/2014/main" xmlns="" id="{AEFA8F45-75CC-484D-B4A5-3D940DE15F88}"/>
                </a:ext>
              </a:extLst>
            </p:cNvPr>
            <p:cNvSpPr/>
            <p:nvPr/>
          </p:nvSpPr>
          <p:spPr>
            <a:xfrm>
              <a:off x="2399504" y="899435"/>
              <a:ext cx="2093915" cy="391011"/>
            </a:xfrm>
            <a:prstGeom prst="roundRect">
              <a:avLst>
                <a:gd name="adj" fmla="val 5000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설정</a:t>
              </a: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41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>
                <a:solidFill>
                  <a:srgbClr val="ECDD84"/>
                </a:solidFill>
                <a:latin typeface="+mn-ea"/>
                <a:cs typeface="Aharoni" panose="02010803020104030203" pitchFamily="2" charset="-79"/>
              </a:rPr>
              <a:t>WBS</a:t>
            </a:r>
            <a:endParaRPr lang="ko-KR" altLang="en-US" sz="2400" b="1" i="1" dirty="0">
              <a:solidFill>
                <a:srgbClr val="ECDD8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1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4AA8D5-CEEF-4795-A483-A8DA5FC485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55" y="934142"/>
            <a:ext cx="8220075" cy="378142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Tool Kit</a:t>
            </a:r>
            <a:endParaRPr lang="ko-KR" altLang="en-US" sz="2400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2148233" y="627534"/>
            <a:ext cx="4728023" cy="4032447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w="6350">
            <a:solidFill>
              <a:schemeClr val="tx1">
                <a:alpha val="15000"/>
              </a:schemeClr>
            </a:solidFill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2914650" y="1317151"/>
            <a:ext cx="3314700" cy="2877532"/>
          </a:xfrm>
          <a:custGeom>
            <a:avLst/>
            <a:gdLst/>
            <a:ahLst/>
            <a:cxnLst/>
            <a:rect l="0" t="0" r="r" b="b"/>
            <a:pathLst>
              <a:path w="20465" h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87624" y="1932272"/>
            <a:ext cx="1168958" cy="13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latin typeface="Titillium" charset="0"/>
                <a:ea typeface="Titillium" charset="0"/>
                <a:cs typeface="Titillium" charset="0"/>
              </a:rPr>
              <a:t>eclipse</a:t>
            </a:r>
            <a:endParaRPr lang="en-US" sz="1100" b="1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28" name="Picture 5" descr="C:\Users\user\Downloads\piledCo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809198"/>
            <a:ext cx="2808312" cy="1564844"/>
          </a:xfrm>
          <a:prstGeom prst="rect">
            <a:avLst/>
          </a:prstGeom>
          <a:noFill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563638"/>
            <a:ext cx="506072" cy="503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 l="14286" t="14286"/>
          <a:stretch>
            <a:fillRect/>
          </a:stretch>
        </p:blipFill>
        <p:spPr bwMode="auto">
          <a:xfrm>
            <a:off x="6228184" y="1563638"/>
            <a:ext cx="506025" cy="504056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1" name="TextBox 30"/>
          <p:cNvSpPr txBox="1"/>
          <p:nvPr/>
        </p:nvSpPr>
        <p:spPr>
          <a:xfrm>
            <a:off x="6084168" y="1779662"/>
            <a:ext cx="1168958" cy="13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latin typeface="Titillium" charset="0"/>
                <a:ea typeface="Titillium" charset="0"/>
                <a:cs typeface="Titillium" charset="0"/>
              </a:rPr>
              <a:t>spring</a:t>
            </a:r>
            <a:endParaRPr lang="en-US" sz="1100" b="1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435846"/>
            <a:ext cx="550960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3507854"/>
            <a:ext cx="539938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6084168" y="3660464"/>
            <a:ext cx="1168958" cy="13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100" b="1" dirty="0" smtClean="0">
                <a:latin typeface="Titillium" charset="0"/>
                <a:ea typeface="Titillium" charset="0"/>
                <a:cs typeface="Titillium" charset="0"/>
              </a:rPr>
              <a:t>tomcat</a:t>
            </a:r>
            <a:endParaRPr lang="en-US" sz="1100" b="1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3648" y="3867894"/>
            <a:ext cx="1168958" cy="13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100" b="1" dirty="0" err="1" smtClean="0">
                <a:latin typeface="Titillium" charset="0"/>
                <a:ea typeface="Titillium" charset="0"/>
                <a:cs typeface="Titillium" charset="0"/>
              </a:rPr>
              <a:t>github</a:t>
            </a:r>
            <a:endParaRPr lang="en-US" sz="1100" b="1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4287998"/>
            <a:ext cx="504056" cy="51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835090" y="4864062"/>
            <a:ext cx="1168958" cy="13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100" b="1" dirty="0" err="1" smtClean="0">
                <a:latin typeface="Titillium" charset="0"/>
                <a:ea typeface="Titillium" charset="0"/>
                <a:cs typeface="Titillium" charset="0"/>
              </a:rPr>
              <a:t>Sqlplus</a:t>
            </a:r>
            <a:r>
              <a:rPr lang="en-US" sz="1100" b="1" dirty="0" smtClean="0">
                <a:latin typeface="Titillium" charset="0"/>
                <a:ea typeface="Titillium" charset="0"/>
                <a:cs typeface="Titillium" charset="0"/>
              </a:rPr>
              <a:t>(DB)</a:t>
            </a:r>
            <a:endParaRPr lang="en-US" sz="1100" b="1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9" name="Shape 3691"/>
          <p:cNvSpPr/>
          <p:nvPr/>
        </p:nvSpPr>
        <p:spPr>
          <a:xfrm>
            <a:off x="4211960" y="483518"/>
            <a:ext cx="432048" cy="432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Used Language</a:t>
            </a:r>
            <a:endParaRPr lang="ko-KR" altLang="en-US" sz="2400" b="1" i="1" dirty="0" smtClean="0">
              <a:solidFill>
                <a:srgbClr val="ECDD84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4" name="Group 19"/>
          <p:cNvGrpSpPr/>
          <p:nvPr/>
        </p:nvGrpSpPr>
        <p:grpSpPr>
          <a:xfrm>
            <a:off x="1763688" y="1823945"/>
            <a:ext cx="2008751" cy="523671"/>
            <a:chOff x="1790700" y="2395895"/>
            <a:chExt cx="2678334" cy="698227"/>
          </a:xfrm>
        </p:grpSpPr>
        <p:sp>
          <p:nvSpPr>
            <p:cNvPr id="39" name="TextBox 38"/>
            <p:cNvSpPr txBox="1"/>
            <p:nvPr/>
          </p:nvSpPr>
          <p:spPr>
            <a:xfrm>
              <a:off x="2714662" y="2395896"/>
              <a:ext cx="1754372" cy="18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i="1" u="sng" spc="150" dirty="0" smtClean="0">
                  <a:latin typeface="Titillium" charset="0"/>
                  <a:ea typeface="Titillium" charset="0"/>
                  <a:cs typeface="Titillium" charset="0"/>
                </a:rPr>
                <a:t>JAVA</a:t>
              </a:r>
              <a:endParaRPr lang="en-US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62" y="2650924"/>
              <a:ext cx="1754372" cy="443198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Java SE 8 (Oracle JDK 1.8.x)</a:t>
              </a:r>
              <a:endParaRPr lang="en-US" altLang="ko-KR" sz="900" b="1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2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1"/>
          <p:cNvGrpSpPr/>
          <p:nvPr/>
        </p:nvGrpSpPr>
        <p:grpSpPr>
          <a:xfrm>
            <a:off x="3988288" y="1823942"/>
            <a:ext cx="2008751" cy="523674"/>
            <a:chOff x="1790700" y="2395895"/>
            <a:chExt cx="2678334" cy="698232"/>
          </a:xfrm>
        </p:grpSpPr>
        <p:sp>
          <p:nvSpPr>
            <p:cNvPr id="44" name="TextBox 43"/>
            <p:cNvSpPr txBox="1"/>
            <p:nvPr/>
          </p:nvSpPr>
          <p:spPr>
            <a:xfrm>
              <a:off x="2714662" y="2395895"/>
              <a:ext cx="1754372" cy="180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i="1" u="sng" spc="150" dirty="0" smtClean="0">
                  <a:latin typeface="Titillium" charset="0"/>
                  <a:ea typeface="Titillium" charset="0"/>
                  <a:cs typeface="Titillium" charset="0"/>
                </a:rPr>
                <a:t>Oracle</a:t>
              </a:r>
              <a:endParaRPr lang="en-US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4662" y="2650928"/>
              <a:ext cx="1754372" cy="443199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Oracle Database Express Edition 11g Release 2</a:t>
              </a:r>
              <a:endParaRPr lang="en-US" altLang="ko-KR" sz="900" b="1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47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6"/>
          <p:cNvGrpSpPr/>
          <p:nvPr/>
        </p:nvGrpSpPr>
        <p:grpSpPr>
          <a:xfrm>
            <a:off x="6212887" y="1823942"/>
            <a:ext cx="2008751" cy="423764"/>
            <a:chOff x="1790700" y="2395895"/>
            <a:chExt cx="2678334" cy="565019"/>
          </a:xfrm>
        </p:grpSpPr>
        <p:sp>
          <p:nvSpPr>
            <p:cNvPr id="49" name="TextBox 48"/>
            <p:cNvSpPr txBox="1"/>
            <p:nvPr/>
          </p:nvSpPr>
          <p:spPr>
            <a:xfrm>
              <a:off x="2714662" y="2395895"/>
              <a:ext cx="1754372" cy="180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i="1" u="sng" spc="150" dirty="0" smtClean="0">
                  <a:latin typeface="Titillium" charset="0"/>
                  <a:ea typeface="Titillium" charset="0"/>
                  <a:cs typeface="Titillium" charset="0"/>
                </a:rPr>
                <a:t>Spring</a:t>
              </a:r>
              <a:endParaRPr lang="en-US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4662" y="2650927"/>
              <a:ext cx="1754372" cy="295466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Spring Tool Suite (3.8.x)</a:t>
              </a:r>
              <a:endParaRPr lang="en-US" altLang="ko-KR" sz="900" b="1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52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41"/>
          <p:cNvGrpSpPr/>
          <p:nvPr/>
        </p:nvGrpSpPr>
        <p:grpSpPr>
          <a:xfrm>
            <a:off x="1763688" y="3089406"/>
            <a:ext cx="2008751" cy="423764"/>
            <a:chOff x="1790700" y="2395895"/>
            <a:chExt cx="2678334" cy="565019"/>
          </a:xfrm>
        </p:grpSpPr>
        <p:sp>
          <p:nvSpPr>
            <p:cNvPr id="54" name="TextBox 53"/>
            <p:cNvSpPr txBox="1"/>
            <p:nvPr/>
          </p:nvSpPr>
          <p:spPr>
            <a:xfrm>
              <a:off x="2714662" y="2395895"/>
              <a:ext cx="1754372" cy="180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i="1" u="sng" spc="150" dirty="0" smtClean="0">
                  <a:latin typeface="Titillium" charset="0"/>
                  <a:ea typeface="Titillium" charset="0"/>
                  <a:cs typeface="Titillium" charset="0"/>
                </a:rPr>
                <a:t>Tomcat</a:t>
              </a:r>
              <a:endParaRPr lang="en-US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62" y="2650927"/>
              <a:ext cx="1754372" cy="295466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Apache Tomcat (8.5.x)</a:t>
              </a:r>
              <a:endParaRPr lang="en-US" altLang="ko-KR" sz="900" b="1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57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46"/>
          <p:cNvGrpSpPr/>
          <p:nvPr/>
        </p:nvGrpSpPr>
        <p:grpSpPr>
          <a:xfrm>
            <a:off x="3988288" y="3089406"/>
            <a:ext cx="2008751" cy="634472"/>
            <a:chOff x="1790700" y="2395895"/>
            <a:chExt cx="2678334" cy="845963"/>
          </a:xfrm>
        </p:grpSpPr>
        <p:sp>
          <p:nvSpPr>
            <p:cNvPr id="59" name="TextBox 58"/>
            <p:cNvSpPr txBox="1"/>
            <p:nvPr/>
          </p:nvSpPr>
          <p:spPr>
            <a:xfrm>
              <a:off x="2714662" y="2395895"/>
              <a:ext cx="1754372" cy="180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i="1" u="sng" spc="150" dirty="0" smtClean="0">
                  <a:latin typeface="Titillium" charset="0"/>
                  <a:ea typeface="Titillium" charset="0"/>
                  <a:cs typeface="Titillium" charset="0"/>
                </a:rPr>
                <a:t>Maven</a:t>
              </a:r>
              <a:endParaRPr lang="en-US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4662" y="2650927"/>
              <a:ext cx="1754372" cy="590931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Apache Maven (3.3.x)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900" b="1" spc="150" dirty="0" smtClean="0">
                  <a:latin typeface="Titillium" charset="0"/>
                  <a:ea typeface="Titillium" charset="0"/>
                  <a:cs typeface="Titillium" charset="0"/>
                </a:rPr>
                <a:t>Maven Central Repository</a:t>
              </a:r>
              <a:endParaRPr lang="en-US" altLang="ko-KR" sz="900" b="1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62" name="Straight Connector 5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51"/>
          <p:cNvGrpSpPr/>
          <p:nvPr/>
        </p:nvGrpSpPr>
        <p:grpSpPr>
          <a:xfrm>
            <a:off x="6212887" y="3089411"/>
            <a:ext cx="2008751" cy="432516"/>
            <a:chOff x="1790700" y="2395895"/>
            <a:chExt cx="2678334" cy="576687"/>
          </a:xfrm>
        </p:grpSpPr>
        <p:sp>
          <p:nvSpPr>
            <p:cNvPr id="64" name="TextBox 63"/>
            <p:cNvSpPr txBox="1"/>
            <p:nvPr/>
          </p:nvSpPr>
          <p:spPr>
            <a:xfrm>
              <a:off x="2714662" y="2407980"/>
              <a:ext cx="1754372" cy="18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" b="1" i="1" u="sng" spc="150" dirty="0" err="1" smtClean="0">
                  <a:latin typeface="Titillium" charset="0"/>
                  <a:ea typeface="Titillium" charset="0"/>
                  <a:cs typeface="Titillium" charset="0"/>
                </a:rPr>
                <a:t>GitHub</a:t>
              </a:r>
              <a:endParaRPr lang="en-US" altLang="ko-KR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4662" y="2792020"/>
              <a:ext cx="1754372" cy="180562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" b="1" i="1" u="sng" spc="150" dirty="0" err="1" smtClean="0">
                  <a:latin typeface="Titillium" charset="0"/>
                  <a:ea typeface="Titillium" charset="0"/>
                  <a:cs typeface="Titillium" charset="0"/>
                </a:rPr>
                <a:t>eXERD</a:t>
              </a:r>
              <a:endParaRPr lang="en-US" altLang="ko-KR" sz="1100" b="1" i="1" u="sng" spc="150" dirty="0">
                <a:latin typeface="Titillium" charset="0"/>
                <a:ea typeface="Titillium" charset="0"/>
                <a:cs typeface="Titillium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90700" y="2395895"/>
              <a:ext cx="778329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700" dirty="0" smtClean="0">
                  <a:latin typeface="Titillium Light" charset="0"/>
                  <a:ea typeface="Titillium Light" charset="0"/>
                  <a:cs typeface="Titillium Light" charset="0"/>
                </a:rPr>
                <a:t>06</a:t>
              </a:r>
              <a:endParaRPr lang="en-US" sz="27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67" name="Straight Connector 5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76249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6725" lvl="2"/>
            <a:r>
              <a:rPr lang="en-US" altLang="ko-KR" sz="2400" b="1" i="1" dirty="0" smtClean="0">
                <a:solidFill>
                  <a:srgbClr val="ECDD84"/>
                </a:solidFill>
                <a:latin typeface="휴먼엑스포" pitchFamily="18" charset="-127"/>
                <a:ea typeface="휴먼엑스포" pitchFamily="18" charset="-127"/>
              </a:rPr>
              <a:t>Used Open Source Library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476248"/>
            <a:ext cx="538385" cy="4667252"/>
          </a:xfrm>
          <a:prstGeom prst="rect">
            <a:avLst/>
          </a:prstGeom>
          <a:solidFill>
            <a:srgbClr val="2E8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9411568"/>
              </p:ext>
            </p:extLst>
          </p:nvPr>
        </p:nvGraphicFramePr>
        <p:xfrm>
          <a:off x="1432" y="476249"/>
          <a:ext cx="536954" cy="22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CDD84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ECDD84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450056"/>
            <a:ext cx="9144000" cy="27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843621" y="4488368"/>
            <a:ext cx="197128" cy="172525"/>
            <a:chOff x="496" y="4251"/>
            <a:chExt cx="641" cy="561"/>
          </a:xfrm>
          <a:solidFill>
            <a:schemeClr val="bg1"/>
          </a:solidFill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2" name="Freeform 41"/>
          <p:cNvSpPr>
            <a:spLocks/>
          </p:cNvSpPr>
          <p:nvPr/>
        </p:nvSpPr>
        <p:spPr bwMode="auto">
          <a:xfrm>
            <a:off x="250446" y="695924"/>
            <a:ext cx="18222" cy="21639"/>
          </a:xfrm>
          <a:custGeom>
            <a:avLst/>
            <a:gdLst>
              <a:gd name="T0" fmla="*/ 175 w 349"/>
              <a:gd name="T1" fmla="*/ 0 h 421"/>
              <a:gd name="T2" fmla="*/ 206 w 349"/>
              <a:gd name="T3" fmla="*/ 2 h 421"/>
              <a:gd name="T4" fmla="*/ 235 w 349"/>
              <a:gd name="T5" fmla="*/ 9 h 421"/>
              <a:gd name="T6" fmla="*/ 263 w 349"/>
              <a:gd name="T7" fmla="*/ 22 h 421"/>
              <a:gd name="T8" fmla="*/ 287 w 349"/>
              <a:gd name="T9" fmla="*/ 40 h 421"/>
              <a:gd name="T10" fmla="*/ 308 w 349"/>
              <a:gd name="T11" fmla="*/ 60 h 421"/>
              <a:gd name="T12" fmla="*/ 326 w 349"/>
              <a:gd name="T13" fmla="*/ 84 h 421"/>
              <a:gd name="T14" fmla="*/ 338 w 349"/>
              <a:gd name="T15" fmla="*/ 111 h 421"/>
              <a:gd name="T16" fmla="*/ 346 w 349"/>
              <a:gd name="T17" fmla="*/ 140 h 421"/>
              <a:gd name="T18" fmla="*/ 349 w 349"/>
              <a:gd name="T19" fmla="*/ 171 h 421"/>
              <a:gd name="T20" fmla="*/ 349 w 349"/>
              <a:gd name="T21" fmla="*/ 249 h 421"/>
              <a:gd name="T22" fmla="*/ 346 w 349"/>
              <a:gd name="T23" fmla="*/ 280 h 421"/>
              <a:gd name="T24" fmla="*/ 338 w 349"/>
              <a:gd name="T25" fmla="*/ 309 h 421"/>
              <a:gd name="T26" fmla="*/ 326 w 349"/>
              <a:gd name="T27" fmla="*/ 336 h 421"/>
              <a:gd name="T28" fmla="*/ 308 w 349"/>
              <a:gd name="T29" fmla="*/ 360 h 421"/>
              <a:gd name="T30" fmla="*/ 287 w 349"/>
              <a:gd name="T31" fmla="*/ 381 h 421"/>
              <a:gd name="T32" fmla="*/ 263 w 349"/>
              <a:gd name="T33" fmla="*/ 398 h 421"/>
              <a:gd name="T34" fmla="*/ 235 w 349"/>
              <a:gd name="T35" fmla="*/ 410 h 421"/>
              <a:gd name="T36" fmla="*/ 206 w 349"/>
              <a:gd name="T37" fmla="*/ 419 h 421"/>
              <a:gd name="T38" fmla="*/ 175 w 349"/>
              <a:gd name="T39" fmla="*/ 421 h 421"/>
              <a:gd name="T40" fmla="*/ 143 w 349"/>
              <a:gd name="T41" fmla="*/ 419 h 421"/>
              <a:gd name="T42" fmla="*/ 113 w 349"/>
              <a:gd name="T43" fmla="*/ 410 h 421"/>
              <a:gd name="T44" fmla="*/ 87 w 349"/>
              <a:gd name="T45" fmla="*/ 398 h 421"/>
              <a:gd name="T46" fmla="*/ 62 w 349"/>
              <a:gd name="T47" fmla="*/ 381 h 421"/>
              <a:gd name="T48" fmla="*/ 41 w 349"/>
              <a:gd name="T49" fmla="*/ 360 h 421"/>
              <a:gd name="T50" fmla="*/ 24 w 349"/>
              <a:gd name="T51" fmla="*/ 336 h 421"/>
              <a:gd name="T52" fmla="*/ 11 w 349"/>
              <a:gd name="T53" fmla="*/ 309 h 421"/>
              <a:gd name="T54" fmla="*/ 3 w 349"/>
              <a:gd name="T55" fmla="*/ 280 h 421"/>
              <a:gd name="T56" fmla="*/ 0 w 349"/>
              <a:gd name="T57" fmla="*/ 249 h 421"/>
              <a:gd name="T58" fmla="*/ 0 w 349"/>
              <a:gd name="T59" fmla="*/ 171 h 421"/>
              <a:gd name="T60" fmla="*/ 3 w 349"/>
              <a:gd name="T61" fmla="*/ 140 h 421"/>
              <a:gd name="T62" fmla="*/ 11 w 349"/>
              <a:gd name="T63" fmla="*/ 111 h 421"/>
              <a:gd name="T64" fmla="*/ 24 w 349"/>
              <a:gd name="T65" fmla="*/ 84 h 421"/>
              <a:gd name="T66" fmla="*/ 41 w 349"/>
              <a:gd name="T67" fmla="*/ 60 h 421"/>
              <a:gd name="T68" fmla="*/ 62 w 349"/>
              <a:gd name="T69" fmla="*/ 40 h 421"/>
              <a:gd name="T70" fmla="*/ 87 w 349"/>
              <a:gd name="T71" fmla="*/ 22 h 421"/>
              <a:gd name="T72" fmla="*/ 113 w 349"/>
              <a:gd name="T73" fmla="*/ 9 h 421"/>
              <a:gd name="T74" fmla="*/ 143 w 349"/>
              <a:gd name="T75" fmla="*/ 2 h 421"/>
              <a:gd name="T76" fmla="*/ 175 w 349"/>
              <a:gd name="T77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421">
                <a:moveTo>
                  <a:pt x="175" y="0"/>
                </a:moveTo>
                <a:lnTo>
                  <a:pt x="206" y="2"/>
                </a:lnTo>
                <a:lnTo>
                  <a:pt x="235" y="9"/>
                </a:lnTo>
                <a:lnTo>
                  <a:pt x="263" y="22"/>
                </a:lnTo>
                <a:lnTo>
                  <a:pt x="287" y="40"/>
                </a:lnTo>
                <a:lnTo>
                  <a:pt x="308" y="60"/>
                </a:lnTo>
                <a:lnTo>
                  <a:pt x="326" y="84"/>
                </a:lnTo>
                <a:lnTo>
                  <a:pt x="338" y="111"/>
                </a:lnTo>
                <a:lnTo>
                  <a:pt x="346" y="140"/>
                </a:lnTo>
                <a:lnTo>
                  <a:pt x="349" y="171"/>
                </a:lnTo>
                <a:lnTo>
                  <a:pt x="349" y="249"/>
                </a:lnTo>
                <a:lnTo>
                  <a:pt x="346" y="280"/>
                </a:lnTo>
                <a:lnTo>
                  <a:pt x="338" y="309"/>
                </a:lnTo>
                <a:lnTo>
                  <a:pt x="326" y="336"/>
                </a:lnTo>
                <a:lnTo>
                  <a:pt x="308" y="360"/>
                </a:lnTo>
                <a:lnTo>
                  <a:pt x="287" y="381"/>
                </a:lnTo>
                <a:lnTo>
                  <a:pt x="263" y="398"/>
                </a:lnTo>
                <a:lnTo>
                  <a:pt x="235" y="410"/>
                </a:lnTo>
                <a:lnTo>
                  <a:pt x="206" y="419"/>
                </a:lnTo>
                <a:lnTo>
                  <a:pt x="175" y="421"/>
                </a:lnTo>
                <a:lnTo>
                  <a:pt x="143" y="419"/>
                </a:lnTo>
                <a:lnTo>
                  <a:pt x="113" y="410"/>
                </a:lnTo>
                <a:lnTo>
                  <a:pt x="87" y="398"/>
                </a:lnTo>
                <a:lnTo>
                  <a:pt x="62" y="381"/>
                </a:lnTo>
                <a:lnTo>
                  <a:pt x="41" y="360"/>
                </a:lnTo>
                <a:lnTo>
                  <a:pt x="24" y="336"/>
                </a:lnTo>
                <a:lnTo>
                  <a:pt x="11" y="309"/>
                </a:lnTo>
                <a:lnTo>
                  <a:pt x="3" y="280"/>
                </a:lnTo>
                <a:lnTo>
                  <a:pt x="0" y="249"/>
                </a:lnTo>
                <a:lnTo>
                  <a:pt x="0" y="171"/>
                </a:lnTo>
                <a:lnTo>
                  <a:pt x="3" y="140"/>
                </a:lnTo>
                <a:lnTo>
                  <a:pt x="11" y="111"/>
                </a:lnTo>
                <a:lnTo>
                  <a:pt x="24" y="84"/>
                </a:lnTo>
                <a:lnTo>
                  <a:pt x="41" y="60"/>
                </a:lnTo>
                <a:lnTo>
                  <a:pt x="62" y="40"/>
                </a:lnTo>
                <a:lnTo>
                  <a:pt x="87" y="22"/>
                </a:lnTo>
                <a:lnTo>
                  <a:pt x="113" y="9"/>
                </a:lnTo>
                <a:lnTo>
                  <a:pt x="143" y="2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9582"/>
            <a:ext cx="4032448" cy="310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059582"/>
            <a:ext cx="366944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995342"/>
              </p:ext>
            </p:extLst>
          </p:nvPr>
        </p:nvGraphicFramePr>
        <p:xfrm>
          <a:off x="1432" y="476249"/>
          <a:ext cx="536954" cy="466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E4D056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E4D056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E8A7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8A7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056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  <a:tr h="599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CDD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CDD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A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495</Words>
  <Application>Microsoft Office PowerPoint</Application>
  <PresentationFormat>화면 슬라이드 쇼(16:9)</PresentationFormat>
  <Paragraphs>363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KSC</cp:lastModifiedBy>
  <cp:revision>131</cp:revision>
  <dcterms:created xsi:type="dcterms:W3CDTF">2017-09-19T07:29:53Z</dcterms:created>
  <dcterms:modified xsi:type="dcterms:W3CDTF">2017-10-20T00:39:57Z</dcterms:modified>
</cp:coreProperties>
</file>