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7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93" r:id="rId11"/>
    <p:sldId id="268" r:id="rId12"/>
    <p:sldId id="263" r:id="rId13"/>
    <p:sldId id="273" r:id="rId14"/>
    <p:sldId id="280" r:id="rId15"/>
    <p:sldId id="274" r:id="rId16"/>
    <p:sldId id="279" r:id="rId17"/>
    <p:sldId id="291" r:id="rId18"/>
    <p:sldId id="264" r:id="rId19"/>
    <p:sldId id="281" r:id="rId20"/>
    <p:sldId id="282" r:id="rId21"/>
    <p:sldId id="294" r:id="rId22"/>
    <p:sldId id="283" r:id="rId23"/>
    <p:sldId id="284" r:id="rId24"/>
    <p:sldId id="269" r:id="rId25"/>
    <p:sldId id="265" r:id="rId26"/>
    <p:sldId id="285" r:id="rId27"/>
    <p:sldId id="292" r:id="rId28"/>
    <p:sldId id="286" r:id="rId29"/>
    <p:sldId id="289" r:id="rId30"/>
    <p:sldId id="290" r:id="rId31"/>
    <p:sldId id="266" r:id="rId3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F4E79"/>
    <a:srgbClr val="548235"/>
    <a:srgbClr val="FFFFCC"/>
    <a:srgbClr val="0000FF"/>
    <a:srgbClr val="336699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2" autoAdjust="0"/>
    <p:restoredTop sz="96709" autoAdjust="0"/>
  </p:normalViewPr>
  <p:slideViewPr>
    <p:cSldViewPr snapToGrid="0">
      <p:cViewPr>
        <p:scale>
          <a:sx n="90" d="100"/>
          <a:sy n="90" d="100"/>
        </p:scale>
        <p:origin x="588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16A6B-CDDE-47F2-8C2C-9B1030F6CEAB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239B5-787C-488C-89D5-73213E5814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239B5-787C-488C-89D5-73213E5814E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73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7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2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5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3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3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7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46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4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8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A828-673E-4652-84C7-C2F088E8D422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E7A50-056C-4BA6-8070-1029FC8BD1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7">
            <a:extLst>
              <a:ext uri="{FF2B5EF4-FFF2-40B4-BE49-F238E27FC236}">
                <a16:creationId xmlns:a16="http://schemas.microsoft.com/office/drawing/2014/main" xmlns="" id="{849BD8B3-6929-5F45-DD98-0CE574411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228601" cy="5791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xmlns="" id="{98008653-1886-2DB4-F7C4-A88BA7B3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xmlns="" id="{0D239CA5-717E-CE04-0CFA-9EF78932A40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385301"/>
            <a:ext cx="6858000" cy="2190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68">
            <a:extLst>
              <a:ext uri="{FF2B5EF4-FFF2-40B4-BE49-F238E27FC236}">
                <a16:creationId xmlns:a16="http://schemas.microsoft.com/office/drawing/2014/main" xmlns="" id="{36CABF9D-CF15-8182-788D-9362B795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228601" cy="457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89">
            <a:extLst>
              <a:ext uri="{FF2B5EF4-FFF2-40B4-BE49-F238E27FC236}">
                <a16:creationId xmlns:a16="http://schemas.microsoft.com/office/drawing/2014/main" xmlns="" id="{28710F75-9608-E568-FC6F-806DA03C3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799"/>
            <a:ext cx="6858000" cy="22860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246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 Box 66">
            <a:extLst>
              <a:ext uri="{FF2B5EF4-FFF2-40B4-BE49-F238E27FC236}">
                <a16:creationId xmlns:a16="http://schemas.microsoft.com/office/drawing/2014/main" xmlns="" id="{066DB094-AEBA-37AF-071B-3592B9871E57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1508124" y="1575036"/>
            <a:ext cx="4623043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200" b="1">
                <a:solidFill>
                  <a:srgbClr val="003366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4800" dirty="0">
                <a:solidFill>
                  <a:schemeClr val="tx1"/>
                </a:solidFill>
                <a:latin typeface="Georgia" panose="02040502050405020303" pitchFamily="18" charset="0"/>
              </a:rPr>
              <a:t>Database  </a:t>
            </a:r>
            <a:br>
              <a:rPr lang="en-US" altLang="ko-KR" sz="48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US" altLang="ko-KR" sz="4800" dirty="0">
                <a:solidFill>
                  <a:schemeClr val="tx1"/>
                </a:solidFill>
                <a:latin typeface="Georgia" panose="02040502050405020303" pitchFamily="18" charset="0"/>
              </a:rPr>
              <a:t>Term Project </a:t>
            </a:r>
          </a:p>
        </p:txBody>
      </p:sp>
      <p:sp>
        <p:nvSpPr>
          <p:cNvPr id="37" name="부제목 2">
            <a:extLst>
              <a:ext uri="{FF2B5EF4-FFF2-40B4-BE49-F238E27FC236}">
                <a16:creationId xmlns:a16="http://schemas.microsoft.com/office/drawing/2014/main" xmlns="" id="{E72B359B-B4D0-2C11-7257-5F6C62AA6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9802" y="5078486"/>
            <a:ext cx="3323492" cy="465311"/>
          </a:xfrm>
        </p:spPr>
        <p:txBody>
          <a:bodyPr>
            <a:noAutofit/>
          </a:bodyPr>
          <a:lstStyle/>
          <a:p>
            <a:r>
              <a:rPr lang="ko-KR" altLang="en-US" sz="2800" b="1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산출물 양식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xmlns="" id="{7534A059-079F-7438-5A56-9D83256CA285}"/>
              </a:ext>
            </a:extLst>
          </p:cNvPr>
          <p:cNvSpPr txBox="1">
            <a:spLocks/>
          </p:cNvSpPr>
          <p:nvPr/>
        </p:nvSpPr>
        <p:spPr>
          <a:xfrm>
            <a:off x="1486146" y="8525153"/>
            <a:ext cx="4492062" cy="818972"/>
          </a:xfrm>
          <a:prstGeom prst="rect">
            <a:avLst/>
          </a:prstGeom>
        </p:spPr>
        <p:txBody>
          <a:bodyPr vert="horz" lIns="63305" tIns="31652" rIns="63305" bIns="31652" rtlCol="0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tx1"/>
                </a:solidFill>
              </a:rPr>
              <a:t>Dept. of Computer Science and Engineering,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College of Informatics, Korea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University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0B83FA5B-4DE0-C61B-66ED-0789C1113792}"/>
              </a:ext>
            </a:extLst>
          </p:cNvPr>
          <p:cNvSpPr txBox="1"/>
          <p:nvPr/>
        </p:nvSpPr>
        <p:spPr>
          <a:xfrm>
            <a:off x="1066799" y="5839820"/>
            <a:ext cx="525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7825" indent="-197825">
              <a:buFont typeface="맑은 고딕" panose="020B0503020000020004" pitchFamily="50" charset="-127"/>
              <a:buChar char="※"/>
            </a:pPr>
            <a:r>
              <a:rPr lang="ko-KR" altLang="en-US" sz="1200" dirty="0"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제공 양식은 참고 양식이며 양식을 개별적으로 만들어 사용해도 무방함</a:t>
            </a:r>
            <a:r>
              <a:rPr lang="en-US" altLang="ko-KR" sz="1200" dirty="0">
                <a:solidFill>
                  <a:srgbClr val="C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C0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7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88675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B0F51D55-0F96-69B1-C443-DE7549BC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82883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57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4811697">
                  <a:extLst>
                    <a:ext uri="{9D8B030D-6E8A-4147-A177-3AD203B41FA5}">
                      <a16:colId xmlns:a16="http://schemas.microsoft.com/office/drawing/2014/main" xmlns="" val="38001955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프로세스명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16583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 등록</a:t>
                      </a: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계약 등록 프로세스는 임대인과 임차인이 매물에 대해 임대 계약을 체결한 내용을 시스템에 등록하는 절차로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계약번호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계약시작일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계약종료일을 등록한다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4864475"/>
                  </a:ext>
                </a:extLst>
              </a:tr>
              <a:tr h="16583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 검색</a:t>
                      </a: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계약 검색 프로세스는 다수의 임대인과 임차인이 체결한 계약 정보를 검색하고 조회하는 절차로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계약번호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계약시작일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계약종료일의 정보로 구성된 다수의 계약을 검색한다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83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83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83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9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35FA95A1-0A98-71A0-CA52-551524FAE703}"/>
              </a:ext>
            </a:extLst>
          </p:cNvPr>
          <p:cNvSpPr/>
          <p:nvPr/>
        </p:nvSpPr>
        <p:spPr>
          <a:xfrm>
            <a:off x="379520" y="2325949"/>
            <a:ext cx="6098960" cy="1846556"/>
          </a:xfrm>
          <a:prstGeom prst="roundRect">
            <a:avLst>
              <a:gd name="adj" fmla="val 1239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Logical Design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40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31631"/>
              </p:ext>
            </p:extLst>
          </p:nvPr>
        </p:nvGraphicFramePr>
        <p:xfrm>
          <a:off x="272988" y="518290"/>
          <a:ext cx="6349754" cy="8946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xmlns="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xmlns="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xmlns="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xmlns="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xmlns="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xmlns="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임대인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임대인에 </a:t>
                      </a:r>
                      <a:r>
                        <a:rPr lang="ko-KR" altLang="en-US" sz="1000" dirty="0"/>
                        <a:t>대한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임대인번호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임대인의 임의번호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auto_increment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임대인이름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임대인의 이름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임대인전화번호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임대인의 전화번호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6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127982"/>
              </p:ext>
            </p:extLst>
          </p:nvPr>
        </p:nvGraphicFramePr>
        <p:xfrm>
          <a:off x="272988" y="518290"/>
          <a:ext cx="6349754" cy="7361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xmlns="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xmlns="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xmlns="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xmlns="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xmlns="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xmlns="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매물에 </a:t>
                      </a:r>
                      <a:r>
                        <a:rPr lang="ko-KR" altLang="en-US" sz="1000" dirty="0"/>
                        <a:t>대한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매물번호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매물의 임의번호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Int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auto_increment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매물의 우편번호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매물의 상세주소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Char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면적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매물의 면적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매물의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/>
                        <a:t>보증금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매물의 보증금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/>
                        <a:t>월세</a:t>
                      </a: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매물의 월세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임대인번호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 임대인의 임의번호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임대인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임대인번호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78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18828"/>
              </p:ext>
            </p:extLst>
          </p:nvPr>
        </p:nvGraphicFramePr>
        <p:xfrm>
          <a:off x="272988" y="518290"/>
          <a:ext cx="6349754" cy="8946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xmlns="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xmlns="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xmlns="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xmlns="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xmlns="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xmlns="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계약체결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계약체결에 </a:t>
                      </a:r>
                      <a:r>
                        <a:rPr lang="ko-KR" altLang="en-US" sz="1000" dirty="0"/>
                        <a:t>대한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계약의 임의번호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PK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PK, 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계약번호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매물번호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매물의 임의번호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PK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PK, FK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매물번호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2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091387"/>
              </p:ext>
            </p:extLst>
          </p:nvPr>
        </p:nvGraphicFramePr>
        <p:xfrm>
          <a:off x="272988" y="518290"/>
          <a:ext cx="6349754" cy="8946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xmlns="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xmlns="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xmlns="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xmlns="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xmlns="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xmlns="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(6)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계약에 </a:t>
                      </a:r>
                      <a:r>
                        <a:rPr lang="ko-KR" altLang="en-US" sz="1000" dirty="0"/>
                        <a:t>대한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계약의 임의번호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auto_increment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계약시작일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계약의 </a:t>
                      </a:r>
                      <a:r>
                        <a:rPr lang="ko-KR" altLang="en-US" sz="10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계약종료일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계약의 종료일자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임차인번호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계약 임차인의 임의번호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FK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임차인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임차인번호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44299"/>
              </p:ext>
            </p:extLst>
          </p:nvPr>
        </p:nvGraphicFramePr>
        <p:xfrm>
          <a:off x="272988" y="518290"/>
          <a:ext cx="6349754" cy="8946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xmlns="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xmlns="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xmlns="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xmlns="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xmlns="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xmlns="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임차인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임차인에 </a:t>
                      </a:r>
                      <a:r>
                        <a:rPr lang="ko-KR" altLang="en-US" sz="1000" dirty="0"/>
                        <a:t>대한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임차인번호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임차인의 임의번호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auto_increment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임차인이름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임차인의 이름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임차인전화번호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임차인의 전화번호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1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4633"/>
              </p:ext>
            </p:extLst>
          </p:nvPr>
        </p:nvGraphicFramePr>
        <p:xfrm>
          <a:off x="272988" y="518290"/>
          <a:ext cx="6349754" cy="8946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727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xmlns="" val="892901316"/>
                    </a:ext>
                  </a:extLst>
                </a:gridCol>
                <a:gridCol w="603681">
                  <a:extLst>
                    <a:ext uri="{9D8B030D-6E8A-4147-A177-3AD203B41FA5}">
                      <a16:colId xmlns:a16="http://schemas.microsoft.com/office/drawing/2014/main" xmlns="" val="3795256190"/>
                    </a:ext>
                  </a:extLst>
                </a:gridCol>
                <a:gridCol w="585927">
                  <a:extLst>
                    <a:ext uri="{9D8B030D-6E8A-4147-A177-3AD203B41FA5}">
                      <a16:colId xmlns:a16="http://schemas.microsoft.com/office/drawing/2014/main" xmlns="" val="1957652600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xmlns="" val="587998911"/>
                    </a:ext>
                  </a:extLst>
                </a:gridCol>
                <a:gridCol w="639192">
                  <a:extLst>
                    <a:ext uri="{9D8B030D-6E8A-4147-A177-3AD203B41FA5}">
                      <a16:colId xmlns:a16="http://schemas.microsoft.com/office/drawing/2014/main" xmlns="" val="3588566133"/>
                    </a:ext>
                  </a:extLst>
                </a:gridCol>
                <a:gridCol w="896645">
                  <a:extLst>
                    <a:ext uri="{9D8B030D-6E8A-4147-A177-3AD203B41FA5}">
                      <a16:colId xmlns:a16="http://schemas.microsoft.com/office/drawing/2014/main" xmlns="" val="2761650267"/>
                    </a:ext>
                  </a:extLst>
                </a:gridCol>
              </a:tblGrid>
              <a:tr h="422743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(7)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세대원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 설명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세대원에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/>
                        <a:t>대한 정보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 marL="91438" marR="91438" marT="45733" marB="45733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313818"/>
                  </a:ext>
                </a:extLst>
              </a:tr>
              <a:tr h="376599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릴레이션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946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속성정의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길이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제약조건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key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02706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세대원번호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세대원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임의번호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PK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auto_increment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226801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세대원이름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세대원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Not Null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935047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세대원전화번호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세대원</a:t>
                      </a:r>
                      <a:r>
                        <a:rPr lang="ko-KR" altLang="en-US" sz="10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Char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687635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임차인번호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맑은 고딕" pitchFamily="50" charset="-127"/>
                          <a:ea typeface="+mn-ea"/>
                        </a:rPr>
                        <a:t>세대 임차인의 임의번호 </a:t>
                      </a: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맑은 고딕" pitchFamily="50" charset="-127"/>
                          <a:ea typeface="+mn-ea"/>
                        </a:rPr>
                        <a:t>Int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Not Null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맑은 고딕" pitchFamily="50" charset="-127"/>
                          <a:ea typeface="+mn-ea"/>
                        </a:rPr>
                        <a:t>FK</a:t>
                      </a:r>
                      <a:endParaRPr lang="ko-KR" altLang="en-US" sz="100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임차인</a:t>
                      </a:r>
                      <a:endParaRPr lang="en-US" altLang="ko-KR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임차인번호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829169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3303" marR="63303" marT="31661" marB="31661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310355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470282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1172203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6818210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9461005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8714508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1691604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082926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417589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156313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8156212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2452271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263266"/>
                  </a:ext>
                </a:extLst>
              </a:tr>
              <a:tr h="376599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3100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7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30212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매물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임대인이 새로운 매물을 시스템에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우편번호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상세주소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면적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유형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보증금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매물상세정보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임대인이름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우편번호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상세주소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면적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유형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보증금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등록 페이지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이동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등록 정보 입력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등록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정보를 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매물상세정보 목록에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저장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READ </a:t>
                      </a:r>
                      <a:r>
                        <a:rPr lang="ko-KR" altLang="en-US" sz="1000" dirty="0" smtClean="0"/>
                        <a:t>임대인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임대인번호</a:t>
                      </a:r>
                      <a:endParaRPr lang="en-US" altLang="ko-KR" sz="1000" dirty="0" smtClean="0"/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CREATE </a:t>
                      </a:r>
                      <a:r>
                        <a:rPr lang="ko-KR" altLang="en-US" sz="1000" dirty="0" smtClean="0"/>
                        <a:t>매물상세정보 </a:t>
                      </a:r>
                      <a:endParaRPr lang="en-US" altLang="ko-KR" sz="1000" dirty="0" smtClean="0"/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        </a:t>
                      </a:r>
                      <a:r>
                        <a:rPr lang="en-US" altLang="ko-KR" sz="1000" dirty="0" smtClean="0"/>
                        <a:t>-</a:t>
                      </a:r>
                      <a:r>
                        <a:rPr lang="ko-KR" altLang="en-US" sz="1000" dirty="0" smtClean="0"/>
                        <a:t>우편번호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상세주소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면적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유형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보증금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월세</a:t>
                      </a:r>
                      <a:endParaRPr lang="en-US" altLang="ko-KR" sz="1000" dirty="0" smtClean="0"/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MOVE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임대인이름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우편번호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상세주소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면적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유형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보증금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월세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TO </a:t>
                      </a:r>
                      <a:r>
                        <a:rPr lang="ko-KR" altLang="en-US" sz="1000" baseline="0" dirty="0" smtClean="0"/>
                        <a:t>매물상세정보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667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매물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임대인이 등록한 매물을 시스템에서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삭제 버튼 클릭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성공 메시지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매물상세정보 목록에서 삭제 버튼 클릭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매물을 매물상세정보 목록에서 삭제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READ </a:t>
                      </a:r>
                      <a:r>
                        <a:rPr lang="ko-KR" altLang="en-US" sz="1000" dirty="0" smtClean="0"/>
                        <a:t>매물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매물번호 </a:t>
                      </a:r>
                      <a:endParaRPr lang="en-US" altLang="ko-KR" sz="1000" dirty="0" smtClean="0"/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IF </a:t>
                      </a:r>
                      <a:r>
                        <a:rPr lang="ko-KR" altLang="en-US" sz="1000" dirty="0" smtClean="0"/>
                        <a:t>매물번호 존재 </a:t>
                      </a:r>
                      <a:endParaRPr lang="en-US" altLang="ko-KR" sz="1000" dirty="0" smtClean="0"/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        DELETE </a:t>
                      </a:r>
                      <a:r>
                        <a:rPr lang="ko-KR" altLang="en-US" sz="1000" dirty="0" smtClean="0"/>
                        <a:t>매물상세정보</a:t>
                      </a:r>
                      <a:endParaRPr lang="en-US" altLang="ko-KR" sz="1000" dirty="0" smtClean="0"/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3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35FA95A1-0A98-71A0-CA52-551524FAE703}"/>
              </a:ext>
            </a:extLst>
          </p:cNvPr>
          <p:cNvSpPr/>
          <p:nvPr/>
        </p:nvSpPr>
        <p:spPr>
          <a:xfrm>
            <a:off x="379520" y="2325949"/>
            <a:ext cx="6098960" cy="1846556"/>
          </a:xfrm>
          <a:prstGeom prst="roundRect">
            <a:avLst>
              <a:gd name="adj" fmla="val 1239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Requirement Analysis &amp;</a:t>
            </a:r>
          </a:p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Conceptual Design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27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6577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매물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임대인이 등록한 여러 매물들을 검색하고 특정 매물의 정보를 조회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검색 조건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전체 검색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키워드 검색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유형 검색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우편 번호 링크 클릭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매물상세정보 목록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(+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매물상세정보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검색 페이지로 이동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매물상세정보 속성 별 조건 입력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조건 만족하는 매물상세정보 목록 조회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매물상세정보 조회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READ </a:t>
                      </a:r>
                      <a:r>
                        <a:rPr lang="ko-KR" altLang="en-US" sz="1000" dirty="0" smtClean="0"/>
                        <a:t>검색조건 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SEARCH </a:t>
                      </a:r>
                      <a:r>
                        <a:rPr lang="ko-KR" altLang="en-US" sz="1000" dirty="0" smtClean="0"/>
                        <a:t>매물상세정보 목록 </a:t>
                      </a:r>
                      <a:r>
                        <a:rPr lang="en-US" altLang="ko-KR" sz="1000" dirty="0" smtClean="0"/>
                        <a:t>WHERE </a:t>
                      </a:r>
                      <a:r>
                        <a:rPr lang="ko-KR" altLang="en-US" sz="1000" dirty="0" smtClean="0"/>
                        <a:t>조건 일치 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RETURN </a:t>
                      </a:r>
                      <a:r>
                        <a:rPr lang="ko-KR" altLang="en-US" sz="1000" dirty="0" smtClean="0"/>
                        <a:t>매물상세정보 </a:t>
                      </a:r>
                      <a:r>
                        <a:rPr lang="ko-KR" altLang="en-US" sz="1000" dirty="0" smtClean="0"/>
                        <a:t>목록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READ </a:t>
                      </a:r>
                      <a:r>
                        <a:rPr lang="ko-KR" altLang="en-US" sz="1000" dirty="0" smtClean="0"/>
                        <a:t>클릭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SEARCH </a:t>
                      </a:r>
                      <a:r>
                        <a:rPr lang="ko-KR" altLang="en-US" sz="1000" dirty="0" smtClean="0"/>
                        <a:t>매물상세정보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RETURN </a:t>
                      </a:r>
                      <a:r>
                        <a:rPr lang="ko-KR" altLang="en-US" sz="1000" dirty="0" smtClean="0"/>
                        <a:t>매물상세정보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endParaRPr lang="en-US" altLang="ko-KR" sz="1000" dirty="0" smtClean="0"/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44631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매물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M1.4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임대인이 등록한 매물을 시스템에서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매물번호</a:t>
                      </a: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우편번호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상세주소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면적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유형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보증금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성공 메시지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매물상세정보 목록에서 수정 버튼 클릭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수정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페이지로 이동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해당 매물 정보를 수정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READ </a:t>
                      </a:r>
                      <a:r>
                        <a:rPr lang="ko-KR" altLang="en-US" sz="1000" dirty="0" smtClean="0"/>
                        <a:t>매물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매물번호 </a:t>
                      </a:r>
                      <a:endParaRPr lang="en-US" altLang="ko-KR" sz="1000" dirty="0" smtClean="0"/>
                    </a:p>
                    <a:p>
                      <a:pPr algn="l" eaLnBrk="1" hangingPunct="1">
                        <a:lnSpc>
                          <a:spcPct val="200000"/>
                        </a:lnSpc>
                      </a:pPr>
                      <a:r>
                        <a:rPr lang="en-US" altLang="ko-KR" sz="1000" dirty="0" smtClean="0"/>
                        <a:t>IF </a:t>
                      </a:r>
                      <a:r>
                        <a:rPr lang="ko-KR" altLang="en-US" sz="1000" dirty="0" smtClean="0"/>
                        <a:t>매물번호 존재 </a:t>
                      </a:r>
                      <a:endParaRPr lang="en-US" altLang="ko-KR" sz="1000" dirty="0" smtClean="0"/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/>
                        <a:t>       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UPDATE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우편번호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상세주소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면적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유형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보증금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바탕" pitchFamily="18" charset="-127"/>
                        </a:rPr>
                        <a:t>월세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9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68570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계약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임대인과 임차인이 체결한 계약을 시스템에 등록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임차인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임차인번호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매물번호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계약시작일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계약종료일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계약상세정보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매물번호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임차인이름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계약시작일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계약종료일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등록 페이지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 이동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등록 정보 입력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등록 정보를  계약상세정보 목록에 저장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READ </a:t>
                      </a:r>
                      <a:r>
                        <a:rPr lang="ko-KR" altLang="en-US" sz="1000" dirty="0" smtClean="0"/>
                        <a:t>임차인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임차인번호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매물 </a:t>
                      </a:r>
                      <a:r>
                        <a:rPr lang="en-US" altLang="ko-KR" sz="1000" dirty="0" smtClean="0"/>
                        <a:t>: </a:t>
                      </a:r>
                      <a:r>
                        <a:rPr lang="ko-KR" altLang="en-US" sz="1000" dirty="0" smtClean="0"/>
                        <a:t>매물번호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CREATE </a:t>
                      </a:r>
                      <a:r>
                        <a:rPr lang="ko-KR" altLang="en-US" sz="1000" dirty="0" smtClean="0"/>
                        <a:t>계약상세정보 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        -</a:t>
                      </a:r>
                      <a:r>
                        <a:rPr lang="ko-KR" altLang="en-US" sz="1000" dirty="0" smtClean="0"/>
                        <a:t>임차인번호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매물번호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계약번호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계약시작일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계약종료일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MOVE </a:t>
                      </a:r>
                      <a:r>
                        <a:rPr lang="ko-KR" altLang="en-US" sz="1000" dirty="0" smtClean="0"/>
                        <a:t>계약번호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매물번호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임차인이름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계약시작일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계약종료일 </a:t>
                      </a:r>
                      <a:r>
                        <a:rPr lang="en-US" altLang="ko-KR" sz="1000" dirty="0" smtClean="0"/>
                        <a:t>TO </a:t>
                      </a:r>
                      <a:r>
                        <a:rPr lang="ko-KR" altLang="en-US" sz="1000" dirty="0" smtClean="0"/>
                        <a:t>계약상세정보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9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71ABF91E-CB0B-B27D-2C61-17023A16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01645"/>
              </p:ext>
            </p:extLst>
          </p:nvPr>
        </p:nvGraphicFramePr>
        <p:xfrm>
          <a:off x="239494" y="498995"/>
          <a:ext cx="6379011" cy="8858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54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765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명세서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(6)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주문신청서작성</a:t>
                      </a: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13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계약 검색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8374097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M2.2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2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itchFamily="18" charset="-127"/>
                          <a:ea typeface="HY신명조" pitchFamily="18" charset="-127"/>
                        </a:rPr>
                        <a:t>임대인과 임차인이 체결한 여러 계약을 검색하고 특정 계약의 정보를 조회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itchFamily="18" charset="-127"/>
                        <a:ea typeface="HY신명조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250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관련정보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출력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58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 목록 클릭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매물번호 링크 클릭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계약상세정보 목록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algn="l" eaLnBrk="1" hangingPunct="1">
                        <a:lnSpc>
                          <a:spcPct val="150000"/>
                        </a:lnSpc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(+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계약상세정보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상세정보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목록 조회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특정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상세정보 조회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250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내역</a:t>
                      </a:r>
                    </a:p>
                  </a:txBody>
                  <a:tcPr marL="63305" marR="63305" marT="31652" marB="31652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40471">
                <a:tc gridSpan="4"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READ </a:t>
                      </a:r>
                      <a:r>
                        <a:rPr lang="ko-KR" altLang="en-US" sz="1000" dirty="0" smtClean="0"/>
                        <a:t>클릭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SEARCH </a:t>
                      </a:r>
                      <a:r>
                        <a:rPr lang="ko-KR" altLang="en-US" sz="1000" dirty="0" smtClean="0"/>
                        <a:t>계약상세정보 </a:t>
                      </a:r>
                      <a:r>
                        <a:rPr lang="ko-KR" altLang="en-US" sz="1000" dirty="0" smtClean="0"/>
                        <a:t>목록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RETURN </a:t>
                      </a:r>
                      <a:r>
                        <a:rPr lang="ko-KR" altLang="en-US" sz="1000" dirty="0" smtClean="0"/>
                        <a:t>계약상세정보 </a:t>
                      </a:r>
                      <a:r>
                        <a:rPr lang="ko-KR" altLang="en-US" sz="1000" dirty="0" smtClean="0"/>
                        <a:t>목록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READ </a:t>
                      </a:r>
                      <a:r>
                        <a:rPr lang="ko-KR" altLang="en-US" sz="1000" dirty="0" smtClean="0"/>
                        <a:t>클릭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SEARCH </a:t>
                      </a:r>
                      <a:r>
                        <a:rPr lang="ko-KR" altLang="en-US" sz="1000" dirty="0" smtClean="0"/>
                        <a:t>계약상세정보</a:t>
                      </a:r>
                      <a:endParaRPr lang="en-US" altLang="ko-KR" sz="1000" dirty="0" smtClean="0"/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r>
                        <a:rPr lang="en-US" altLang="ko-KR" sz="1000" dirty="0" smtClean="0"/>
                        <a:t>RETURN </a:t>
                      </a:r>
                      <a:r>
                        <a:rPr lang="ko-KR" altLang="en-US" sz="1000" dirty="0" smtClean="0"/>
                        <a:t>계약상세정보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indent="0" algn="l" eaLnBrk="1" hangingPunct="1">
                        <a:lnSpc>
                          <a:spcPct val="200000"/>
                        </a:lnSpc>
                        <a:buFont typeface="HY신명조" panose="02030600000101010101" pitchFamily="18" charset="-127"/>
                        <a:buNone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5" marR="63305" marT="31652" marB="316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35FA95A1-0A98-71A0-CA52-551524FAE703}"/>
              </a:ext>
            </a:extLst>
          </p:cNvPr>
          <p:cNvSpPr/>
          <p:nvPr/>
        </p:nvSpPr>
        <p:spPr>
          <a:xfrm>
            <a:off x="379520" y="2325949"/>
            <a:ext cx="6098960" cy="1846556"/>
          </a:xfrm>
          <a:prstGeom prst="roundRect">
            <a:avLst>
              <a:gd name="adj" fmla="val 1239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chemeClr val="tx1"/>
                </a:solidFill>
              </a:rPr>
              <a:t>System Implementation</a:t>
            </a:r>
            <a:endParaRPr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14102"/>
              </p:ext>
            </p:extLst>
          </p:nvPr>
        </p:nvGraphicFramePr>
        <p:xfrm>
          <a:off x="272988" y="446103"/>
          <a:ext cx="6349754" cy="888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xmlns="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/>
                        <a:t>임대인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628099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5" y="1805394"/>
            <a:ext cx="5839640" cy="1362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51" y="5846488"/>
            <a:ext cx="467742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7824"/>
              </p:ext>
            </p:extLst>
          </p:nvPr>
        </p:nvGraphicFramePr>
        <p:xfrm>
          <a:off x="272988" y="446103"/>
          <a:ext cx="6349754" cy="888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xmlns="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/>
                        <a:t>임차인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628099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71" y="1841735"/>
            <a:ext cx="5820587" cy="14098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387" y="5873056"/>
            <a:ext cx="4686954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06426"/>
              </p:ext>
            </p:extLst>
          </p:nvPr>
        </p:nvGraphicFramePr>
        <p:xfrm>
          <a:off x="272988" y="446103"/>
          <a:ext cx="6349754" cy="888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xmlns="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err="1" smtClean="0"/>
                        <a:t>세대원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62809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29" y="1757144"/>
            <a:ext cx="5887272" cy="15432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45" y="5770472"/>
            <a:ext cx="602064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67090"/>
              </p:ext>
            </p:extLst>
          </p:nvPr>
        </p:nvGraphicFramePr>
        <p:xfrm>
          <a:off x="272988" y="446103"/>
          <a:ext cx="6349754" cy="888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xmlns="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/>
                        <a:t>매물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62809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0" y="1798413"/>
            <a:ext cx="5430008" cy="2162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76" y="5777675"/>
            <a:ext cx="6179776" cy="15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16456"/>
              </p:ext>
            </p:extLst>
          </p:nvPr>
        </p:nvGraphicFramePr>
        <p:xfrm>
          <a:off x="272988" y="446103"/>
          <a:ext cx="6349754" cy="888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xmlns="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/>
                        <a:t>계약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62809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02" y="1852422"/>
            <a:ext cx="5363323" cy="15146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0" y="5858331"/>
            <a:ext cx="5548826" cy="14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5529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업무개요서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부동산 임대 계약 </a:t>
                      </a:r>
                      <a:r>
                        <a:rPr lang="ko-KR" altLang="en-US" sz="12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어플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k-House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개발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업무개요서입니다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위 </a:t>
                      </a:r>
                      <a:r>
                        <a:rPr lang="ko-KR" altLang="en-US" sz="12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어플은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거래관리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사용자관리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지도관리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문의관리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서비스관리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등의 기능들로 이루어져 있으며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개발 대상인 거래관리는 매물관리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계약관리 등의 하부기능으로 이루어져 있습니다</a:t>
                      </a: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매물관리는 등록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삭제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검색의 프로세스로 계약관리는 등록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검색의 프로세스로 구성되어 있습니다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 등록 프로세스는 임대인이 보유한 부동산을 시스템에 등록하여 임차인에게 공개하는 절차입니다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 </a:t>
                      </a:r>
                    </a:p>
                    <a:p>
                      <a:pPr latinLnBrk="1"/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 삭제 프로세스는 임대인이 더 이상 임대하지 않을 부동산을 시스템에서 삭제하는 절차입니다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 검색 프로세스는 임차인이 시스템에 등록된 매물 정보를 검색하고 조회하는 절차입니다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 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 수정 프로세스는 임대인이 시스템에 등록한 매물 정보를 수정하는 절차입니다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 </a:t>
                      </a:r>
                    </a:p>
                    <a:p>
                      <a:pPr latinLnBrk="1"/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계약 등록 프로세스는 임대인과 임차인이 매물에 대해 임대 계약을 체결한 내용을 시스템에 등록하는 절차입니다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계약 검색 프로세스는 다수의 임대인과 임차인이 체결한 계약 정보를 검색하고 조회하는 절차입니다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 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59880"/>
              </p:ext>
            </p:extLst>
          </p:nvPr>
        </p:nvGraphicFramePr>
        <p:xfrm>
          <a:off x="272988" y="446103"/>
          <a:ext cx="6349754" cy="888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130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5397624">
                  <a:extLst>
                    <a:ext uri="{9D8B030D-6E8A-4147-A177-3AD203B41FA5}">
                      <a16:colId xmlns:a16="http://schemas.microsoft.com/office/drawing/2014/main" xmlns="" val="886749129"/>
                    </a:ext>
                  </a:extLst>
                </a:gridCol>
              </a:tblGrid>
              <a:tr h="4186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구현 내역서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72250"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테이블명</a:t>
                      </a:r>
                      <a:r>
                        <a:rPr lang="en-US" altLang="ko-KR" sz="1000" b="1" dirty="0"/>
                        <a:t> </a:t>
                      </a:r>
                      <a:endParaRPr lang="ko-KR" altLang="en-US" sz="10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dirty="0" smtClean="0"/>
                        <a:t>계약체결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0068104"/>
                  </a:ext>
                </a:extLst>
              </a:tr>
              <a:tr h="372250">
                <a:tc gridSpan="2"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/>
                        <a:t>테이블 스키마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61334545"/>
                  </a:ext>
                </a:extLst>
              </a:tr>
              <a:tr h="3608327"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ko-KR" sz="10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497343"/>
                  </a:ext>
                </a:extLst>
              </a:tr>
              <a:tr h="384529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테이블 데이터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365706"/>
                  </a:ext>
                </a:extLst>
              </a:tr>
              <a:tr h="3666225">
                <a:tc gridSpan="2">
                  <a:txBody>
                    <a:bodyPr/>
                    <a:lstStyle/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en-US" altLang="ko-KR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171450" marR="0" lvl="0" indent="-171450" algn="l" defTabSz="6858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lnSpc>
                          <a:spcPct val="200000"/>
                        </a:lnSpc>
                        <a:buFont typeface="Wingdings" panose="05000000000000000000" pitchFamily="2" charset="2"/>
                        <a:buNone/>
                      </a:pPr>
                      <a:endParaRPr lang="ko-KR" altLang="en-US" sz="10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628099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09" y="1855283"/>
            <a:ext cx="4382112" cy="1238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15" y="5846592"/>
            <a:ext cx="358190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01EE2A96-FB53-7E2E-1AA4-5CCEEE5C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050907"/>
              </p:ext>
            </p:extLst>
          </p:nvPr>
        </p:nvGraphicFramePr>
        <p:xfrm>
          <a:off x="276712" y="617731"/>
          <a:ext cx="6301641" cy="879127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041725">
                  <a:extLst>
                    <a:ext uri="{9D8B030D-6E8A-4147-A177-3AD203B41FA5}">
                      <a16:colId xmlns:a16="http://schemas.microsoft.com/office/drawing/2014/main" xmlns="" val="1992131098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xmlns="" val="1900608657"/>
                    </a:ext>
                  </a:extLst>
                </a:gridCol>
                <a:gridCol w="4281720">
                  <a:extLst>
                    <a:ext uri="{9D8B030D-6E8A-4147-A177-3AD203B41FA5}">
                      <a16:colId xmlns:a16="http://schemas.microsoft.com/office/drawing/2014/main" xmlns="" val="590161028"/>
                    </a:ext>
                  </a:extLst>
                </a:gridCol>
              </a:tblGrid>
              <a:tr h="43871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소스코드 요약 설명서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6740139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Module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062646"/>
                  </a:ext>
                </a:extLst>
              </a:tr>
              <a:tr h="634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style.css 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K-House</a:t>
                      </a:r>
                      <a:r>
                        <a:rPr lang="ko-KR" altLang="en-US" sz="10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에서 사용하는 스타일 파일이다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115283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header.php</a:t>
                      </a:r>
                      <a:endParaRPr lang="en-US" altLang="ko-KR" sz="10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footer.php</a:t>
                      </a:r>
                      <a:endParaRPr lang="ko-KR" altLang="en-US" sz="10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어플</a:t>
                      </a:r>
                      <a:r>
                        <a:rPr lang="ko-KR" altLang="en-US" sz="10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최상단</a:t>
                      </a:r>
                      <a:r>
                        <a:rPr lang="ko-KR" altLang="en-US" sz="10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부분과 </a:t>
                      </a:r>
                      <a:r>
                        <a:rPr lang="ko-KR" altLang="en-US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최하단</a:t>
                      </a:r>
                      <a:r>
                        <a:rPr lang="ko-KR" altLang="en-US" sz="10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부분을 구성하는 코드이다 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1304249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index.php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시작 페이지를 구성하는 코드이다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265632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config.php</a:t>
                      </a:r>
                      <a:endParaRPr lang="ko-KR" altLang="en-US" sz="10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util.php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N/A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자주 사용되는 기능들을 함수로 정의한 코드이다 </a:t>
                      </a:r>
                      <a:r>
                        <a:rPr lang="en-US" altLang="ko-KR" sz="10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/ DB</a:t>
                      </a:r>
                      <a:r>
                        <a:rPr lang="en-US" altLang="ko-KR" sz="10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연결에 관련된 정보를 사전에 설정해 놓은 코드이다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547020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product_list.php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검색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목록을 검색하는 코드이다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259292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product_view.php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검색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상세 정보를 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검색하는 코드이다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3200900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product_form.php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등록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등록</a:t>
                      </a:r>
                      <a:r>
                        <a:rPr lang="en-US" altLang="ko-KR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 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수정</a:t>
                      </a:r>
                      <a:r>
                        <a:rPr lang="ko-KR" altLang="en-US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값을 입력하는 양식을 제공하는 코드이다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316512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product_insert.php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등록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product_form.php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로부터 받은 값을 매물 테이블에 등록하는 코드이다</a:t>
                      </a:r>
                      <a:endParaRPr lang="ko-KR" altLang="en-US" sz="10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1919823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product_modify.php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수정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product_form.php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로부터 받은 값으로 매물 테이블을 수정하는 코드이다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2575576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product_delete.php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 삭제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매물을 매물 목록에서 삭제하는 코드이다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236137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sign_list.php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검색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목록을 검색하는 코드이다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281685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sign_view.php</a:t>
                      </a:r>
                      <a:endParaRPr lang="ko-KR" altLang="en-US" sz="10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등록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상세 정보를 검색하는 코드이다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6740288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sign_form.php</a:t>
                      </a:r>
                      <a:endParaRPr lang="ko-KR" altLang="en-US" sz="10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검색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등록</a:t>
                      </a:r>
                      <a:r>
                        <a:rPr lang="ko-KR" altLang="en-US" sz="10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값을 입력하는 양식을 제공하는 코드이다</a:t>
                      </a:r>
                      <a:endParaRPr lang="ko-KR" altLang="en-US" sz="10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7439750"/>
                  </a:ext>
                </a:extLst>
              </a:tr>
              <a:tr h="56432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sign_insert.php</a:t>
                      </a:r>
                      <a:endParaRPr lang="ko-KR" altLang="en-US" sz="10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계약 등록</a:t>
                      </a:r>
                      <a:endParaRPr lang="ko-KR" altLang="en-US" sz="1000" dirty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sign_form.php</a:t>
                      </a:r>
                      <a:r>
                        <a:rPr lang="ko-KR" altLang="en-US" sz="10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로부터 받은 값을 계약 테이블에 등록하는 코드이다</a:t>
                      </a:r>
                      <a:endParaRPr lang="ko-KR" altLang="en-US" sz="10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69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82257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기능분해도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6A23744-66A9-4989-76E7-2BCDF8560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0072"/>
              </p:ext>
            </p:extLst>
          </p:nvPr>
        </p:nvGraphicFramePr>
        <p:xfrm>
          <a:off x="3908864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문의관리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1C1B5998-0CAA-A85F-93AB-23FB29BD6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43034"/>
              </p:ext>
            </p:extLst>
          </p:nvPr>
        </p:nvGraphicFramePr>
        <p:xfrm>
          <a:off x="1304235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사용자관리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C546BF1-E050-F36D-0F05-A7B6D81E7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34372"/>
              </p:ext>
            </p:extLst>
          </p:nvPr>
        </p:nvGraphicFramePr>
        <p:xfrm>
          <a:off x="2179474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지도관리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9FD4CF1D-350C-613F-F26D-47E82FAB0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26294"/>
              </p:ext>
            </p:extLst>
          </p:nvPr>
        </p:nvGraphicFramePr>
        <p:xfrm>
          <a:off x="3049612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거래관리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680F50AC-99E9-076C-3F0F-C4FA33C6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302459"/>
              </p:ext>
            </p:extLst>
          </p:nvPr>
        </p:nvGraphicFramePr>
        <p:xfrm>
          <a:off x="4786854" y="2479326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F5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서비스관리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20FB21BF-B4B7-859D-0039-D7AD08C2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43376"/>
              </p:ext>
            </p:extLst>
          </p:nvPr>
        </p:nvGraphicFramePr>
        <p:xfrm>
          <a:off x="1755743" y="3458527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F3.1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매물관리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06D4C7E2-BD80-7966-E036-EEC151934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499765"/>
              </p:ext>
            </p:extLst>
          </p:nvPr>
        </p:nvGraphicFramePr>
        <p:xfrm>
          <a:off x="4363124" y="3458527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F3.2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계약관리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7CFB41E5-099A-814F-B201-E85E4FAB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13996"/>
              </p:ext>
            </p:extLst>
          </p:nvPr>
        </p:nvGraphicFramePr>
        <p:xfrm>
          <a:off x="2834546" y="1596182"/>
          <a:ext cx="1074317" cy="35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93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K-House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3" name="꺾인 연결선 16">
            <a:extLst>
              <a:ext uri="{FF2B5EF4-FFF2-40B4-BE49-F238E27FC236}">
                <a16:creationId xmlns:a16="http://schemas.microsoft.com/office/drawing/2014/main" xmlns="" id="{2EA9E63A-7A3F-5C66-750C-AF895695649D}"/>
              </a:ext>
            </a:extLst>
          </p:cNvPr>
          <p:cNvCxnSpPr>
            <a:stCxn id="12" idx="2"/>
            <a:endCxn id="6" idx="0"/>
          </p:cNvCxnSpPr>
          <p:nvPr/>
        </p:nvCxnSpPr>
        <p:spPr>
          <a:xfrm rot="16200000" flipH="1">
            <a:off x="3110458" y="2212636"/>
            <a:ext cx="527936" cy="54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28">
            <a:extLst>
              <a:ext uri="{FF2B5EF4-FFF2-40B4-BE49-F238E27FC236}">
                <a16:creationId xmlns:a16="http://schemas.microsoft.com/office/drawing/2014/main" xmlns="" id="{7EFA4FB7-0A9E-330F-59F6-83154B367E15}"/>
              </a:ext>
            </a:extLst>
          </p:cNvPr>
          <p:cNvCxnSpPr>
            <a:stCxn id="12" idx="2"/>
            <a:endCxn id="5" idx="0"/>
          </p:cNvCxnSpPr>
          <p:nvPr/>
        </p:nvCxnSpPr>
        <p:spPr>
          <a:xfrm rot="5400000">
            <a:off x="2675389" y="1783011"/>
            <a:ext cx="527936" cy="864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95">
            <a:extLst>
              <a:ext uri="{FF2B5EF4-FFF2-40B4-BE49-F238E27FC236}">
                <a16:creationId xmlns:a16="http://schemas.microsoft.com/office/drawing/2014/main" xmlns="" id="{9805F67A-836C-A744-C1A6-1A84319F8BE5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rot="5400000">
            <a:off x="2237770" y="1345392"/>
            <a:ext cx="527936" cy="17399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00">
            <a:extLst>
              <a:ext uri="{FF2B5EF4-FFF2-40B4-BE49-F238E27FC236}">
                <a16:creationId xmlns:a16="http://schemas.microsoft.com/office/drawing/2014/main" xmlns="" id="{D08CB3B9-455D-55B5-5F8D-E2AC0461BEEF}"/>
              </a:ext>
            </a:extLst>
          </p:cNvPr>
          <p:cNvCxnSpPr>
            <a:stCxn id="7" idx="0"/>
            <a:endCxn id="12" idx="2"/>
          </p:cNvCxnSpPr>
          <p:nvPr/>
        </p:nvCxnSpPr>
        <p:spPr>
          <a:xfrm rot="16200000" flipV="1">
            <a:off x="3979079" y="1344015"/>
            <a:ext cx="527936" cy="1742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04">
            <a:extLst>
              <a:ext uri="{FF2B5EF4-FFF2-40B4-BE49-F238E27FC236}">
                <a16:creationId xmlns:a16="http://schemas.microsoft.com/office/drawing/2014/main" xmlns="" id="{34A68392-392E-3FD9-C355-FB7A538FF99F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rot="16200000" flipV="1">
            <a:off x="3540084" y="1783010"/>
            <a:ext cx="527936" cy="8646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08">
            <a:extLst>
              <a:ext uri="{FF2B5EF4-FFF2-40B4-BE49-F238E27FC236}">
                <a16:creationId xmlns:a16="http://schemas.microsoft.com/office/drawing/2014/main" xmlns="" id="{F75C81AC-5274-A31B-26FC-0DE2F6B5B58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3714288" y="2482154"/>
            <a:ext cx="639233" cy="13135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120">
            <a:extLst>
              <a:ext uri="{FF2B5EF4-FFF2-40B4-BE49-F238E27FC236}">
                <a16:creationId xmlns:a16="http://schemas.microsoft.com/office/drawing/2014/main" xmlns="" id="{D19C11F8-6D3E-F11F-5AFF-A390D2DF9611}"/>
              </a:ext>
            </a:extLst>
          </p:cNvPr>
          <p:cNvCxnSpPr>
            <a:stCxn id="9" idx="0"/>
            <a:endCxn id="6" idx="2"/>
          </p:cNvCxnSpPr>
          <p:nvPr/>
        </p:nvCxnSpPr>
        <p:spPr>
          <a:xfrm rot="5400000" flipH="1" flipV="1">
            <a:off x="2410597" y="2491977"/>
            <a:ext cx="639233" cy="12938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4">
            <a:extLst>
              <a:ext uri="{FF2B5EF4-FFF2-40B4-BE49-F238E27FC236}">
                <a16:creationId xmlns:a16="http://schemas.microsoft.com/office/drawing/2014/main" xmlns="" id="{A7D1E001-ACA8-02EF-4696-748BB3B906A0}"/>
              </a:ext>
            </a:extLst>
          </p:cNvPr>
          <p:cNvSpPr/>
          <p:nvPr/>
        </p:nvSpPr>
        <p:spPr>
          <a:xfrm>
            <a:off x="1554870" y="2298726"/>
            <a:ext cx="3696407" cy="1673571"/>
          </a:xfrm>
          <a:custGeom>
            <a:avLst/>
            <a:gdLst>
              <a:gd name="connsiteX0" fmla="*/ 2932386 w 5339255"/>
              <a:gd name="connsiteY0" fmla="*/ 0 h 2417380"/>
              <a:gd name="connsiteX1" fmla="*/ 2207172 w 5339255"/>
              <a:gd name="connsiteY1" fmla="*/ 0 h 2417380"/>
              <a:gd name="connsiteX2" fmla="*/ 2017986 w 5339255"/>
              <a:gd name="connsiteY2" fmla="*/ 199697 h 2417380"/>
              <a:gd name="connsiteX3" fmla="*/ 2007476 w 5339255"/>
              <a:gd name="connsiteY3" fmla="*/ 977462 h 2417380"/>
              <a:gd name="connsiteX4" fmla="*/ 10510 w 5339255"/>
              <a:gd name="connsiteY4" fmla="*/ 1629104 h 2417380"/>
              <a:gd name="connsiteX5" fmla="*/ 0 w 5339255"/>
              <a:gd name="connsiteY5" fmla="*/ 2417380 h 2417380"/>
              <a:gd name="connsiteX6" fmla="*/ 5339255 w 5339255"/>
              <a:gd name="connsiteY6" fmla="*/ 2396359 h 2417380"/>
              <a:gd name="connsiteX7" fmla="*/ 5339255 w 5339255"/>
              <a:gd name="connsiteY7" fmla="*/ 1502980 h 2417380"/>
              <a:gd name="connsiteX8" fmla="*/ 3237186 w 5339255"/>
              <a:gd name="connsiteY8" fmla="*/ 966952 h 2417380"/>
              <a:gd name="connsiteX9" fmla="*/ 3237186 w 5339255"/>
              <a:gd name="connsiteY9" fmla="*/ 136635 h 2417380"/>
              <a:gd name="connsiteX10" fmla="*/ 2932386 w 5339255"/>
              <a:gd name="connsiteY10" fmla="*/ 0 h 241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255" h="2417380">
                <a:moveTo>
                  <a:pt x="2932386" y="0"/>
                </a:moveTo>
                <a:lnTo>
                  <a:pt x="2207172" y="0"/>
                </a:lnTo>
                <a:lnTo>
                  <a:pt x="2017986" y="199697"/>
                </a:lnTo>
                <a:lnTo>
                  <a:pt x="2007476" y="977462"/>
                </a:lnTo>
                <a:lnTo>
                  <a:pt x="10510" y="1629104"/>
                </a:lnTo>
                <a:lnTo>
                  <a:pt x="0" y="2417380"/>
                </a:lnTo>
                <a:lnTo>
                  <a:pt x="5339255" y="2396359"/>
                </a:lnTo>
                <a:lnTo>
                  <a:pt x="5339255" y="1502980"/>
                </a:lnTo>
                <a:lnTo>
                  <a:pt x="3237186" y="966952"/>
                </a:lnTo>
                <a:lnTo>
                  <a:pt x="3237186" y="136635"/>
                </a:lnTo>
                <a:lnTo>
                  <a:pt x="2932386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4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031D153-A758-41BA-B3A9-524AFCE69332}"/>
              </a:ext>
            </a:extLst>
          </p:cNvPr>
          <p:cNvSpPr txBox="1"/>
          <p:nvPr/>
        </p:nvSpPr>
        <p:spPr>
          <a:xfrm>
            <a:off x="2855078" y="4070973"/>
            <a:ext cx="1202573" cy="28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46" dirty="0"/>
              <a:t>개발 업무범위</a:t>
            </a:r>
          </a:p>
        </p:txBody>
      </p:sp>
    </p:spTree>
    <p:extLst>
      <p:ext uri="{BB962C8B-B14F-4D97-AF65-F5344CB8AC3E}">
        <p14:creationId xmlns:p14="http://schemas.microsoft.com/office/powerpoint/2010/main" val="41236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996061"/>
              </p:ext>
            </p:extLst>
          </p:nvPr>
        </p:nvGraphicFramePr>
        <p:xfrm>
          <a:off x="272988" y="446103"/>
          <a:ext cx="6349754" cy="891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5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xmlns="" val="6573580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요구사항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기능명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매물관리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8202918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사용자는 </a:t>
                      </a:r>
                      <a:r>
                        <a:rPr lang="ko-KR" altLang="en-US" sz="12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어플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회원가입 시 사용자 유형으로 임대인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임차인 중 하나를 선택해야 하며 개인은 각각의 유형 당 하나의 계정을 보유할 수 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회원가입 후 임대인은 매물을 등록하지 않을 수도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여러 개의 매물을 등록할 수도 있다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임대인은 등록한 매물을 삭제할 수 있으나 계약이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체결된 후에는 매물 삭제가 불가하다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 만료 후 임대인이 같은 부동산을 다시 매물로 등록할 경우 이는 이전의 매물과 다른 매물로 분류된다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매물은 전세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매물 또는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월세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매물 중 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하나이며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하나의 매물에 대해서는 오직 한 명의 임대인만 존재한다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임대인에 대한 정보는 임대인번호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임대인이름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임대인전화번호를 관리하며 임대인전화번호는 주로 쓰는 하나의 전화번호만 등록하며 하이픈은 적지 않는다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매물에 대한 정보는 매물번호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주소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면적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유형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보증금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월세를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관리하고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주소는 우편번호와 상세주소로 구분되며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면적은 단위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(m^2)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는 제외하고 </a:t>
                      </a:r>
                      <a:r>
                        <a:rPr lang="ko-KR" altLang="en-US" sz="12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숫자형으로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등록하며 유형은 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전세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로 구분된다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전세매물의 월세는 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0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으로 등록한다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보증금과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월세는 단위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원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은 제외하고 </a:t>
                      </a:r>
                      <a:r>
                        <a:rPr lang="ko-KR" altLang="en-US" sz="120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숫자형으로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등록한다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8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4614"/>
              </p:ext>
            </p:extLst>
          </p:nvPr>
        </p:nvGraphicFramePr>
        <p:xfrm>
          <a:off x="272988" y="446103"/>
          <a:ext cx="6349754" cy="891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455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5566299">
                  <a:extLst>
                    <a:ext uri="{9D8B030D-6E8A-4147-A177-3AD203B41FA5}">
                      <a16:colId xmlns:a16="http://schemas.microsoft.com/office/drawing/2014/main" xmlns="" val="6573580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요구사항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기능명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계약관리</a:t>
                      </a: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8202918">
                <a:tc gridSpan="2">
                  <a:txBody>
                    <a:bodyPr/>
                    <a:lstStyle/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 명의 임차인은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어플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회원가입 후 계약을 체결한 적이 없을 수도 있고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전체 기간 동안 여러 계약을 체결했을 수도 있으며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한 시점에 여러 계약을 체결할 수도 있다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현재 진행중인 계약뿐만 아니라 이미 종료된 계약에 대해서도 정보를 유지한다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하나의 계약에 대해서는 오직 한 명의 임차인만이 존재하며 </a:t>
                      </a:r>
                      <a:r>
                        <a:rPr lang="ko-KR" altLang="en-US" sz="1200" baseline="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여러명의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200" baseline="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세대원이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존재할 수 있다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임차인에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대한 정보는 임차인번호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임차인이름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임차인전화번호를 관리하며 임차인전화번호는 주로 쓰는 하나의 전화번호만 등록하며 하이픈은 적지 않는다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baseline="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세대원에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대한 정보는 </a:t>
                      </a:r>
                      <a:r>
                        <a:rPr lang="ko-KR" altLang="en-US" sz="1200" baseline="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세대원번호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세대원이름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baseline="0" dirty="0" err="1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세대원전화번호를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관리한다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endParaRPr lang="en-US" altLang="ko-KR" sz="1200" baseline="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marR="0" lvl="0" indent="-228600" algn="l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계약에 대한 정보는 계약번호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계약시작일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계약종료일을 관리한다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 </a:t>
                      </a: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하나의 계약은 오직 하나의 등록 매물만을 대상으로 갖는다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.</a:t>
                      </a:r>
                      <a:b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</a:br>
                      <a:endParaRPr lang="en-US" altLang="ko-KR" sz="1200" baseline="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baseline="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baseline="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228600" indent="-228600" eaLnBrk="1" hangingPunct="1">
                        <a:lnSpc>
                          <a:spcPct val="150000"/>
                        </a:lnSpc>
                        <a:buFontTx/>
                        <a:buAutoNum type="arabicPeriod"/>
                        <a:defRPr/>
                      </a:pPr>
                      <a:endParaRPr lang="en-US" altLang="ko-KR" sz="1200" baseline="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endParaRPr lang="en-US" altLang="ko-KR" sz="1200" baseline="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  <a:p>
                      <a:pPr marL="0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4864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6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63474"/>
              </p:ext>
            </p:extLst>
          </p:nvPr>
        </p:nvGraphicFramePr>
        <p:xfrm>
          <a:off x="272988" y="446103"/>
          <a:ext cx="63497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ERD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FD0D7018-CEFB-2171-D6AB-262C83991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94778"/>
              </p:ext>
            </p:extLst>
          </p:nvPr>
        </p:nvGraphicFramePr>
        <p:xfrm>
          <a:off x="560226" y="1936517"/>
          <a:ext cx="844062" cy="654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8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</a:rPr>
                        <a:t>계약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23" marB="31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2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i="0" u="sng" dirty="0" smtClean="0">
                          <a:solidFill>
                            <a:schemeClr val="tx1"/>
                          </a:solidFill>
                        </a:rPr>
                        <a:t>계약번호</a:t>
                      </a:r>
                      <a:endParaRPr lang="en-US" altLang="ko-KR" sz="700" i="0" u="sng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i="0" dirty="0" smtClean="0">
                          <a:solidFill>
                            <a:schemeClr val="tx1"/>
                          </a:solidFill>
                        </a:rPr>
                        <a:t>계약시작일</a:t>
                      </a:r>
                      <a:endParaRPr lang="en-US" altLang="ko-KR" sz="700" i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i="0" dirty="0" smtClean="0">
                          <a:solidFill>
                            <a:schemeClr val="tx1"/>
                          </a:solidFill>
                        </a:rPr>
                        <a:t>계약종료일</a:t>
                      </a:r>
                      <a:endParaRPr lang="en-US" altLang="ko-KR" sz="700" i="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23" marB="316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8D3679D8-11F8-DD30-F816-CD49F2A32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0912"/>
              </p:ext>
            </p:extLst>
          </p:nvPr>
        </p:nvGraphicFramePr>
        <p:xfrm>
          <a:off x="560226" y="5403754"/>
          <a:ext cx="844062" cy="55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i="1" dirty="0" err="1" smtClean="0">
                          <a:solidFill>
                            <a:schemeClr val="tx1"/>
                          </a:solidFill>
                        </a:rPr>
                        <a:t>세대원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32" marB="316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2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err="1" smtClean="0">
                          <a:solidFill>
                            <a:schemeClr val="tx1"/>
                          </a:solidFill>
                        </a:rPr>
                        <a:t>세대원번호</a:t>
                      </a:r>
                      <a:endParaRPr lang="en-US" altLang="ko-KR" sz="7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</a:rPr>
                        <a:t>세대원이름</a:t>
                      </a:r>
                      <a:endParaRPr lang="en-US" altLang="ko-KR" sz="7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u="none" dirty="0" err="1" smtClean="0">
                          <a:solidFill>
                            <a:schemeClr val="tx1"/>
                          </a:solidFill>
                        </a:rPr>
                        <a:t>세대원전화번호</a:t>
                      </a:r>
                      <a:endParaRPr lang="en-US" altLang="ko-KR" sz="7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32" marB="316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810E7476-DBBA-3AB9-E220-74DEF137A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22361"/>
              </p:ext>
            </p:extLst>
          </p:nvPr>
        </p:nvGraphicFramePr>
        <p:xfrm>
          <a:off x="3025833" y="1720516"/>
          <a:ext cx="844062" cy="110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83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</a:rPr>
                        <a:t>매물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8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u="sng" dirty="0" smtClean="0">
                          <a:solidFill>
                            <a:schemeClr val="tx1"/>
                          </a:solidFill>
                        </a:rPr>
                        <a:t>매물번호</a:t>
                      </a:r>
                      <a:endParaRPr lang="en-US" altLang="ko-KR" sz="700" b="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i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70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700" i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700" i="0" baseline="0" dirty="0" smtClean="0">
                          <a:solidFill>
                            <a:schemeClr val="tx1"/>
                          </a:solidFill>
                        </a:rPr>
                        <a:t>우편번호</a:t>
                      </a:r>
                      <a:endParaRPr lang="en-US" altLang="ko-KR" sz="700" i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700" i="0" baseline="0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700" i="0" baseline="0" dirty="0" smtClean="0">
                          <a:solidFill>
                            <a:schemeClr val="tx1"/>
                          </a:solidFill>
                        </a:rPr>
                        <a:t>상세주소</a:t>
                      </a:r>
                      <a:endParaRPr lang="en-US" altLang="ko-KR" sz="7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en-US" altLang="ko-KR" sz="7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</a:rPr>
                        <a:t>면적</a:t>
                      </a:r>
                      <a:endParaRPr lang="en-US" altLang="ko-KR" sz="7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</a:rPr>
                        <a:t>보증금</a:t>
                      </a:r>
                      <a:endParaRPr lang="en-US" altLang="ko-KR" sz="7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</a:rPr>
                        <a:t>월세</a:t>
                      </a:r>
                      <a:endParaRPr lang="en-US" altLang="ko-KR" sz="7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AutoShape 9">
            <a:extLst>
              <a:ext uri="{FF2B5EF4-FFF2-40B4-BE49-F238E27FC236}">
                <a16:creationId xmlns:a16="http://schemas.microsoft.com/office/drawing/2014/main" xmlns="" id="{7DBC8DE1-507C-97F8-6312-D3F45658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106" y="2113264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750" b="1" dirty="0" smtClean="0">
                <a:latin typeface="+mn-ea"/>
              </a:rPr>
              <a:t>계약체결</a:t>
            </a:r>
            <a:endParaRPr lang="en-US" altLang="ko-KR" sz="750" b="1" dirty="0">
              <a:latin typeface="+mn-ea"/>
            </a:endParaRPr>
          </a:p>
        </p:txBody>
      </p:sp>
      <p:sp>
        <p:nvSpPr>
          <p:cNvPr id="9" name="Text Box 28">
            <a:extLst>
              <a:ext uri="{FF2B5EF4-FFF2-40B4-BE49-F238E27FC236}">
                <a16:creationId xmlns:a16="http://schemas.microsoft.com/office/drawing/2014/main" xmlns="" id="{C55FF5A7-4520-6958-4B15-48F26A35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256" y="2596556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692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</a:t>
            </a:r>
          </a:p>
        </p:txBody>
      </p:sp>
      <p:sp>
        <p:nvSpPr>
          <p:cNvPr id="10" name="Text Box 67">
            <a:extLst>
              <a:ext uri="{FF2B5EF4-FFF2-40B4-BE49-F238E27FC236}">
                <a16:creationId xmlns:a16="http://schemas.microsoft.com/office/drawing/2014/main" xmlns="" id="{3B4F546E-F2A9-8F17-2CBF-FF9F5159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8058" y="2065628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</a:t>
            </a:r>
            <a:r>
              <a:rPr lang="en-US" altLang="ko-KR" sz="692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xmlns="" id="{3CF93B08-9688-6E94-5E79-601AE80E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36" y="2113264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750" b="1" dirty="0">
                <a:latin typeface="+mn-ea"/>
              </a:rPr>
              <a:t>소</a:t>
            </a:r>
            <a:r>
              <a:rPr lang="ko-KR" altLang="en-US" sz="750" b="1" dirty="0" smtClean="0">
                <a:latin typeface="+mn-ea"/>
              </a:rPr>
              <a:t>유</a:t>
            </a:r>
            <a:endParaRPr lang="en-US" altLang="ko-KR" sz="750" b="1" dirty="0">
              <a:latin typeface="+mn-ea"/>
            </a:endParaRPr>
          </a:p>
        </p:txBody>
      </p:sp>
      <p:sp>
        <p:nvSpPr>
          <p:cNvPr id="14" name="Text Box 28">
            <a:extLst>
              <a:ext uri="{FF2B5EF4-FFF2-40B4-BE49-F238E27FC236}">
                <a16:creationId xmlns:a16="http://schemas.microsoft.com/office/drawing/2014/main" xmlns="" id="{E7C62543-E6E6-98C7-00FA-8BB1F3316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53" y="2064993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</a:t>
            </a:r>
            <a:r>
              <a:rPr lang="en-US" altLang="ko-KR" sz="692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n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xmlns="" id="{CA3EBEFF-BC85-F23C-4633-3CE773C2F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072" y="2064993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692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xmlns="" id="{86148D52-8940-CE71-BBBB-EFD0037CF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6131"/>
              </p:ext>
            </p:extLst>
          </p:nvPr>
        </p:nvGraphicFramePr>
        <p:xfrm>
          <a:off x="5491440" y="1936517"/>
          <a:ext cx="844062" cy="65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1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</a:rPr>
                        <a:t>임대인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35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chemeClr val="tx1"/>
                          </a:solidFill>
                        </a:rPr>
                        <a:t>임대인번호</a:t>
                      </a:r>
                      <a:endParaRPr lang="en-US" altLang="ko-KR" sz="7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</a:rPr>
                        <a:t>임대인이름</a:t>
                      </a:r>
                      <a:endParaRPr lang="en-US" altLang="ko-KR" sz="7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</a:rPr>
                        <a:t>임대인전화번호</a:t>
                      </a:r>
                      <a:endParaRPr lang="en-US" altLang="ko-KR" sz="7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FD0D7018-CEFB-2171-D6AB-262C83991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214218"/>
              </p:ext>
            </p:extLst>
          </p:nvPr>
        </p:nvGraphicFramePr>
        <p:xfrm>
          <a:off x="560226" y="3709272"/>
          <a:ext cx="844062" cy="55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0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i="1" dirty="0" smtClean="0">
                          <a:solidFill>
                            <a:schemeClr val="tx1"/>
                          </a:solidFill>
                        </a:rPr>
                        <a:t>임차인</a:t>
                      </a:r>
                      <a:r>
                        <a:rPr lang="en-US" altLang="ko-KR" sz="700" i="1" dirty="0" smtClean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endParaRPr lang="ko-KR" altLang="en-US" sz="700" i="1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chemeClr val="tx1"/>
                          </a:solidFill>
                        </a:rPr>
                        <a:t>임차인번호</a:t>
                      </a:r>
                      <a:endParaRPr lang="en-US" altLang="ko-KR" sz="700" u="sng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임차인이름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임차인전화번호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05" marB="316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AutoShape 9">
            <a:extLst>
              <a:ext uri="{FF2B5EF4-FFF2-40B4-BE49-F238E27FC236}">
                <a16:creationId xmlns:a16="http://schemas.microsoft.com/office/drawing/2014/main" xmlns="" id="{7DBC8DE1-507C-97F8-6312-D3F45658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56" y="2999641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750" b="1" dirty="0" smtClean="0">
                <a:latin typeface="+mn-ea"/>
              </a:rPr>
              <a:t>임차</a:t>
            </a:r>
            <a:endParaRPr lang="en-US" altLang="ko-KR" sz="750" b="1" dirty="0">
              <a:latin typeface="+mn-ea"/>
            </a:endParaRPr>
          </a:p>
        </p:txBody>
      </p:sp>
      <p:cxnSp>
        <p:nvCxnSpPr>
          <p:cNvPr id="46" name="직선 화살표 연결선 45"/>
          <p:cNvCxnSpPr>
            <a:stCxn id="11" idx="3"/>
            <a:endCxn id="16" idx="1"/>
          </p:cNvCxnSpPr>
          <p:nvPr/>
        </p:nvCxnSpPr>
        <p:spPr>
          <a:xfrm flipV="1">
            <a:off x="5139738" y="2263832"/>
            <a:ext cx="351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5" idx="3"/>
          </p:cNvCxnSpPr>
          <p:nvPr/>
        </p:nvCxnSpPr>
        <p:spPr>
          <a:xfrm flipH="1">
            <a:off x="3869895" y="2263833"/>
            <a:ext cx="398736" cy="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25" idx="0"/>
          </p:cNvCxnSpPr>
          <p:nvPr/>
        </p:nvCxnSpPr>
        <p:spPr>
          <a:xfrm flipH="1">
            <a:off x="982257" y="3300778"/>
            <a:ext cx="1812" cy="40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41" idx="0"/>
            <a:endCxn id="3" idx="2"/>
          </p:cNvCxnSpPr>
          <p:nvPr/>
        </p:nvCxnSpPr>
        <p:spPr>
          <a:xfrm flipV="1">
            <a:off x="982257" y="2591146"/>
            <a:ext cx="0" cy="408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6" idx="3"/>
            <a:endCxn id="5" idx="1"/>
          </p:cNvCxnSpPr>
          <p:nvPr/>
        </p:nvCxnSpPr>
        <p:spPr>
          <a:xfrm>
            <a:off x="2673308" y="2263833"/>
            <a:ext cx="352525" cy="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 Box 28">
            <a:extLst>
              <a:ext uri="{FF2B5EF4-FFF2-40B4-BE49-F238E27FC236}">
                <a16:creationId xmlns:a16="http://schemas.microsoft.com/office/drawing/2014/main" xmlns="" id="{C55FF5A7-4520-6958-4B15-48F26A35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233" y="2064994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692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</a:t>
            </a:r>
          </a:p>
        </p:txBody>
      </p:sp>
      <p:sp>
        <p:nvSpPr>
          <p:cNvPr id="112" name="Text Box 28">
            <a:extLst>
              <a:ext uri="{FF2B5EF4-FFF2-40B4-BE49-F238E27FC236}">
                <a16:creationId xmlns:a16="http://schemas.microsoft.com/office/drawing/2014/main" xmlns="" id="{C55FF5A7-4520-6958-4B15-48F26A35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256" y="3501676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</a:t>
            </a:r>
            <a:r>
              <a:rPr lang="en-US" altLang="ko-KR" sz="692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n</a:t>
            </a:r>
          </a:p>
        </p:txBody>
      </p:sp>
      <p:cxnSp>
        <p:nvCxnSpPr>
          <p:cNvPr id="124" name="직선 화살표 연결선 123"/>
          <p:cNvCxnSpPr>
            <a:stCxn id="6" idx="1"/>
            <a:endCxn id="3" idx="3"/>
          </p:cNvCxnSpPr>
          <p:nvPr/>
        </p:nvCxnSpPr>
        <p:spPr>
          <a:xfrm flipH="1" flipV="1">
            <a:off x="1404288" y="2263831"/>
            <a:ext cx="35681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utoShape 9">
            <a:extLst>
              <a:ext uri="{FF2B5EF4-FFF2-40B4-BE49-F238E27FC236}">
                <a16:creationId xmlns:a16="http://schemas.microsoft.com/office/drawing/2014/main" xmlns="" id="{7DBC8DE1-507C-97F8-6312-D3F45658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56" y="4670906"/>
            <a:ext cx="912202" cy="301137"/>
          </a:xfrm>
          <a:prstGeom prst="flowChartDecis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750" b="1" dirty="0" smtClean="0">
                <a:latin typeface="+mn-ea"/>
              </a:rPr>
              <a:t>세대</a:t>
            </a:r>
            <a:endParaRPr lang="en-US" altLang="ko-KR" sz="750" b="1" dirty="0"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982256" y="4972043"/>
            <a:ext cx="0" cy="408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6" idx="0"/>
            <a:endCxn id="25" idx="2"/>
          </p:cNvCxnSpPr>
          <p:nvPr/>
        </p:nvCxnSpPr>
        <p:spPr>
          <a:xfrm flipV="1">
            <a:off x="982257" y="4262412"/>
            <a:ext cx="0" cy="40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28">
            <a:extLst>
              <a:ext uri="{FF2B5EF4-FFF2-40B4-BE49-F238E27FC236}">
                <a16:creationId xmlns:a16="http://schemas.microsoft.com/office/drawing/2014/main" xmlns="" id="{C55FF5A7-4520-6958-4B15-48F26A35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256" y="4256213"/>
            <a:ext cx="33695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0</a:t>
            </a:r>
            <a:r>
              <a:rPr lang="en-US" altLang="ko-KR" sz="692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n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xmlns="" id="{C55FF5A7-4520-6958-4B15-48F26A35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256" y="5181700"/>
            <a:ext cx="332142" cy="1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</a:t>
            </a:r>
            <a:r>
              <a:rPr lang="en-US" altLang="ko-KR" sz="692" b="1" dirty="0" smtClean="0">
                <a:solidFill>
                  <a:schemeClr val="tx2"/>
                </a:solidFill>
                <a:ea typeface="굴림" pitchFamily="50" charset="-127"/>
              </a:rPr>
              <a:t>..</a:t>
            </a:r>
            <a:r>
              <a:rPr lang="en-US" altLang="ko-KR" sz="692" b="1" dirty="0">
                <a:solidFill>
                  <a:schemeClr val="tx2"/>
                </a:solidFill>
                <a:ea typeface="굴림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97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꺾인 연결선 20">
            <a:extLst>
              <a:ext uri="{FF2B5EF4-FFF2-40B4-BE49-F238E27FC236}">
                <a16:creationId xmlns:a16="http://schemas.microsoft.com/office/drawing/2014/main" xmlns="" id="{5772E6E9-96DF-A8FD-BB58-4EEEC477C729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16200000" flipV="1">
            <a:off x="3857493" y="1078379"/>
            <a:ext cx="766401" cy="17537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69444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계층도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36688C39-B7EA-9566-8E9B-AEFD17E21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95328"/>
              </p:ext>
            </p:extLst>
          </p:nvPr>
        </p:nvGraphicFramePr>
        <p:xfrm>
          <a:off x="4730769" y="2338434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F3.2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계약 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025BA24-6F20-93BE-642D-6662F6D5B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13527"/>
              </p:ext>
            </p:extLst>
          </p:nvPr>
        </p:nvGraphicFramePr>
        <p:xfrm>
          <a:off x="1400416" y="2351679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7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F3.1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매물 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14250899-472A-4119-CAC3-A7B836E83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6027"/>
              </p:ext>
            </p:extLst>
          </p:nvPr>
        </p:nvGraphicFramePr>
        <p:xfrm>
          <a:off x="3036302" y="1232065"/>
          <a:ext cx="655072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F3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판매 관리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xmlns="" id="{B67239ED-3707-4D95-B28A-65D69F126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51671"/>
              </p:ext>
            </p:extLst>
          </p:nvPr>
        </p:nvGraphicFramePr>
        <p:xfrm>
          <a:off x="2019646" y="4017150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48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P1.3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매물 검색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07763682-2CF7-985B-177B-8224E213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73949"/>
              </p:ext>
            </p:extLst>
          </p:nvPr>
        </p:nvGraphicFramePr>
        <p:xfrm>
          <a:off x="345627" y="4017150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57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P1.1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매물 등록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2CDABA4C-13DA-02F1-DCE5-E5D8EE7FC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82040"/>
              </p:ext>
            </p:extLst>
          </p:nvPr>
        </p:nvGraphicFramePr>
        <p:xfrm>
          <a:off x="1185601" y="4017150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P1.2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매물 삭제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xmlns="" id="{8763DE0C-41E1-06E2-818E-2FD83E45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56170"/>
              </p:ext>
            </p:extLst>
          </p:nvPr>
        </p:nvGraphicFramePr>
        <p:xfrm>
          <a:off x="4099645" y="4017151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P2.1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계약 등록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xmlns="" id="{CF0B6550-B427-5A0B-AA90-6342EB27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25125"/>
              </p:ext>
            </p:extLst>
          </p:nvPr>
        </p:nvGraphicFramePr>
        <p:xfrm>
          <a:off x="5341644" y="4017151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P2.2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계약 검색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0" name="꺾인 연결선 11">
            <a:extLst>
              <a:ext uri="{FF2B5EF4-FFF2-40B4-BE49-F238E27FC236}">
                <a16:creationId xmlns:a16="http://schemas.microsoft.com/office/drawing/2014/main" xmlns="" id="{F39DE706-5C94-1554-188D-4934CE3F9A08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>
            <a:off x="2185693" y="1173534"/>
            <a:ext cx="779646" cy="15766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xmlns="" id="{560975CE-F66D-9AA3-6DCA-71CDA5326983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593737" y="2823692"/>
            <a:ext cx="1332127" cy="10547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xmlns="" id="{C61AD20A-2411-5771-B8C0-B16155C6044F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rot="16200000" flipH="1">
            <a:off x="1847420" y="2631421"/>
            <a:ext cx="1338752" cy="14592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xmlns="" id="{0AF34C1C-551A-634B-7397-C68EEC0FCE4E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rot="5400000" flipH="1" flipV="1">
            <a:off x="1017035" y="3246992"/>
            <a:ext cx="1325503" cy="2148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xmlns="" id="{B0CFD91F-F031-9814-BD58-4F736CBA6BAD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rot="16200000" flipH="1">
            <a:off x="4753610" y="3042338"/>
            <a:ext cx="1338749" cy="6108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xmlns="" id="{5E625A8A-109C-9FA7-1299-F38CB828F644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rot="5400000">
            <a:off x="4132611" y="3032214"/>
            <a:ext cx="1338749" cy="631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rot="16200000" flipH="1">
            <a:off x="1380317" y="3097813"/>
            <a:ext cx="1345101" cy="5264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2CDABA4C-13DA-02F1-DCE5-E5D8EE7FC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14097"/>
              </p:ext>
            </p:extLst>
          </p:nvPr>
        </p:nvGraphicFramePr>
        <p:xfrm>
          <a:off x="2859620" y="4030399"/>
          <a:ext cx="773556" cy="33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5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/>
                          </a:solidFill>
                        </a:rPr>
                        <a:t>P1.4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88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매물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3305" marR="63305" marT="31652" marB="316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2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F93B95BF-2B1F-2625-6D0D-C0B3EA68F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88675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9754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8628898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xmlns="" id="{B0F51D55-0F96-69B1-C443-DE7549BCA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11803"/>
              </p:ext>
            </p:extLst>
          </p:nvPr>
        </p:nvGraphicFramePr>
        <p:xfrm>
          <a:off x="272988" y="446103"/>
          <a:ext cx="6349754" cy="8999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57">
                  <a:extLst>
                    <a:ext uri="{9D8B030D-6E8A-4147-A177-3AD203B41FA5}">
                      <a16:colId xmlns:a16="http://schemas.microsoft.com/office/drawing/2014/main" xmlns="" val="4038493188"/>
                    </a:ext>
                  </a:extLst>
                </a:gridCol>
                <a:gridCol w="4811697">
                  <a:extLst>
                    <a:ext uri="{9D8B030D-6E8A-4147-A177-3AD203B41FA5}">
                      <a16:colId xmlns:a16="http://schemas.microsoft.com/office/drawing/2014/main" xmlns="" val="38001955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프로세스 명세서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74048370"/>
                  </a:ext>
                </a:extLst>
              </a:tr>
              <a:tr h="337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프로세스명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설명</a:t>
                      </a:r>
                      <a:r>
                        <a:rPr lang="en-US" altLang="ko-KR" sz="12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721368"/>
                  </a:ext>
                </a:extLst>
              </a:tr>
              <a:tr h="16583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 등록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 등록 프로세스는 임대인이 보유한 부동산을 시스템에 등록하여 임차인에게 공개하는 절차로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매물번호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주소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면적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유형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보증금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월세를 등록한다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34864475"/>
                  </a:ext>
                </a:extLst>
              </a:tr>
              <a:tr h="16583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 삭제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 삭제 프로세스는 임대인이 더 이상 임대하지 않을 부동산을 시스템에서 삭제하는 절차로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계약 체결 전의 매물 한정으로 매물번호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주소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면적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유형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보증금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월세의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정보로 구성된 등록 매물을 삭제한다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83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 검색</a:t>
                      </a: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 검색 프로세스는 임차인이 시스템에 등록된 매물 정보를 검색하고 조회하는 절차로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매물번호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주소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면적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유형</a:t>
                      </a:r>
                      <a:r>
                        <a:rPr lang="en-US" altLang="ko-KR" sz="1200" baseline="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보증금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월세의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정보로 구성된 다수의 등록 매물을 검색한다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83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  <a:cs typeface="함초롬바탕" pitchFamily="18" charset="-127"/>
                        </a:rPr>
                        <a:t>매물 수정</a:t>
                      </a: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매물 수정 프로세스는 임대인이 등록한 매물의 내용을 수정하는 절차로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주소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면적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유형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 보증금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월세를 수정한다</a:t>
                      </a:r>
                      <a:r>
                        <a:rPr lang="en-US" altLang="ko-KR" sz="1200" dirty="0" smtClean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5833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>
                        <a:latin typeface="HY신명조" panose="02030600000101010101" pitchFamily="18" charset="-127"/>
                        <a:ea typeface="HY신명조" panose="02030600000101010101" pitchFamily="18" charset="-127"/>
                        <a:cs typeface="함초롬바탕" pitchFamily="18" charset="-127"/>
                      </a:endParaRPr>
                    </a:p>
                  </a:txBody>
                  <a:tcPr marL="216000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>
                        <a:latin typeface="HY신명조" panose="02030600000101010101" pitchFamily="18" charset="-127"/>
                        <a:ea typeface="HY신명조" panose="02030600000101010101" pitchFamily="18" charset="-127"/>
                      </a:endParaRPr>
                    </a:p>
                  </a:txBody>
                  <a:tcPr marL="63304" marR="63304" marT="31628" marB="3162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4855</TotalTime>
  <Words>1700</Words>
  <Application>Microsoft Office PowerPoint</Application>
  <PresentationFormat>A4 용지(210x297mm)</PresentationFormat>
  <Paragraphs>585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HY신명조</vt:lpstr>
      <vt:lpstr>굴림</vt:lpstr>
      <vt:lpstr>맑은 고딕</vt:lpstr>
      <vt:lpstr>함초롬바탕</vt:lpstr>
      <vt:lpstr>Arial</vt:lpstr>
      <vt:lpstr>Calibri</vt:lpstr>
      <vt:lpstr>Calibri Light</vt:lpstr>
      <vt:lpstr>Georgia</vt:lpstr>
      <vt:lpstr>Helvetica</vt:lpstr>
      <vt:lpstr>Wingdings</vt:lpstr>
      <vt:lpstr>Office 테마</vt:lpstr>
      <vt:lpstr>Database   Term Project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  Term Project</dc:title>
  <dc:creator>김민석[ 대학원석·박사통합과정수료연구(재학) / 컴퓨터학과 ]</dc:creator>
  <cp:lastModifiedBy>JinSeop Shin</cp:lastModifiedBy>
  <cp:revision>119</cp:revision>
  <dcterms:created xsi:type="dcterms:W3CDTF">2023-11-24T06:03:01Z</dcterms:created>
  <dcterms:modified xsi:type="dcterms:W3CDTF">2024-06-25T14:42:22Z</dcterms:modified>
</cp:coreProperties>
</file>