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7" r:id="rId6"/>
    <p:sldId id="258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7CEF8-B93C-EF81-4A0B-E25A0343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D672EE-F052-8C5E-4FB3-84FAE7030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CB39B-30E4-F6EA-F3D4-CF3245B6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F9F91-0A12-3A62-72CA-F4FD2B65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E656F-4EF2-96DA-61F5-CED529DE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88210-308E-DABA-4DBC-2D670B9A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875BC-5922-402F-64E9-8DE1815C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79E63-7175-A90D-EC27-92F4C96D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51DF8-A273-9DCF-4E6D-E8843777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100C-6B99-1EB6-F356-1C2F125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D1677-68DF-D18D-E9A1-63445C270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862DA-4CB0-5662-580C-226152D2C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14A1F-CC17-3289-3BCF-DBCE1641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AD9D2-872E-0125-76A5-789EDC5D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612A2-329C-A072-080C-C3965361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8208F-1D9E-5626-5845-ABD3372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167F3-9543-151C-F104-E27178BC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FDE70-A3BD-A46E-031D-C3255702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7EF07-8CA8-849A-EA81-98849799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3C463-CA01-61B2-9CED-BB4A988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A653F-81A9-FBF7-950C-51E02AC3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F0CC8-3CBB-8428-8CCE-C6B41DF8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0019-A585-456E-9CAB-6A66750F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C8AA9-F296-EEB1-AE95-A879F64A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C1433-9A4A-5A1D-C8FE-9DDF3035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5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6F24C-A770-061F-B676-EE3C7211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16E01-702F-ED33-50E3-47AF49AFD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747E3-CCA2-B8C8-3B96-F2DE1EB8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DDD24-01E3-1BA0-5489-12B01CE0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B7CE2-74B7-E340-15E1-90E408FE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814D0-C9AC-ABC8-CA9E-220B4D57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3CB84-C909-506B-D808-2C91C0BE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9B8AA-2704-4CFC-2AE1-D3E76D14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F7166B-0FAC-7239-79A6-C79A81BF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53052-A36F-4A22-773B-7A99DB410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0C43B0-3F62-9E0D-09B9-9BEBEA8F3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FA6F1-92AD-3E53-0D6F-AA8BC71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4EA0A0-3693-85E8-0E22-B622598B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47A9DA-F943-9A32-30BC-14F8297F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8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A9AD4-0FFB-C6BD-841E-8BFFDBE1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EBF484-A6FF-72EF-8BD4-CDC3654C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A89C53-E822-C99B-4824-AC29EA9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0F983-5CA4-04C8-171F-AE1287A3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9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2FF233-B4B0-379A-B4C5-8CA70A0A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80125F-D098-B35A-CC96-831E501C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149F3-FE95-CB68-F29B-28478119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4DF99-EF3A-3FBA-2159-DE0621AD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F2E1-2430-8CDA-7387-8B67F6B4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370D25-1BCB-460E-8C8D-0CCB3DBA9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7AA86-4768-B60A-E1B5-861F5FF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52E49-7293-A980-D084-0170C519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CF3CF-CEFC-7CEC-7E8A-0F86F962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211E-8D18-4D2C-099B-2497064D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B2BADE-AFCD-15D3-881A-DE0F722A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DB862-1A77-A6EC-DC74-FDBB8EE01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3622A-A33A-071D-A8EC-16BC0767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4BF62-BE0D-C1A1-5C8A-72B29DEC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362A0-1DD9-53DE-7F88-E9BD2FF3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5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77C946-E90F-9571-292D-0243A030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9EE85-C03F-AAFF-71BC-91D06C54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342FD-33AB-203F-1960-D621C664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09F4-31B0-4BEC-8CD0-FA88178C789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B483E-24F5-5BC9-E01C-6CE503396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D3D10-BB1A-02CB-CF5F-4F1C6FE8B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C13-42CF-427F-A901-39B5028EE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B5C1210-CDA3-4873-957B-C237743DA4DF}"/>
              </a:ext>
            </a:extLst>
          </p:cNvPr>
          <p:cNvSpPr/>
          <p:nvPr/>
        </p:nvSpPr>
        <p:spPr>
          <a:xfrm>
            <a:off x="4350956" y="1308685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BD8D6-9BD5-E77B-2D38-CB579B6C2DF0}"/>
              </a:ext>
            </a:extLst>
          </p:cNvPr>
          <p:cNvSpPr txBox="1"/>
          <p:nvPr/>
        </p:nvSpPr>
        <p:spPr>
          <a:xfrm>
            <a:off x="204281" y="360083"/>
            <a:ext cx="327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list ( </a:t>
            </a:r>
            <a:r>
              <a:rPr lang="ko-KR" altLang="en-US" sz="2400" b="1"/>
              <a:t>게시글 확인 </a:t>
            </a:r>
            <a:r>
              <a:rPr lang="en-US" altLang="ko-KR" sz="2400" b="1"/>
              <a:t>)</a:t>
            </a:r>
            <a:endParaRPr lang="ko-KR" altLang="en-US" sz="24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4E9CA7-BC18-4012-8360-67051C44B304}"/>
              </a:ext>
            </a:extLst>
          </p:cNvPr>
          <p:cNvSpPr/>
          <p:nvPr/>
        </p:nvSpPr>
        <p:spPr>
          <a:xfrm>
            <a:off x="604008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46CC5-6B6C-FA55-CD0D-23EC616739CC}"/>
              </a:ext>
            </a:extLst>
          </p:cNvPr>
          <p:cNvSpPr txBox="1"/>
          <p:nvPr/>
        </p:nvSpPr>
        <p:spPr>
          <a:xfrm>
            <a:off x="887939" y="1627330"/>
            <a:ext cx="16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Request</a:t>
            </a:r>
            <a:endParaRPr lang="ko-KR" altLang="en-US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A0D80-4ADC-5A68-302A-E0D5535A6E9E}"/>
              </a:ext>
            </a:extLst>
          </p:cNvPr>
          <p:cNvSpPr txBox="1"/>
          <p:nvPr/>
        </p:nvSpPr>
        <p:spPr>
          <a:xfrm>
            <a:off x="4569657" y="1333608"/>
            <a:ext cx="176158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Front</a:t>
            </a:r>
          </a:p>
          <a:p>
            <a:pPr algn="ctr"/>
            <a:r>
              <a:rPr lang="en-US" altLang="ko-KR" sz="2400" b="1"/>
              <a:t>Controller</a:t>
            </a:r>
          </a:p>
          <a:p>
            <a:pPr algn="ctr"/>
            <a:r>
              <a:rPr lang="en-US" altLang="ko-KR" sz="1200" b="1"/>
              <a:t>(BordFrontController)</a:t>
            </a:r>
          </a:p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DDA0BB-5B53-12F9-FB8C-FB3BEBF5608A}"/>
              </a:ext>
            </a:extLst>
          </p:cNvPr>
          <p:cNvSpPr/>
          <p:nvPr/>
        </p:nvSpPr>
        <p:spPr>
          <a:xfrm>
            <a:off x="604008" y="337670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9E29D-1475-4835-075C-3B32167B171A}"/>
              </a:ext>
            </a:extLst>
          </p:cNvPr>
          <p:cNvSpPr txBox="1"/>
          <p:nvPr/>
        </p:nvSpPr>
        <p:spPr>
          <a:xfrm>
            <a:off x="822708" y="3695348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view</a:t>
            </a:r>
            <a:endParaRPr lang="ko-KR" altLang="en-US" sz="24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1A1CCE-F9B2-AD23-2CA1-2200EF31CC2C}"/>
              </a:ext>
            </a:extLst>
          </p:cNvPr>
          <p:cNvSpPr/>
          <p:nvPr/>
        </p:nvSpPr>
        <p:spPr>
          <a:xfrm>
            <a:off x="4350956" y="339138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C7340-8128-251C-E641-AE883A2180DB}"/>
              </a:ext>
            </a:extLst>
          </p:cNvPr>
          <p:cNvSpPr txBox="1"/>
          <p:nvPr/>
        </p:nvSpPr>
        <p:spPr>
          <a:xfrm>
            <a:off x="4569657" y="3525362"/>
            <a:ext cx="1761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Controller</a:t>
            </a:r>
          </a:p>
          <a:p>
            <a:pPr algn="ctr"/>
            <a:r>
              <a:rPr lang="en-US" altLang="ko-KR" sz="1600"/>
              <a:t>( BordListAction )</a:t>
            </a:r>
            <a:endParaRPr lang="ko-KR" altLang="en-US" sz="24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F4F683-D176-0106-1293-FD8BB995CE0F}"/>
              </a:ext>
            </a:extLst>
          </p:cNvPr>
          <p:cNvSpPr/>
          <p:nvPr/>
        </p:nvSpPr>
        <p:spPr>
          <a:xfrm>
            <a:off x="8097904" y="340949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2F236F-7CF3-1DF5-0C2D-F9133DA89296}"/>
              </a:ext>
            </a:extLst>
          </p:cNvPr>
          <p:cNvSpPr txBox="1"/>
          <p:nvPr/>
        </p:nvSpPr>
        <p:spPr>
          <a:xfrm>
            <a:off x="8316604" y="3535192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DAO</a:t>
            </a:r>
          </a:p>
          <a:p>
            <a:pPr algn="ctr"/>
            <a:r>
              <a:rPr lang="en-US" altLang="ko-KR" sz="2400" b="1"/>
              <a:t>Bean</a:t>
            </a:r>
            <a:endParaRPr lang="ko-KR" altLang="en-US" sz="24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152756-4B17-3C1A-9B0B-379587914BFD}"/>
              </a:ext>
            </a:extLst>
          </p:cNvPr>
          <p:cNvSpPr/>
          <p:nvPr/>
        </p:nvSpPr>
        <p:spPr>
          <a:xfrm>
            <a:off x="8097904" y="529275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805BC-4F9C-E556-DC45-4614DD44C690}"/>
              </a:ext>
            </a:extLst>
          </p:cNvPr>
          <p:cNvSpPr txBox="1"/>
          <p:nvPr/>
        </p:nvSpPr>
        <p:spPr>
          <a:xfrm>
            <a:off x="8316604" y="5611400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DB</a:t>
            </a:r>
            <a:endParaRPr lang="ko-KR" altLang="en-US" sz="24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34B14F-8B38-14D7-0200-161856E18A5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02995" y="1858163"/>
            <a:ext cx="154796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3B1AAB-DE79-FFE0-B079-C42214BEE6CC}"/>
              </a:ext>
            </a:extLst>
          </p:cNvPr>
          <p:cNvCxnSpPr>
            <a:cxnSpLocks/>
          </p:cNvCxnSpPr>
          <p:nvPr/>
        </p:nvCxnSpPr>
        <p:spPr>
          <a:xfrm>
            <a:off x="5318621" y="2407641"/>
            <a:ext cx="0" cy="9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471312-1160-876C-3796-81C254A693AA}"/>
              </a:ext>
            </a:extLst>
          </p:cNvPr>
          <p:cNvCxnSpPr>
            <a:cxnSpLocks/>
          </p:cNvCxnSpPr>
          <p:nvPr/>
        </p:nvCxnSpPr>
        <p:spPr>
          <a:xfrm>
            <a:off x="9043332" y="4520956"/>
            <a:ext cx="0" cy="784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2E64BF-EE50-0E34-A93B-7E80F09AC503}"/>
              </a:ext>
            </a:extLst>
          </p:cNvPr>
          <p:cNvCxnSpPr>
            <a:cxnSpLocks/>
          </p:cNvCxnSpPr>
          <p:nvPr/>
        </p:nvCxnSpPr>
        <p:spPr>
          <a:xfrm flipV="1">
            <a:off x="5620624" y="2407641"/>
            <a:ext cx="0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642B4D5-B44C-1280-7751-12235C908FCD}"/>
              </a:ext>
            </a:extLst>
          </p:cNvPr>
          <p:cNvCxnSpPr>
            <a:cxnSpLocks/>
          </p:cNvCxnSpPr>
          <p:nvPr/>
        </p:nvCxnSpPr>
        <p:spPr>
          <a:xfrm flipH="1">
            <a:off x="2802993" y="2407641"/>
            <a:ext cx="1547963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8B6B2FF-B98B-418A-8D94-D0B6A4297FBC}"/>
              </a:ext>
            </a:extLst>
          </p:cNvPr>
          <p:cNvCxnSpPr>
            <a:cxnSpLocks/>
          </p:cNvCxnSpPr>
          <p:nvPr/>
        </p:nvCxnSpPr>
        <p:spPr>
          <a:xfrm>
            <a:off x="6549941" y="3812029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E9AA2AC-C9EA-3D9E-45BF-86BBA3E57564}"/>
              </a:ext>
            </a:extLst>
          </p:cNvPr>
          <p:cNvCxnSpPr>
            <a:cxnSpLocks/>
          </p:cNvCxnSpPr>
          <p:nvPr/>
        </p:nvCxnSpPr>
        <p:spPr>
          <a:xfrm flipH="1">
            <a:off x="6549941" y="4098290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8E3C20-04CA-B228-994E-1B307B7B6BBD}"/>
              </a:ext>
            </a:extLst>
          </p:cNvPr>
          <p:cNvCxnSpPr>
            <a:cxnSpLocks/>
          </p:cNvCxnSpPr>
          <p:nvPr/>
        </p:nvCxnSpPr>
        <p:spPr>
          <a:xfrm flipV="1">
            <a:off x="9380691" y="4488164"/>
            <a:ext cx="0" cy="817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9728A0F-0871-37B9-BFD5-632D00CF0745}"/>
              </a:ext>
            </a:extLst>
          </p:cNvPr>
          <p:cNvSpPr txBox="1"/>
          <p:nvPr/>
        </p:nvSpPr>
        <p:spPr>
          <a:xfrm>
            <a:off x="2814461" y="1392882"/>
            <a:ext cx="296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BoardList.bo</a:t>
            </a:r>
          </a:p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   url 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입력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86CD11-D7E4-0CB5-C481-47BB6B5F3542}"/>
              </a:ext>
            </a:extLst>
          </p:cNvPr>
          <p:cNvSpPr txBox="1"/>
          <p:nvPr/>
        </p:nvSpPr>
        <p:spPr>
          <a:xfrm>
            <a:off x="3968671" y="2592939"/>
            <a:ext cx="176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2. </a:t>
            </a:r>
            <a:r>
              <a:rPr lang="ko-KR" altLang="en-US" sz="1200" b="1">
                <a:solidFill>
                  <a:srgbClr val="FF0000"/>
                </a:solidFill>
              </a:rPr>
              <a:t>입력값 검사 후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BordListAction 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    execute() </a:t>
            </a:r>
            <a:r>
              <a:rPr lang="ko-KR" altLang="en-US" sz="1200" b="1">
                <a:solidFill>
                  <a:srgbClr val="FF0000"/>
                </a:solidFill>
              </a:rPr>
              <a:t>실행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85C59F-7A2E-A82B-37BB-FE48F3E68DB0}"/>
              </a:ext>
            </a:extLst>
          </p:cNvPr>
          <p:cNvSpPr txBox="1"/>
          <p:nvPr/>
        </p:nvSpPr>
        <p:spPr>
          <a:xfrm>
            <a:off x="6324098" y="3475903"/>
            <a:ext cx="2963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3. DAO getBoardList() </a:t>
            </a:r>
            <a:r>
              <a:rPr lang="ko-KR" altLang="en-US" sz="1200" b="1">
                <a:solidFill>
                  <a:srgbClr val="FF0000"/>
                </a:solidFill>
              </a:rPr>
              <a:t>호출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A4D37B-105D-9A0A-A50E-634C830E6385}"/>
              </a:ext>
            </a:extLst>
          </p:cNvPr>
          <p:cNvSpPr txBox="1"/>
          <p:nvPr/>
        </p:nvSpPr>
        <p:spPr>
          <a:xfrm>
            <a:off x="7525608" y="4701901"/>
            <a:ext cx="296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4. getBoardList() </a:t>
            </a:r>
            <a:r>
              <a:rPr lang="ko-KR" altLang="en-US" sz="1200" b="1">
                <a:solidFill>
                  <a:srgbClr val="FF0000"/>
                </a:solidFill>
              </a:rPr>
              <a:t>실행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( SQL</a:t>
            </a:r>
            <a:r>
              <a:rPr lang="ko-KR" altLang="en-US" sz="1200" b="1">
                <a:solidFill>
                  <a:srgbClr val="FF0000"/>
                </a:solidFill>
              </a:rPr>
              <a:t> 문 실행 </a:t>
            </a:r>
            <a:r>
              <a:rPr lang="en-US" altLang="ko-KR" sz="12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02DB40-3C38-5D81-D741-8D3D1AE26E8A}"/>
              </a:ext>
            </a:extLst>
          </p:cNvPr>
          <p:cNvSpPr txBox="1"/>
          <p:nvPr/>
        </p:nvSpPr>
        <p:spPr>
          <a:xfrm>
            <a:off x="9320995" y="4620806"/>
            <a:ext cx="296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5. SQL</a:t>
            </a:r>
            <a:r>
              <a:rPr lang="ko-KR" altLang="en-US" sz="1200" b="1">
                <a:solidFill>
                  <a:srgbClr val="FF0000"/>
                </a:solidFill>
              </a:rPr>
              <a:t>문 결과값 </a:t>
            </a:r>
            <a:r>
              <a:rPr lang="en-US" altLang="ko-KR" sz="1200" b="1">
                <a:solidFill>
                  <a:srgbClr val="FF0000"/>
                </a:solidFill>
              </a:rPr>
              <a:t>response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   Bean</a:t>
            </a:r>
            <a:r>
              <a:rPr lang="ko-KR" altLang="en-US" sz="1200" b="1">
                <a:solidFill>
                  <a:srgbClr val="FF0000"/>
                </a:solidFill>
              </a:rPr>
              <a:t>에 값 저장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6BBC66-68DA-D5BF-2DE3-1AF07AAEFB73}"/>
              </a:ext>
            </a:extLst>
          </p:cNvPr>
          <p:cNvSpPr txBox="1"/>
          <p:nvPr/>
        </p:nvSpPr>
        <p:spPr>
          <a:xfrm>
            <a:off x="6472004" y="4071438"/>
            <a:ext cx="296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6. ActionForward</a:t>
            </a:r>
            <a:r>
              <a:rPr lang="ko-KR" altLang="en-US" sz="1200" b="1">
                <a:solidFill>
                  <a:srgbClr val="FF0000"/>
                </a:solidFill>
              </a:rPr>
              <a:t>에 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isRedirect</a:t>
            </a:r>
            <a:r>
              <a:rPr lang="ko-KR" altLang="en-US" sz="1200" b="1">
                <a:solidFill>
                  <a:srgbClr val="FF0000"/>
                </a:solidFill>
              </a:rPr>
              <a:t> </a:t>
            </a:r>
            <a:r>
              <a:rPr lang="en-US" altLang="ko-KR" sz="1200" b="1">
                <a:solidFill>
                  <a:srgbClr val="FF0000"/>
                </a:solidFill>
              </a:rPr>
              <a:t>,</a:t>
            </a:r>
            <a:r>
              <a:rPr lang="ko-KR" altLang="en-US" sz="1200" b="1">
                <a:solidFill>
                  <a:srgbClr val="FF0000"/>
                </a:solidFill>
              </a:rPr>
              <a:t> </a:t>
            </a:r>
            <a:r>
              <a:rPr lang="en-US" altLang="ko-KR" sz="1200" b="1">
                <a:solidFill>
                  <a:srgbClr val="FF0000"/>
                </a:solidFill>
              </a:rPr>
              <a:t>path</a:t>
            </a:r>
            <a:r>
              <a:rPr lang="ko-KR" altLang="en-US" sz="1200" b="1">
                <a:solidFill>
                  <a:srgbClr val="FF0000"/>
                </a:solidFill>
              </a:rPr>
              <a:t> 값 저장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A598D9-D8CB-B236-4C13-A77E37AF7606}"/>
              </a:ext>
            </a:extLst>
          </p:cNvPr>
          <p:cNvSpPr txBox="1"/>
          <p:nvPr/>
        </p:nvSpPr>
        <p:spPr>
          <a:xfrm>
            <a:off x="5620624" y="2573525"/>
            <a:ext cx="296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7. ActionForward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    isRedirect true,false </a:t>
            </a:r>
            <a:r>
              <a:rPr lang="ko-KR" altLang="en-US" sz="1200" b="1">
                <a:solidFill>
                  <a:srgbClr val="FF0000"/>
                </a:solidFill>
              </a:rPr>
              <a:t>검사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path </a:t>
            </a:r>
            <a:r>
              <a:rPr lang="ko-KR" altLang="en-US" sz="1200" b="1">
                <a:solidFill>
                  <a:srgbClr val="FF0000"/>
                </a:solidFill>
              </a:rPr>
              <a:t>이동 경로 검사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33CEC2-DEB6-9EF6-6394-BFC6D152ED01}"/>
              </a:ext>
            </a:extLst>
          </p:cNvPr>
          <p:cNvSpPr txBox="1"/>
          <p:nvPr/>
        </p:nvSpPr>
        <p:spPr>
          <a:xfrm>
            <a:off x="2092378" y="2629346"/>
            <a:ext cx="19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8"/>
            </a:pPr>
            <a:r>
              <a:rPr lang="en-US" altLang="ko-KR" sz="1200" b="1">
                <a:solidFill>
                  <a:srgbClr val="FF0000"/>
                </a:solidFill>
              </a:rPr>
              <a:t>forward </a:t>
            </a:r>
            <a:r>
              <a:rPr lang="ko-KR" altLang="en-US" sz="1200" b="1">
                <a:solidFill>
                  <a:srgbClr val="FF0000"/>
                </a:solidFill>
              </a:rPr>
              <a:t>방식으로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Beans</a:t>
            </a:r>
            <a:r>
              <a:rPr lang="ko-KR" altLang="en-US" sz="1200" b="1">
                <a:solidFill>
                  <a:srgbClr val="FF0000"/>
                </a:solidFill>
              </a:rPr>
              <a:t>값 출력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281" y="360083"/>
            <a:ext cx="4476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view ( </a:t>
            </a:r>
            <a:r>
              <a:rPr lang="ko-KR" altLang="en-US" sz="2400" b="1"/>
              <a:t>게시글 클릭 </a:t>
            </a:r>
            <a:r>
              <a:rPr lang="en-US" altLang="ko-KR" sz="2400" b="1"/>
              <a:t>) </a:t>
            </a:r>
            <a:endParaRPr lang="ko-KR" altLang="en-US" sz="2400" b="1"/>
          </a:p>
        </p:txBody>
      </p:sp>
      <p:sp>
        <p:nvSpPr>
          <p:cNvPr id="32" name="직사각형 31"/>
          <p:cNvSpPr/>
          <p:nvPr/>
        </p:nvSpPr>
        <p:spPr>
          <a:xfrm>
            <a:off x="5284406" y="1308685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008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87939" y="1627330"/>
            <a:ext cx="1631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Request</a:t>
            </a:r>
            <a:endParaRPr lang="ko-KR" altLang="en-US" sz="2400" b="1"/>
          </a:p>
        </p:txBody>
      </p:sp>
      <p:sp>
        <p:nvSpPr>
          <p:cNvPr id="35" name="TextBox 34"/>
          <p:cNvSpPr txBox="1"/>
          <p:nvPr/>
        </p:nvSpPr>
        <p:spPr>
          <a:xfrm>
            <a:off x="5503107" y="1442665"/>
            <a:ext cx="1761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Front</a:t>
            </a:r>
          </a:p>
          <a:p>
            <a:pPr lvl="0" algn="ctr">
              <a:defRPr/>
            </a:pPr>
            <a:r>
              <a:rPr lang="en-US" altLang="ko-KR" sz="2400" b="1"/>
              <a:t>Controller</a:t>
            </a:r>
            <a:endParaRPr lang="ko-KR" altLang="en-US" sz="2400" b="1"/>
          </a:p>
        </p:txBody>
      </p:sp>
      <p:sp>
        <p:nvSpPr>
          <p:cNvPr id="36" name="직사각형 35"/>
          <p:cNvSpPr/>
          <p:nvPr/>
        </p:nvSpPr>
        <p:spPr>
          <a:xfrm>
            <a:off x="604008" y="337670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2708" y="3695348"/>
            <a:ext cx="1761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view</a:t>
            </a:r>
            <a:endParaRPr lang="ko-KR" altLang="en-US" sz="2400" b="1"/>
          </a:p>
        </p:txBody>
      </p:sp>
      <p:sp>
        <p:nvSpPr>
          <p:cNvPr id="38" name="직사각형 37"/>
          <p:cNvSpPr/>
          <p:nvPr/>
        </p:nvSpPr>
        <p:spPr>
          <a:xfrm>
            <a:off x="5284406" y="339138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03107" y="3525362"/>
            <a:ext cx="1761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Controller</a:t>
            </a:r>
          </a:p>
          <a:p>
            <a:pPr lvl="0" algn="ctr">
              <a:defRPr/>
            </a:pPr>
            <a:r>
              <a:rPr lang="en-US" altLang="ko-KR" sz="2400" b="1"/>
              <a:t>(Action)</a:t>
            </a:r>
            <a:endParaRPr lang="ko-KR" altLang="en-US" sz="2400" b="1"/>
          </a:p>
        </p:txBody>
      </p:sp>
      <p:sp>
        <p:nvSpPr>
          <p:cNvPr id="40" name="직사각형 39"/>
          <p:cNvSpPr/>
          <p:nvPr/>
        </p:nvSpPr>
        <p:spPr>
          <a:xfrm>
            <a:off x="9031354" y="340949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983729" y="529275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250054" y="5611400"/>
            <a:ext cx="1761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DB</a:t>
            </a:r>
            <a:endParaRPr lang="ko-KR" altLang="en-US" sz="2400" b="1"/>
          </a:p>
        </p:txBody>
      </p:sp>
      <p:cxnSp>
        <p:nvCxnSpPr>
          <p:cNvPr id="44" name="직선 화살표 연결선 43"/>
          <p:cNvCxnSpPr>
            <a:stCxn id="33" idx="3"/>
            <a:endCxn id="32" idx="1"/>
          </p:cNvCxnSpPr>
          <p:nvPr/>
        </p:nvCxnSpPr>
        <p:spPr>
          <a:xfrm>
            <a:off x="2802995" y="1858163"/>
            <a:ext cx="24814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/>
        </p:nvCxnSpPr>
        <p:spPr>
          <a:xfrm>
            <a:off x="6169201" y="2407644"/>
            <a:ext cx="0" cy="1001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9951615" y="4508451"/>
            <a:ext cx="0" cy="784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</p:cNvCxnSpPr>
          <p:nvPr/>
        </p:nvCxnSpPr>
        <p:spPr>
          <a:xfrm flipV="1">
            <a:off x="6560041" y="2397889"/>
            <a:ext cx="0" cy="1021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0800000" flipV="1">
            <a:off x="2802991" y="2295525"/>
            <a:ext cx="2445283" cy="1081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483391" y="3812029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7483391" y="4098290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10362676" y="4485129"/>
            <a:ext cx="0" cy="817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33556" y="1549508"/>
            <a:ext cx="1841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1. </a:t>
            </a:r>
            <a:r>
              <a:rPr lang="ko-KR" altLang="en-US" sz="1200" b="1">
                <a:solidFill>
                  <a:srgbClr val="FF0000"/>
                </a:solidFill>
              </a:rPr>
              <a:t>게시글을 클릭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910590" y="2596827"/>
            <a:ext cx="2214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2.</a:t>
            </a:r>
            <a:r>
              <a:rPr lang="ko-KR" altLang="en-US" sz="1200" b="1">
                <a:solidFill>
                  <a:srgbClr val="FF0000"/>
                </a:solidFill>
              </a:rPr>
              <a:t>입력값 검사 후    </a:t>
            </a:r>
            <a:r>
              <a:rPr lang="en-US" altLang="ko-KR" sz="1200" b="1">
                <a:solidFill>
                  <a:srgbClr val="FF0000"/>
                </a:solidFill>
              </a:rPr>
              <a:t>BordDetailAction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exexute() </a:t>
            </a:r>
            <a:r>
              <a:rPr lang="ko-KR" altLang="en-US" sz="1200" b="1">
                <a:solidFill>
                  <a:srgbClr val="FF0000"/>
                </a:solidFill>
              </a:rPr>
              <a:t>실행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94242" y="3498036"/>
            <a:ext cx="3274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3.DAO getDetail </a:t>
            </a:r>
            <a:r>
              <a:rPr lang="ko-KR" altLang="en-US" sz="1200" b="1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70490" y="4676241"/>
            <a:ext cx="2762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4.getDetail()</a:t>
            </a:r>
            <a:r>
              <a:rPr lang="ko-KR" altLang="en-US" sz="1200" b="1">
                <a:solidFill>
                  <a:srgbClr val="FF0000"/>
                </a:solidFill>
              </a:rPr>
              <a:t> 실행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(SQL</a:t>
            </a:r>
            <a:r>
              <a:rPr lang="ko-KR" altLang="en-US" sz="1200" b="1">
                <a:solidFill>
                  <a:srgbClr val="FF0000"/>
                </a:solidFill>
              </a:rPr>
              <a:t> 문 실행</a:t>
            </a:r>
            <a:r>
              <a:rPr lang="en-US" altLang="ko-KR" sz="12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278927" y="4644927"/>
            <a:ext cx="2244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5.SQL</a:t>
            </a:r>
            <a:r>
              <a:rPr lang="ko-KR" altLang="en-US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결과값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response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Bean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값 저장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446722" y="4113819"/>
            <a:ext cx="2762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6.ActionForward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isRedirect, Path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값저장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589013" y="2550657"/>
            <a:ext cx="276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7.ActionForward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isRedirect true, false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검사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path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이동경로 검사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46488" y="2356408"/>
            <a:ext cx="276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8.false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이므로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forward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방식으로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Beans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값으로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9A2D1-CC29-1465-BD48-8CB0F6D725CB}"/>
              </a:ext>
            </a:extLst>
          </p:cNvPr>
          <p:cNvSpPr txBox="1"/>
          <p:nvPr/>
        </p:nvSpPr>
        <p:spPr>
          <a:xfrm>
            <a:off x="9250054" y="3491583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DAO</a:t>
            </a:r>
          </a:p>
          <a:p>
            <a:pPr algn="ctr"/>
            <a:r>
              <a:rPr lang="en-US" altLang="ko-KR" sz="2400" b="1"/>
              <a:t>Bean</a:t>
            </a: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7" grpId="0"/>
      <p:bldP spid="108" grpId="0"/>
      <p:bldP spid="109" grpId="0"/>
      <p:bldP spid="110" grpId="0"/>
      <p:bldP spid="111" grpId="0"/>
      <p:bldP spid="113" grpId="0"/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BD8D6-9BD5-E77B-2D38-CB579B6C2DF0}"/>
              </a:ext>
            </a:extLst>
          </p:cNvPr>
          <p:cNvSpPr txBox="1"/>
          <p:nvPr/>
        </p:nvSpPr>
        <p:spPr>
          <a:xfrm>
            <a:off x="204280" y="360083"/>
            <a:ext cx="49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write ( </a:t>
            </a:r>
            <a:r>
              <a:rPr lang="ko-KR" altLang="en-US" sz="2400" b="1"/>
              <a:t>글 쓰기 </a:t>
            </a:r>
            <a:r>
              <a:rPr lang="en-US" altLang="ko-KR" sz="2400" b="1"/>
              <a:t>)</a:t>
            </a:r>
            <a:endParaRPr lang="ko-KR" altLang="en-US" sz="2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3B1AA0-87E4-D87F-BDB3-142F3FEDE9D5}"/>
              </a:ext>
            </a:extLst>
          </p:cNvPr>
          <p:cNvSpPr/>
          <p:nvPr/>
        </p:nvSpPr>
        <p:spPr>
          <a:xfrm>
            <a:off x="4350956" y="1308685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B928B6-6884-BA7F-B622-49C6DD6FDE08}"/>
              </a:ext>
            </a:extLst>
          </p:cNvPr>
          <p:cNvSpPr/>
          <p:nvPr/>
        </p:nvSpPr>
        <p:spPr>
          <a:xfrm>
            <a:off x="604008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6F95F7-73AA-EDF6-13FF-7562B1612D12}"/>
              </a:ext>
            </a:extLst>
          </p:cNvPr>
          <p:cNvSpPr txBox="1"/>
          <p:nvPr/>
        </p:nvSpPr>
        <p:spPr>
          <a:xfrm>
            <a:off x="887939" y="1627330"/>
            <a:ext cx="16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Request</a:t>
            </a:r>
            <a:endParaRPr lang="ko-KR" altLang="en-US" sz="24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7803EA-2CEB-0309-9AE5-05761BC04500}"/>
              </a:ext>
            </a:extLst>
          </p:cNvPr>
          <p:cNvSpPr txBox="1"/>
          <p:nvPr/>
        </p:nvSpPr>
        <p:spPr>
          <a:xfrm>
            <a:off x="4569657" y="1442665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Front</a:t>
            </a:r>
          </a:p>
          <a:p>
            <a:pPr algn="ctr"/>
            <a:r>
              <a:rPr lang="en-US" altLang="ko-KR" sz="2400" b="1"/>
              <a:t>Controller</a:t>
            </a:r>
            <a:endParaRPr lang="ko-KR" altLang="en-US" sz="240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BCB621-7ACA-CF58-B543-614E82970156}"/>
              </a:ext>
            </a:extLst>
          </p:cNvPr>
          <p:cNvSpPr/>
          <p:nvPr/>
        </p:nvSpPr>
        <p:spPr>
          <a:xfrm>
            <a:off x="604008" y="337670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23EA9F-EC30-5F2D-DEB0-33251A33C28F}"/>
              </a:ext>
            </a:extLst>
          </p:cNvPr>
          <p:cNvSpPr txBox="1"/>
          <p:nvPr/>
        </p:nvSpPr>
        <p:spPr>
          <a:xfrm>
            <a:off x="822708" y="3695348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view</a:t>
            </a:r>
            <a:endParaRPr lang="ko-KR" altLang="en-US" sz="24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3B276A-BB3E-C02A-6896-7C662D8224EC}"/>
              </a:ext>
            </a:extLst>
          </p:cNvPr>
          <p:cNvSpPr/>
          <p:nvPr/>
        </p:nvSpPr>
        <p:spPr>
          <a:xfrm>
            <a:off x="4350956" y="339138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19521D-68A8-D7D1-750E-64BA47306E56}"/>
              </a:ext>
            </a:extLst>
          </p:cNvPr>
          <p:cNvSpPr txBox="1"/>
          <p:nvPr/>
        </p:nvSpPr>
        <p:spPr>
          <a:xfrm>
            <a:off x="4569657" y="3525362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Controller</a:t>
            </a:r>
          </a:p>
          <a:p>
            <a:pPr algn="ctr"/>
            <a:r>
              <a:rPr lang="en-US" altLang="ko-KR" sz="2400" b="1" dirty="0"/>
              <a:t>(Action)</a:t>
            </a:r>
            <a:endParaRPr lang="ko-KR" altLang="en-US" sz="24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DAEA2F-6786-F9E3-1368-D52A8FE65B92}"/>
              </a:ext>
            </a:extLst>
          </p:cNvPr>
          <p:cNvSpPr/>
          <p:nvPr/>
        </p:nvSpPr>
        <p:spPr>
          <a:xfrm>
            <a:off x="8097904" y="340949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12F9E6-213F-79EB-E988-4A3475A8B3E8}"/>
              </a:ext>
            </a:extLst>
          </p:cNvPr>
          <p:cNvSpPr/>
          <p:nvPr/>
        </p:nvSpPr>
        <p:spPr>
          <a:xfrm>
            <a:off x="8097904" y="555121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6A7E7A-8AC9-B63C-CB51-9DBCE1BE46DF}"/>
              </a:ext>
            </a:extLst>
          </p:cNvPr>
          <p:cNvSpPr txBox="1"/>
          <p:nvPr/>
        </p:nvSpPr>
        <p:spPr>
          <a:xfrm>
            <a:off x="8316604" y="5869859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DB</a:t>
            </a:r>
            <a:endParaRPr lang="ko-KR" altLang="en-US" sz="24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28A2617-E4C8-8F5F-10E5-D2D20F2E2F51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802995" y="1858163"/>
            <a:ext cx="154796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E6C5EC9-E605-C5AA-08F6-1E5308A92345}"/>
              </a:ext>
            </a:extLst>
          </p:cNvPr>
          <p:cNvCxnSpPr>
            <a:cxnSpLocks/>
          </p:cNvCxnSpPr>
          <p:nvPr/>
        </p:nvCxnSpPr>
        <p:spPr>
          <a:xfrm>
            <a:off x="5318621" y="2407641"/>
            <a:ext cx="0" cy="9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AB849E9-836F-229D-038A-7A229F360B37}"/>
              </a:ext>
            </a:extLst>
          </p:cNvPr>
          <p:cNvCxnSpPr>
            <a:cxnSpLocks/>
          </p:cNvCxnSpPr>
          <p:nvPr/>
        </p:nvCxnSpPr>
        <p:spPr>
          <a:xfrm>
            <a:off x="9077638" y="4511130"/>
            <a:ext cx="0" cy="1042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1B63FB4-EE66-87BE-B8CA-244D651E008F}"/>
              </a:ext>
            </a:extLst>
          </p:cNvPr>
          <p:cNvCxnSpPr>
            <a:cxnSpLocks/>
          </p:cNvCxnSpPr>
          <p:nvPr/>
        </p:nvCxnSpPr>
        <p:spPr>
          <a:xfrm flipV="1">
            <a:off x="5620624" y="2407641"/>
            <a:ext cx="0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0204E9-CFA9-E34D-68F4-98626D5EC5EE}"/>
              </a:ext>
            </a:extLst>
          </p:cNvPr>
          <p:cNvCxnSpPr>
            <a:cxnSpLocks/>
          </p:cNvCxnSpPr>
          <p:nvPr/>
        </p:nvCxnSpPr>
        <p:spPr>
          <a:xfrm flipH="1">
            <a:off x="2802993" y="2407641"/>
            <a:ext cx="1547963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DC84824-8BAF-11B7-7ACB-65044EA68025}"/>
              </a:ext>
            </a:extLst>
          </p:cNvPr>
          <p:cNvCxnSpPr>
            <a:cxnSpLocks/>
          </p:cNvCxnSpPr>
          <p:nvPr/>
        </p:nvCxnSpPr>
        <p:spPr>
          <a:xfrm>
            <a:off x="6549941" y="3812029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1828CCA-9957-21DF-402F-9D229C2D6283}"/>
              </a:ext>
            </a:extLst>
          </p:cNvPr>
          <p:cNvCxnSpPr>
            <a:cxnSpLocks/>
          </p:cNvCxnSpPr>
          <p:nvPr/>
        </p:nvCxnSpPr>
        <p:spPr>
          <a:xfrm flipH="1">
            <a:off x="6549941" y="4098290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7CC2C1-35C3-02A6-D581-9DDEFA6695AD}"/>
              </a:ext>
            </a:extLst>
          </p:cNvPr>
          <p:cNvCxnSpPr>
            <a:cxnSpLocks/>
          </p:cNvCxnSpPr>
          <p:nvPr/>
        </p:nvCxnSpPr>
        <p:spPr>
          <a:xfrm flipV="1">
            <a:off x="9459565" y="4501636"/>
            <a:ext cx="0" cy="1045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E56044-E2D4-BB1A-7D66-CDE5AB9C641C}"/>
              </a:ext>
            </a:extLst>
          </p:cNvPr>
          <p:cNvCxnSpPr>
            <a:cxnSpLocks/>
          </p:cNvCxnSpPr>
          <p:nvPr/>
        </p:nvCxnSpPr>
        <p:spPr>
          <a:xfrm flipV="1">
            <a:off x="1746308" y="2394735"/>
            <a:ext cx="0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617F22-4672-63D1-2F2F-C245A29C4A63}"/>
              </a:ext>
            </a:extLst>
          </p:cNvPr>
          <p:cNvSpPr txBox="1"/>
          <p:nvPr/>
        </p:nvSpPr>
        <p:spPr>
          <a:xfrm>
            <a:off x="2902454" y="1476662"/>
            <a:ext cx="302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글쓰기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D0913-60AD-FD82-B0A9-A79BA6A85E95}"/>
              </a:ext>
            </a:extLst>
          </p:cNvPr>
          <p:cNvSpPr txBox="1"/>
          <p:nvPr/>
        </p:nvSpPr>
        <p:spPr>
          <a:xfrm>
            <a:off x="822708" y="2681806"/>
            <a:ext cx="19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3.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글 작성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A3C6F-2610-BF32-9AF9-8634881317CD}"/>
              </a:ext>
            </a:extLst>
          </p:cNvPr>
          <p:cNvSpPr txBox="1"/>
          <p:nvPr/>
        </p:nvSpPr>
        <p:spPr>
          <a:xfrm>
            <a:off x="3838585" y="2581812"/>
            <a:ext cx="263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5. 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입력값 검사 후</a:t>
            </a:r>
            <a:endParaRPr lang="en-US" altLang="ko-KR" sz="1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   BoardAddAction()</a:t>
            </a:r>
          </a:p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   execute()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실행</a:t>
            </a:r>
            <a:endParaRPr lang="en-US" altLang="ko-KR" sz="1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1C5F2-49BD-D310-F45F-DCCE93B03D94}"/>
              </a:ext>
            </a:extLst>
          </p:cNvPr>
          <p:cNvSpPr txBox="1"/>
          <p:nvPr/>
        </p:nvSpPr>
        <p:spPr>
          <a:xfrm>
            <a:off x="6480681" y="3320285"/>
            <a:ext cx="30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6. BoardDAO                  </a:t>
            </a:r>
            <a:r>
              <a:rPr lang="ko-KR" altLang="en-US" sz="1200" b="1">
                <a:solidFill>
                  <a:schemeClr val="bg1"/>
                </a:solidFill>
                <a:latin typeface="Consolas" panose="020B0609020204030204" pitchFamily="49" charset="0"/>
              </a:rPr>
              <a:t>ㄱ</a:t>
            </a:r>
            <a:r>
              <a:rPr lang="en-US" altLang="ko-KR" sz="1200" b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boardInsert()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호출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1ABA2-3965-210E-1223-F44CFDCDEC08}"/>
              </a:ext>
            </a:extLst>
          </p:cNvPr>
          <p:cNvSpPr txBox="1"/>
          <p:nvPr/>
        </p:nvSpPr>
        <p:spPr>
          <a:xfrm>
            <a:off x="1972635" y="3429943"/>
            <a:ext cx="237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2. url </a:t>
            </a:r>
            <a:r>
              <a:rPr lang="ko-KR" altLang="en-US" sz="1200" b="1">
                <a:solidFill>
                  <a:srgbClr val="FF0000"/>
                </a:solidFill>
              </a:rPr>
              <a:t>검사 후 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qna_board_write.jsp </a:t>
            </a:r>
            <a:r>
              <a:rPr lang="ko-KR" altLang="en-US" sz="1200" b="1">
                <a:solidFill>
                  <a:srgbClr val="FF0000"/>
                </a:solidFill>
              </a:rPr>
              <a:t>이동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1D2CB-D3B8-A0F2-F71A-77650F02528C}"/>
              </a:ext>
            </a:extLst>
          </p:cNvPr>
          <p:cNvSpPr txBox="1"/>
          <p:nvPr/>
        </p:nvSpPr>
        <p:spPr>
          <a:xfrm>
            <a:off x="2911427" y="1243845"/>
            <a:ext cx="302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등록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AF96-9CEF-0481-A70D-D762515AD492}"/>
              </a:ext>
            </a:extLst>
          </p:cNvPr>
          <p:cNvSpPr txBox="1"/>
          <p:nvPr/>
        </p:nvSpPr>
        <p:spPr>
          <a:xfrm>
            <a:off x="7323920" y="4748927"/>
            <a:ext cx="307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7. boardInsert()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실행</a:t>
            </a:r>
            <a:endParaRPr lang="en-US" altLang="ko-KR" sz="1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   (SQL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문 실행</a:t>
            </a:r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F03D5-D252-BB3E-F6F2-532E5A5DCF03}"/>
              </a:ext>
            </a:extLst>
          </p:cNvPr>
          <p:cNvSpPr txBox="1"/>
          <p:nvPr/>
        </p:nvSpPr>
        <p:spPr>
          <a:xfrm>
            <a:off x="9459565" y="4785997"/>
            <a:ext cx="2244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 SQL</a:t>
            </a:r>
            <a:r>
              <a:rPr lang="ko-KR" altLang="en-US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결과값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response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   Bean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값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822D9-C8F6-F6ED-8787-696D39670C67}"/>
              </a:ext>
            </a:extLst>
          </p:cNvPr>
          <p:cNvSpPr txBox="1"/>
          <p:nvPr/>
        </p:nvSpPr>
        <p:spPr>
          <a:xfrm>
            <a:off x="6504505" y="4135486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 ActionForward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  isRedirect, Path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값저장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317AE-CC88-8989-C31E-648FC7739C68}"/>
              </a:ext>
            </a:extLst>
          </p:cNvPr>
          <p:cNvSpPr txBox="1"/>
          <p:nvPr/>
        </p:nvSpPr>
        <p:spPr>
          <a:xfrm>
            <a:off x="5625399" y="2574316"/>
            <a:ext cx="6301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10. ActionForward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   isRedirect true, false </a:t>
            </a:r>
            <a:r>
              <a:rPr lang="ko-KR" altLang="en-US" sz="1200" b="1">
                <a:solidFill>
                  <a:srgbClr val="FF0000"/>
                </a:solidFill>
              </a:rPr>
              <a:t>검사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Path </a:t>
            </a:r>
            <a:r>
              <a:rPr lang="ko-KR" altLang="en-US" sz="1200" b="1">
                <a:solidFill>
                  <a:srgbClr val="FF0000"/>
                </a:solidFill>
              </a:rPr>
              <a:t>이동 경로 검사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977210-04EF-F767-AF71-4DEABB1127A9}"/>
              </a:ext>
            </a:extLst>
          </p:cNvPr>
          <p:cNvSpPr txBox="1"/>
          <p:nvPr/>
        </p:nvSpPr>
        <p:spPr>
          <a:xfrm>
            <a:off x="2089896" y="2569005"/>
            <a:ext cx="26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11. true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이므로</a:t>
            </a:r>
            <a:endParaRPr lang="en-US" altLang="ko-KR" sz="1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   redirect</a:t>
            </a:r>
            <a:r>
              <a:rPr lang="ko-KR" alt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방식으로</a:t>
            </a:r>
            <a:endParaRPr lang="en-US" altLang="ko-KR" sz="1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Consolas" panose="020B0609020204030204" pitchFamily="49" charset="0"/>
              </a:rPr>
              <a:t>   qna_board_list.jsp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21223-97DC-77BC-CF42-1C5E1677B9D7}"/>
              </a:ext>
            </a:extLst>
          </p:cNvPr>
          <p:cNvSpPr txBox="1"/>
          <p:nvPr/>
        </p:nvSpPr>
        <p:spPr>
          <a:xfrm>
            <a:off x="8316604" y="3535192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DAO</a:t>
            </a:r>
          </a:p>
          <a:p>
            <a:pPr algn="ctr"/>
            <a:r>
              <a:rPr lang="en-US" altLang="ko-KR" sz="2400" b="1"/>
              <a:t>Bean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1630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7" grpId="0"/>
      <p:bldP spid="2" grpId="0"/>
      <p:bldP spid="8" grpId="0"/>
      <p:bldP spid="13" grpId="0"/>
      <p:bldP spid="19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280" y="360083"/>
            <a:ext cx="7098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delete ( </a:t>
            </a:r>
            <a:r>
              <a:rPr lang="ko-KR" altLang="en-US" sz="2400" b="1"/>
              <a:t>게시글 삭제 </a:t>
            </a:r>
            <a:r>
              <a:rPr lang="en-US" altLang="ko-KR" sz="2400" b="1"/>
              <a:t>) usercheck</a:t>
            </a:r>
            <a:r>
              <a:rPr lang="ko-KR" altLang="en-US" sz="2400" b="1"/>
              <a:t> </a:t>
            </a:r>
            <a:r>
              <a:rPr lang="en-US" altLang="ko-KR" sz="2400" b="1"/>
              <a:t>=true </a:t>
            </a:r>
            <a:r>
              <a:rPr lang="ko-KR" altLang="en-US" sz="2400" b="1"/>
              <a:t>일 때</a:t>
            </a:r>
            <a:r>
              <a:rPr lang="en-US" altLang="ko-KR" sz="2400" b="1"/>
              <a:t> </a:t>
            </a:r>
            <a:endParaRPr lang="ko-KR" altLang="en-US" sz="2400" b="1"/>
          </a:p>
        </p:txBody>
      </p:sp>
      <p:sp>
        <p:nvSpPr>
          <p:cNvPr id="32" name="직사각형 31"/>
          <p:cNvSpPr/>
          <p:nvPr/>
        </p:nvSpPr>
        <p:spPr>
          <a:xfrm>
            <a:off x="5103431" y="1308685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008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87939" y="1627330"/>
            <a:ext cx="1631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Request</a:t>
            </a:r>
            <a:endParaRPr lang="ko-KR" altLang="en-US" sz="2400" b="1"/>
          </a:p>
        </p:txBody>
      </p:sp>
      <p:sp>
        <p:nvSpPr>
          <p:cNvPr id="35" name="TextBox 34"/>
          <p:cNvSpPr txBox="1"/>
          <p:nvPr/>
        </p:nvSpPr>
        <p:spPr>
          <a:xfrm>
            <a:off x="5322132" y="1442665"/>
            <a:ext cx="1761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Front</a:t>
            </a:r>
          </a:p>
          <a:p>
            <a:pPr lvl="0" algn="ctr">
              <a:defRPr/>
            </a:pPr>
            <a:r>
              <a:rPr lang="en-US" altLang="ko-KR" sz="2400" b="1"/>
              <a:t>Controller</a:t>
            </a:r>
            <a:endParaRPr lang="ko-KR" altLang="en-US" sz="2400" b="1"/>
          </a:p>
        </p:txBody>
      </p:sp>
      <p:sp>
        <p:nvSpPr>
          <p:cNvPr id="36" name="직사각형 35"/>
          <p:cNvSpPr/>
          <p:nvPr/>
        </p:nvSpPr>
        <p:spPr>
          <a:xfrm>
            <a:off x="604008" y="337670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2708" y="3695348"/>
            <a:ext cx="1761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view</a:t>
            </a:r>
            <a:endParaRPr lang="ko-KR" altLang="en-US" sz="2400" b="1"/>
          </a:p>
        </p:txBody>
      </p:sp>
      <p:sp>
        <p:nvSpPr>
          <p:cNvPr id="38" name="직사각형 37"/>
          <p:cNvSpPr/>
          <p:nvPr/>
        </p:nvSpPr>
        <p:spPr>
          <a:xfrm>
            <a:off x="5103431" y="339138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22132" y="3525362"/>
            <a:ext cx="1761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Controller</a:t>
            </a:r>
          </a:p>
          <a:p>
            <a:pPr lvl="0" algn="ctr">
              <a:defRPr/>
            </a:pPr>
            <a:r>
              <a:rPr lang="en-US" altLang="ko-KR" sz="2400" b="1"/>
              <a:t>(Action)</a:t>
            </a:r>
            <a:endParaRPr lang="ko-KR" altLang="en-US" sz="2400" b="1"/>
          </a:p>
        </p:txBody>
      </p:sp>
      <p:sp>
        <p:nvSpPr>
          <p:cNvPr id="40" name="직사각형 39"/>
          <p:cNvSpPr/>
          <p:nvPr/>
        </p:nvSpPr>
        <p:spPr>
          <a:xfrm>
            <a:off x="8850379" y="3438068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850379" y="529275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069079" y="5611400"/>
            <a:ext cx="1761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DB</a:t>
            </a:r>
            <a:endParaRPr lang="ko-KR" altLang="en-US" sz="2400" b="1"/>
          </a:p>
        </p:txBody>
      </p:sp>
      <p:cxnSp>
        <p:nvCxnSpPr>
          <p:cNvPr id="44" name="직선 화살표 연결선 43"/>
          <p:cNvCxnSpPr>
            <a:stCxn id="33" idx="3"/>
            <a:endCxn id="32" idx="1"/>
          </p:cNvCxnSpPr>
          <p:nvPr/>
        </p:nvCxnSpPr>
        <p:spPr>
          <a:xfrm>
            <a:off x="2802995" y="1858163"/>
            <a:ext cx="23004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096000" y="2407644"/>
            <a:ext cx="0" cy="9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9726336" y="4537026"/>
            <a:ext cx="0" cy="784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</p:cNvCxnSpPr>
          <p:nvPr/>
        </p:nvCxnSpPr>
        <p:spPr>
          <a:xfrm flipV="1">
            <a:off x="6434059" y="2407642"/>
            <a:ext cx="0" cy="983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0800000" flipV="1">
            <a:off x="2802993" y="2236107"/>
            <a:ext cx="2290614" cy="1140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302416" y="3812029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7302416" y="4098290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10096762" y="4508451"/>
            <a:ext cx="0" cy="78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1746308" y="2394735"/>
            <a:ext cx="0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169784" y="1573413"/>
            <a:ext cx="2576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1.</a:t>
            </a:r>
            <a:r>
              <a:rPr lang="ko-KR" altLang="en-US" sz="1200" b="1">
                <a:solidFill>
                  <a:srgbClr val="FF0000"/>
                </a:solidFill>
              </a:rPr>
              <a:t>삭제 클릭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93498" y="2786492"/>
            <a:ext cx="257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비밀번호 입력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F1795-A8AB-D104-3409-0E8EB017782A}"/>
              </a:ext>
            </a:extLst>
          </p:cNvPr>
          <p:cNvSpPr txBox="1"/>
          <p:nvPr/>
        </p:nvSpPr>
        <p:spPr>
          <a:xfrm>
            <a:off x="2268546" y="2760498"/>
            <a:ext cx="257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2.</a:t>
            </a:r>
            <a:r>
              <a:rPr lang="ko-KR" altLang="en-US" sz="1200" b="1">
                <a:solidFill>
                  <a:srgbClr val="FF0000"/>
                </a:solidFill>
              </a:rPr>
              <a:t>비밀번호 입력 </a:t>
            </a:r>
            <a:endParaRPr lang="en-US" altLang="ko-KR" sz="12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  </a:t>
            </a:r>
            <a:r>
              <a:rPr lang="ko-KR" altLang="en-US" sz="1200" b="1">
                <a:solidFill>
                  <a:srgbClr val="FF0000"/>
                </a:solidFill>
              </a:rPr>
              <a:t>페이지 이동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7E0-9812-F191-034E-558361ADB75F}"/>
              </a:ext>
            </a:extLst>
          </p:cNvPr>
          <p:cNvSpPr txBox="1"/>
          <p:nvPr/>
        </p:nvSpPr>
        <p:spPr>
          <a:xfrm>
            <a:off x="3150736" y="1237794"/>
            <a:ext cx="2576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3. </a:t>
            </a:r>
            <a:r>
              <a:rPr lang="ko-KR" altLang="en-US" sz="1200" b="1">
                <a:solidFill>
                  <a:srgbClr val="FF0000"/>
                </a:solidFill>
              </a:rPr>
              <a:t>삭제 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66DDF-1B4B-1D6B-F29A-2CCBF17D2490}"/>
              </a:ext>
            </a:extLst>
          </p:cNvPr>
          <p:cNvSpPr txBox="1"/>
          <p:nvPr/>
        </p:nvSpPr>
        <p:spPr>
          <a:xfrm>
            <a:off x="4590527" y="2564091"/>
            <a:ext cx="1849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4.</a:t>
            </a:r>
            <a:r>
              <a:rPr lang="ko-KR" altLang="en-US" sz="1200" b="1">
                <a:solidFill>
                  <a:srgbClr val="FF0000"/>
                </a:solidFill>
              </a:rPr>
              <a:t>입력값 검사 후 </a:t>
            </a:r>
            <a:endParaRPr lang="en-US" altLang="ko-KR" sz="12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  BordDeleteAction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  exexute() </a:t>
            </a:r>
            <a:r>
              <a:rPr lang="ko-KR" altLang="en-US" sz="1200" b="1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6C358-3D99-927D-021D-3104FA64F517}"/>
              </a:ext>
            </a:extLst>
          </p:cNvPr>
          <p:cNvSpPr txBox="1"/>
          <p:nvPr/>
        </p:nvSpPr>
        <p:spPr>
          <a:xfrm>
            <a:off x="7209857" y="3356738"/>
            <a:ext cx="2067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5. DAO BordDeleteAction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   exexute() </a:t>
            </a:r>
            <a:r>
              <a:rPr lang="ko-KR" altLang="en-US" sz="1200" b="1">
                <a:solidFill>
                  <a:srgbClr val="FF0000"/>
                </a:solidFill>
              </a:rPr>
              <a:t>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578E-F8C1-5E43-2CFE-AE0234804F84}"/>
              </a:ext>
            </a:extLst>
          </p:cNvPr>
          <p:cNvSpPr txBox="1"/>
          <p:nvPr/>
        </p:nvSpPr>
        <p:spPr>
          <a:xfrm>
            <a:off x="7486364" y="4574131"/>
            <a:ext cx="223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6</a:t>
            </a:r>
            <a:r>
              <a:rPr lang="en-US" altLang="ko-KR" sz="1200" b="1">
                <a:solidFill>
                  <a:srgbClr val="FF0000"/>
                </a:solidFill>
              </a:rPr>
              <a:t>. DAO isBoardWriter() </a:t>
            </a:r>
            <a:r>
              <a:rPr lang="ko-KR" altLang="en-US" sz="1200" b="1">
                <a:solidFill>
                  <a:srgbClr val="FF0000"/>
                </a:solidFill>
              </a:rPr>
              <a:t>실행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(SQL </a:t>
            </a:r>
            <a:r>
              <a:rPr lang="ko-KR" altLang="en-US" sz="1200" b="1">
                <a:solidFill>
                  <a:srgbClr val="FF0000"/>
                </a:solidFill>
              </a:rPr>
              <a:t>실행</a:t>
            </a:r>
            <a:r>
              <a:rPr lang="en-US" altLang="ko-KR" sz="1200" b="1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2BA0C-A44C-1BFD-25C6-C3EEE22D7751}"/>
              </a:ext>
            </a:extLst>
          </p:cNvPr>
          <p:cNvSpPr txBox="1"/>
          <p:nvPr/>
        </p:nvSpPr>
        <p:spPr>
          <a:xfrm>
            <a:off x="10096761" y="4652178"/>
            <a:ext cx="22442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.SQL</a:t>
            </a:r>
            <a:r>
              <a:rPr lang="ko-KR" altLang="en-US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결과값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62DDE-7651-4E68-4D1D-BA6CCBCD467A}"/>
              </a:ext>
            </a:extLst>
          </p:cNvPr>
          <p:cNvSpPr txBox="1"/>
          <p:nvPr/>
        </p:nvSpPr>
        <p:spPr>
          <a:xfrm>
            <a:off x="7234437" y="4098290"/>
            <a:ext cx="1649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8</a:t>
            </a:r>
            <a:r>
              <a:rPr lang="en-US" altLang="ko-KR" sz="1200" b="1">
                <a:solidFill>
                  <a:srgbClr val="FF0000"/>
                </a:solidFill>
              </a:rPr>
              <a:t>. usercheck</a:t>
            </a:r>
            <a:r>
              <a:rPr lang="ko-KR" altLang="en-US" sz="1200" b="1">
                <a:solidFill>
                  <a:srgbClr val="FF0000"/>
                </a:solidFill>
              </a:rPr>
              <a:t> </a:t>
            </a:r>
            <a:r>
              <a:rPr lang="en-US" altLang="ko-KR" sz="1200" b="1">
                <a:solidFill>
                  <a:srgbClr val="FF0000"/>
                </a:solidFill>
              </a:rPr>
              <a:t>= true;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5920B-6576-A422-A9A2-17EA67A6C77D}"/>
              </a:ext>
            </a:extLst>
          </p:cNvPr>
          <p:cNvSpPr txBox="1"/>
          <p:nvPr/>
        </p:nvSpPr>
        <p:spPr>
          <a:xfrm>
            <a:off x="7217595" y="2879265"/>
            <a:ext cx="1849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9. DAO BordDelete 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</a:rPr>
              <a:t>   호출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DA60E-4A2C-437A-E58D-3BEA9C336A7A}"/>
              </a:ext>
            </a:extLst>
          </p:cNvPr>
          <p:cNvSpPr txBox="1"/>
          <p:nvPr/>
        </p:nvSpPr>
        <p:spPr>
          <a:xfrm>
            <a:off x="7495091" y="5074211"/>
            <a:ext cx="1849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10. DAO BordDelete 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</a:rPr>
              <a:t>    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3D564-0D34-250E-267D-5021FF0CE8FD}"/>
              </a:ext>
            </a:extLst>
          </p:cNvPr>
          <p:cNvSpPr txBox="1"/>
          <p:nvPr/>
        </p:nvSpPr>
        <p:spPr>
          <a:xfrm>
            <a:off x="10053238" y="5020709"/>
            <a:ext cx="19922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11. SQL</a:t>
            </a:r>
            <a:r>
              <a:rPr lang="ko-KR" altLang="en-US" sz="1200" b="1">
                <a:solidFill>
                  <a:srgbClr val="FF0000"/>
                </a:solidFill>
              </a:rPr>
              <a:t> 결과값 </a:t>
            </a:r>
            <a:r>
              <a:rPr lang="en-US" altLang="ko-KR" sz="1200" b="1">
                <a:solidFill>
                  <a:srgbClr val="FF0000"/>
                </a:solidFill>
              </a:rPr>
              <a:t>response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C9C64-C362-0A27-5EDA-46BFC4438E68}"/>
              </a:ext>
            </a:extLst>
          </p:cNvPr>
          <p:cNvSpPr txBox="1"/>
          <p:nvPr/>
        </p:nvSpPr>
        <p:spPr>
          <a:xfrm>
            <a:off x="7167085" y="4306755"/>
            <a:ext cx="19922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12. result =false;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AE457-85ED-0BDC-5585-EAF9238E85F2}"/>
              </a:ext>
            </a:extLst>
          </p:cNvPr>
          <p:cNvSpPr txBox="1"/>
          <p:nvPr/>
        </p:nvSpPr>
        <p:spPr>
          <a:xfrm>
            <a:off x="6417194" y="2188746"/>
            <a:ext cx="220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r>
              <a:rPr lang="en-US" altLang="ko-KR" sz="1200" b="1" dirty="0" err="1">
                <a:solidFill>
                  <a:srgbClr val="FF0000"/>
                </a:solidFill>
              </a:rPr>
              <a:t>ActionForward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isRedirect </a:t>
            </a:r>
            <a:r>
              <a:rPr lang="en-US" altLang="ko-KR" sz="1200" b="1" dirty="0">
                <a:solidFill>
                  <a:srgbClr val="FF0000"/>
                </a:solidFill>
              </a:rPr>
              <a:t>true, false </a:t>
            </a:r>
            <a:r>
              <a:rPr lang="ko-KR" altLang="en-US" sz="1200" b="1" dirty="0">
                <a:solidFill>
                  <a:srgbClr val="FF0000"/>
                </a:solidFill>
              </a:rPr>
              <a:t>검사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Path </a:t>
            </a:r>
            <a:r>
              <a:rPr lang="ko-KR" altLang="en-US" sz="1200" b="1" dirty="0">
                <a:solidFill>
                  <a:srgbClr val="FF0000"/>
                </a:solidFill>
              </a:rPr>
              <a:t>이동 경로 검사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53DE5-AE49-2BE1-C3B4-A1F6FF14ABD2}"/>
              </a:ext>
            </a:extLst>
          </p:cNvPr>
          <p:cNvSpPr txBox="1"/>
          <p:nvPr/>
        </p:nvSpPr>
        <p:spPr>
          <a:xfrm>
            <a:off x="2171559" y="3431476"/>
            <a:ext cx="177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en-US" altLang="ko-KR" sz="1200" b="1">
                <a:solidFill>
                  <a:srgbClr val="FF0000"/>
                </a:solidFill>
              </a:rPr>
              <a:t>. redirect </a:t>
            </a:r>
            <a:r>
              <a:rPr lang="ko-KR" altLang="en-US" sz="1200" b="1">
                <a:solidFill>
                  <a:srgbClr val="FF0000"/>
                </a:solidFill>
              </a:rPr>
              <a:t>방식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 BoardList.bo </a:t>
            </a:r>
            <a:r>
              <a:rPr lang="ko-KR" altLang="en-US" sz="1200" b="1">
                <a:solidFill>
                  <a:srgbClr val="FF0000"/>
                </a:solidFill>
              </a:rPr>
              <a:t>이동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33D24-B450-2ACB-B96A-CC7361052CEF}"/>
              </a:ext>
            </a:extLst>
          </p:cNvPr>
          <p:cNvSpPr txBox="1"/>
          <p:nvPr/>
        </p:nvSpPr>
        <p:spPr>
          <a:xfrm>
            <a:off x="9073457" y="3560993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DAO</a:t>
            </a:r>
          </a:p>
          <a:p>
            <a:pPr algn="ctr"/>
            <a:r>
              <a:rPr lang="en-US" altLang="ko-KR" sz="2400" b="1"/>
              <a:t>Bean</a:t>
            </a: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279" y="360083"/>
            <a:ext cx="7415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delete ( </a:t>
            </a:r>
            <a:r>
              <a:rPr lang="ko-KR" altLang="en-US" sz="2400" b="1"/>
              <a:t>게시글 삭제 </a:t>
            </a:r>
            <a:r>
              <a:rPr lang="en-US" altLang="ko-KR" sz="2400" b="1"/>
              <a:t>) usercheck</a:t>
            </a:r>
            <a:r>
              <a:rPr lang="ko-KR" altLang="en-US" sz="2400" b="1"/>
              <a:t> </a:t>
            </a:r>
            <a:r>
              <a:rPr lang="en-US" altLang="ko-KR" sz="2400" b="1"/>
              <a:t>=false </a:t>
            </a:r>
            <a:r>
              <a:rPr lang="ko-KR" altLang="en-US" sz="2400" b="1"/>
              <a:t>일 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03431" y="1308685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008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87939" y="1627330"/>
            <a:ext cx="1631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Request</a:t>
            </a:r>
            <a:endParaRPr lang="ko-KR" altLang="en-US" sz="2400" b="1"/>
          </a:p>
        </p:txBody>
      </p:sp>
      <p:sp>
        <p:nvSpPr>
          <p:cNvPr id="35" name="TextBox 34"/>
          <p:cNvSpPr txBox="1"/>
          <p:nvPr/>
        </p:nvSpPr>
        <p:spPr>
          <a:xfrm>
            <a:off x="5322132" y="1442665"/>
            <a:ext cx="1761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Front</a:t>
            </a:r>
          </a:p>
          <a:p>
            <a:pPr lvl="0" algn="ctr">
              <a:defRPr/>
            </a:pPr>
            <a:r>
              <a:rPr lang="en-US" altLang="ko-KR" sz="2400" b="1"/>
              <a:t>Controller</a:t>
            </a:r>
            <a:endParaRPr lang="ko-KR" altLang="en-US" sz="2400" b="1"/>
          </a:p>
        </p:txBody>
      </p:sp>
      <p:sp>
        <p:nvSpPr>
          <p:cNvPr id="36" name="직사각형 35"/>
          <p:cNvSpPr/>
          <p:nvPr/>
        </p:nvSpPr>
        <p:spPr>
          <a:xfrm>
            <a:off x="604008" y="337670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2708" y="3695348"/>
            <a:ext cx="1761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view</a:t>
            </a:r>
            <a:endParaRPr lang="ko-KR" altLang="en-US" sz="2400" b="1"/>
          </a:p>
        </p:txBody>
      </p:sp>
      <p:sp>
        <p:nvSpPr>
          <p:cNvPr id="38" name="직사각형 37"/>
          <p:cNvSpPr/>
          <p:nvPr/>
        </p:nvSpPr>
        <p:spPr>
          <a:xfrm>
            <a:off x="5103431" y="339138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22132" y="3525362"/>
            <a:ext cx="1761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Controller</a:t>
            </a:r>
          </a:p>
          <a:p>
            <a:pPr lvl="0" algn="ctr">
              <a:defRPr/>
            </a:pPr>
            <a:r>
              <a:rPr lang="en-US" altLang="ko-KR" sz="2400" b="1"/>
              <a:t>(Action)</a:t>
            </a:r>
            <a:endParaRPr lang="ko-KR" altLang="en-US" sz="2400" b="1"/>
          </a:p>
        </p:txBody>
      </p:sp>
      <p:sp>
        <p:nvSpPr>
          <p:cNvPr id="40" name="직사각형 39"/>
          <p:cNvSpPr/>
          <p:nvPr/>
        </p:nvSpPr>
        <p:spPr>
          <a:xfrm>
            <a:off x="8850379" y="3438068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850379" y="529275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069079" y="5611400"/>
            <a:ext cx="1761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DB</a:t>
            </a:r>
            <a:endParaRPr lang="ko-KR" altLang="en-US" sz="2400" b="1"/>
          </a:p>
        </p:txBody>
      </p:sp>
      <p:cxnSp>
        <p:nvCxnSpPr>
          <p:cNvPr id="44" name="직선 화살표 연결선 43"/>
          <p:cNvCxnSpPr>
            <a:stCxn id="33" idx="3"/>
            <a:endCxn id="32" idx="1"/>
          </p:cNvCxnSpPr>
          <p:nvPr/>
        </p:nvCxnSpPr>
        <p:spPr>
          <a:xfrm>
            <a:off x="2802995" y="1858163"/>
            <a:ext cx="23004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096000" y="2407644"/>
            <a:ext cx="0" cy="9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9726336" y="4537026"/>
            <a:ext cx="0" cy="784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</p:cNvCxnSpPr>
          <p:nvPr/>
        </p:nvCxnSpPr>
        <p:spPr>
          <a:xfrm flipV="1">
            <a:off x="6434059" y="2407642"/>
            <a:ext cx="0" cy="983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0800000" flipV="1">
            <a:off x="2802993" y="2236107"/>
            <a:ext cx="2290614" cy="1140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302416" y="3812029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7302416" y="4098290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10096762" y="4508451"/>
            <a:ext cx="0" cy="78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1746308" y="2394735"/>
            <a:ext cx="0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169784" y="1573413"/>
            <a:ext cx="2576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1.</a:t>
            </a:r>
            <a:r>
              <a:rPr lang="ko-KR" altLang="en-US" sz="1200" b="1">
                <a:solidFill>
                  <a:srgbClr val="FF0000"/>
                </a:solidFill>
              </a:rPr>
              <a:t>삭제 클릭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93498" y="2786492"/>
            <a:ext cx="257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비밀번호 입력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F1795-A8AB-D104-3409-0E8EB017782A}"/>
              </a:ext>
            </a:extLst>
          </p:cNvPr>
          <p:cNvSpPr txBox="1"/>
          <p:nvPr/>
        </p:nvSpPr>
        <p:spPr>
          <a:xfrm>
            <a:off x="2268546" y="2760498"/>
            <a:ext cx="257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2.</a:t>
            </a:r>
            <a:r>
              <a:rPr lang="ko-KR" altLang="en-US" sz="1200" b="1">
                <a:solidFill>
                  <a:srgbClr val="FF0000"/>
                </a:solidFill>
              </a:rPr>
              <a:t>비밀번호 입력 </a:t>
            </a:r>
            <a:endParaRPr lang="en-US" altLang="ko-KR" sz="12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  </a:t>
            </a:r>
            <a:r>
              <a:rPr lang="ko-KR" altLang="en-US" sz="1200" b="1">
                <a:solidFill>
                  <a:srgbClr val="FF0000"/>
                </a:solidFill>
              </a:rPr>
              <a:t>페이지 이동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7E0-9812-F191-034E-558361ADB75F}"/>
              </a:ext>
            </a:extLst>
          </p:cNvPr>
          <p:cNvSpPr txBox="1"/>
          <p:nvPr/>
        </p:nvSpPr>
        <p:spPr>
          <a:xfrm>
            <a:off x="3131686" y="1237794"/>
            <a:ext cx="2576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4. </a:t>
            </a:r>
            <a:r>
              <a:rPr lang="ko-KR" altLang="en-US" sz="1200" b="1">
                <a:solidFill>
                  <a:srgbClr val="FF0000"/>
                </a:solidFill>
              </a:rPr>
              <a:t>삭제 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66DDF-1B4B-1D6B-F29A-2CCBF17D2490}"/>
              </a:ext>
            </a:extLst>
          </p:cNvPr>
          <p:cNvSpPr txBox="1"/>
          <p:nvPr/>
        </p:nvSpPr>
        <p:spPr>
          <a:xfrm>
            <a:off x="4590527" y="2564091"/>
            <a:ext cx="1849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5.</a:t>
            </a:r>
            <a:r>
              <a:rPr lang="ko-KR" altLang="en-US" sz="1200" b="1">
                <a:solidFill>
                  <a:srgbClr val="FF0000"/>
                </a:solidFill>
              </a:rPr>
              <a:t>입력값 검사 후 </a:t>
            </a:r>
            <a:endParaRPr lang="en-US" altLang="ko-KR" sz="12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  BordDeleteAction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  exexute() </a:t>
            </a:r>
            <a:r>
              <a:rPr lang="ko-KR" altLang="en-US" sz="1200" b="1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6C358-3D99-927D-021D-3104FA64F517}"/>
              </a:ext>
            </a:extLst>
          </p:cNvPr>
          <p:cNvSpPr txBox="1"/>
          <p:nvPr/>
        </p:nvSpPr>
        <p:spPr>
          <a:xfrm>
            <a:off x="7209857" y="3356738"/>
            <a:ext cx="2067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6. DAO BordDeleteAction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   exexute() </a:t>
            </a:r>
            <a:r>
              <a:rPr lang="ko-KR" altLang="en-US" sz="1200" b="1">
                <a:solidFill>
                  <a:srgbClr val="FF0000"/>
                </a:solidFill>
              </a:rPr>
              <a:t>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578E-F8C1-5E43-2CFE-AE0234804F84}"/>
              </a:ext>
            </a:extLst>
          </p:cNvPr>
          <p:cNvSpPr txBox="1"/>
          <p:nvPr/>
        </p:nvSpPr>
        <p:spPr>
          <a:xfrm>
            <a:off x="7486364" y="4699218"/>
            <a:ext cx="223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7</a:t>
            </a:r>
            <a:r>
              <a:rPr lang="en-US" altLang="ko-KR" sz="1200" b="1">
                <a:solidFill>
                  <a:srgbClr val="FF0000"/>
                </a:solidFill>
              </a:rPr>
              <a:t>. DAO isBoardWriter() </a:t>
            </a:r>
            <a:r>
              <a:rPr lang="ko-KR" altLang="en-US" sz="1200" b="1">
                <a:solidFill>
                  <a:srgbClr val="FF0000"/>
                </a:solidFill>
              </a:rPr>
              <a:t>실행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(SQL </a:t>
            </a:r>
            <a:r>
              <a:rPr lang="ko-KR" altLang="en-US" sz="1200" b="1">
                <a:solidFill>
                  <a:srgbClr val="FF0000"/>
                </a:solidFill>
              </a:rPr>
              <a:t>실행</a:t>
            </a:r>
            <a:r>
              <a:rPr lang="en-US" altLang="ko-KR" sz="1200" b="1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2BA0C-A44C-1BFD-25C6-C3EEE22D7751}"/>
              </a:ext>
            </a:extLst>
          </p:cNvPr>
          <p:cNvSpPr txBox="1"/>
          <p:nvPr/>
        </p:nvSpPr>
        <p:spPr>
          <a:xfrm>
            <a:off x="10096761" y="4762102"/>
            <a:ext cx="22442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.SQL</a:t>
            </a:r>
            <a:r>
              <a:rPr lang="ko-KR" altLang="en-US" sz="12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문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결과값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62DDE-7651-4E68-4D1D-BA6CCBCD467A}"/>
              </a:ext>
            </a:extLst>
          </p:cNvPr>
          <p:cNvSpPr txBox="1"/>
          <p:nvPr/>
        </p:nvSpPr>
        <p:spPr>
          <a:xfrm>
            <a:off x="7234437" y="4098290"/>
            <a:ext cx="1689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9</a:t>
            </a:r>
            <a:r>
              <a:rPr lang="en-US" altLang="ko-KR" sz="1200" b="1">
                <a:solidFill>
                  <a:srgbClr val="FF0000"/>
                </a:solidFill>
              </a:rPr>
              <a:t>. usercheck</a:t>
            </a:r>
            <a:r>
              <a:rPr lang="ko-KR" altLang="en-US" sz="1200" b="1">
                <a:solidFill>
                  <a:srgbClr val="FF0000"/>
                </a:solidFill>
              </a:rPr>
              <a:t> </a:t>
            </a:r>
            <a:r>
              <a:rPr lang="en-US" altLang="ko-KR" sz="1200" b="1">
                <a:solidFill>
                  <a:srgbClr val="FF0000"/>
                </a:solidFill>
              </a:rPr>
              <a:t>= false;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AE457-85ED-0BDC-5585-EAF9238E85F2}"/>
              </a:ext>
            </a:extLst>
          </p:cNvPr>
          <p:cNvSpPr txBox="1"/>
          <p:nvPr/>
        </p:nvSpPr>
        <p:spPr>
          <a:xfrm>
            <a:off x="6420110" y="2740325"/>
            <a:ext cx="1156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10. alert </a:t>
            </a:r>
            <a:r>
              <a:rPr lang="ko-KR" altLang="en-US" sz="1200" b="1">
                <a:solidFill>
                  <a:srgbClr val="FF0000"/>
                </a:solidFill>
              </a:rPr>
              <a:t>출력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53DE5-AE49-2BE1-C3B4-A1F6FF14ABD2}"/>
              </a:ext>
            </a:extLst>
          </p:cNvPr>
          <p:cNvSpPr txBox="1"/>
          <p:nvPr/>
        </p:nvSpPr>
        <p:spPr>
          <a:xfrm>
            <a:off x="2760661" y="3286678"/>
            <a:ext cx="177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en-US" altLang="ko-KR" sz="1200" b="1">
                <a:solidFill>
                  <a:srgbClr val="FF0000"/>
                </a:solidFill>
              </a:rPr>
              <a:t>. forward </a:t>
            </a:r>
            <a:r>
              <a:rPr lang="ko-KR" altLang="en-US" sz="1200" b="1">
                <a:solidFill>
                  <a:srgbClr val="FF0000"/>
                </a:solidFill>
              </a:rPr>
              <a:t>방식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 BoardList.bo </a:t>
            </a:r>
            <a:r>
              <a:rPr lang="ko-KR" altLang="en-US" sz="1200" b="1">
                <a:solidFill>
                  <a:srgbClr val="FF0000"/>
                </a:solidFill>
              </a:rPr>
              <a:t>이동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 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72E5C-1D32-9E3A-1DE2-11CDDC64B1D1}"/>
              </a:ext>
            </a:extLst>
          </p:cNvPr>
          <p:cNvSpPr txBox="1"/>
          <p:nvPr/>
        </p:nvSpPr>
        <p:spPr>
          <a:xfrm>
            <a:off x="9064001" y="3597666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DAO</a:t>
            </a:r>
          </a:p>
          <a:p>
            <a:pPr algn="ctr"/>
            <a:r>
              <a:rPr lang="en-US" altLang="ko-KR" sz="2400" b="1"/>
              <a:t>Bean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005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BD8D6-9BD5-E77B-2D38-CB579B6C2DF0}"/>
              </a:ext>
            </a:extLst>
          </p:cNvPr>
          <p:cNvSpPr txBox="1"/>
          <p:nvPr/>
        </p:nvSpPr>
        <p:spPr>
          <a:xfrm>
            <a:off x="204280" y="360083"/>
            <a:ext cx="616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Reply ( </a:t>
            </a:r>
            <a:r>
              <a:rPr lang="ko-KR" altLang="en-US" sz="2400" b="1"/>
              <a:t>답변 클릭 </a:t>
            </a:r>
            <a:r>
              <a:rPr lang="en-US" altLang="ko-KR" sz="2400" b="1"/>
              <a:t>)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C80847-FA3D-F8CD-4540-B8C220E1DCD9}"/>
              </a:ext>
            </a:extLst>
          </p:cNvPr>
          <p:cNvSpPr/>
          <p:nvPr/>
        </p:nvSpPr>
        <p:spPr>
          <a:xfrm>
            <a:off x="5192082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F9B811-AAC1-49E6-1573-0B07D28E14EA}"/>
              </a:ext>
            </a:extLst>
          </p:cNvPr>
          <p:cNvSpPr/>
          <p:nvPr/>
        </p:nvSpPr>
        <p:spPr>
          <a:xfrm>
            <a:off x="604008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C7D17-3529-ACCD-99EF-A46F28A83941}"/>
              </a:ext>
            </a:extLst>
          </p:cNvPr>
          <p:cNvSpPr txBox="1"/>
          <p:nvPr/>
        </p:nvSpPr>
        <p:spPr>
          <a:xfrm>
            <a:off x="887939" y="1627330"/>
            <a:ext cx="16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Request</a:t>
            </a:r>
            <a:endParaRPr lang="ko-KR" altLang="en-US" sz="24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5F8911-AA76-43D8-7D0B-3CBC84982108}"/>
              </a:ext>
            </a:extLst>
          </p:cNvPr>
          <p:cNvSpPr txBox="1"/>
          <p:nvPr/>
        </p:nvSpPr>
        <p:spPr>
          <a:xfrm>
            <a:off x="5410783" y="1442664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Front</a:t>
            </a:r>
          </a:p>
          <a:p>
            <a:pPr algn="ctr"/>
            <a:r>
              <a:rPr lang="en-US" altLang="ko-KR" sz="2400" b="1" dirty="0"/>
              <a:t>Controller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06CDE0-06AB-57E5-C2D7-610577FA77EA}"/>
              </a:ext>
            </a:extLst>
          </p:cNvPr>
          <p:cNvSpPr/>
          <p:nvPr/>
        </p:nvSpPr>
        <p:spPr>
          <a:xfrm>
            <a:off x="604008" y="337670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DAE26-1907-8796-C91C-D6BDFA9FFFCE}"/>
              </a:ext>
            </a:extLst>
          </p:cNvPr>
          <p:cNvSpPr txBox="1"/>
          <p:nvPr/>
        </p:nvSpPr>
        <p:spPr>
          <a:xfrm>
            <a:off x="822708" y="3695348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view</a:t>
            </a:r>
            <a:endParaRPr lang="ko-KR" altLang="en-US" sz="2400" b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1E4A79-7022-1264-D6F7-4A4978777F9C}"/>
              </a:ext>
            </a:extLst>
          </p:cNvPr>
          <p:cNvSpPr/>
          <p:nvPr/>
        </p:nvSpPr>
        <p:spPr>
          <a:xfrm>
            <a:off x="5192082" y="339138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4D6A4-E47A-0DC1-0D73-92D4F302F156}"/>
              </a:ext>
            </a:extLst>
          </p:cNvPr>
          <p:cNvSpPr txBox="1"/>
          <p:nvPr/>
        </p:nvSpPr>
        <p:spPr>
          <a:xfrm>
            <a:off x="5410783" y="3525361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Controller</a:t>
            </a:r>
          </a:p>
          <a:p>
            <a:pPr algn="ctr"/>
            <a:r>
              <a:rPr lang="en-US" altLang="ko-KR" sz="2400" b="1"/>
              <a:t>(Action)</a:t>
            </a:r>
            <a:endParaRPr lang="ko-KR" altLang="en-US" sz="2400" b="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B2B201-1F99-3CA0-B246-36F594A94E4D}"/>
              </a:ext>
            </a:extLst>
          </p:cNvPr>
          <p:cNvSpPr/>
          <p:nvPr/>
        </p:nvSpPr>
        <p:spPr>
          <a:xfrm>
            <a:off x="8939030" y="340949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7D13F1-0AE6-699D-E29C-37C5F90CE439}"/>
              </a:ext>
            </a:extLst>
          </p:cNvPr>
          <p:cNvSpPr/>
          <p:nvPr/>
        </p:nvSpPr>
        <p:spPr>
          <a:xfrm>
            <a:off x="8939030" y="529275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65ECE9-9735-A3AC-A4D5-D24BEFD859D0}"/>
              </a:ext>
            </a:extLst>
          </p:cNvPr>
          <p:cNvSpPr txBox="1"/>
          <p:nvPr/>
        </p:nvSpPr>
        <p:spPr>
          <a:xfrm>
            <a:off x="9157730" y="5611399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DB</a:t>
            </a:r>
            <a:endParaRPr lang="ko-KR" altLang="en-US" sz="2400" b="1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88D2CBB-DB3A-EFF7-833C-6533A7112B8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2802995" y="1858163"/>
            <a:ext cx="23890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DA7C045-B907-C786-E17F-9B33F54E0C04}"/>
              </a:ext>
            </a:extLst>
          </p:cNvPr>
          <p:cNvCxnSpPr>
            <a:cxnSpLocks/>
          </p:cNvCxnSpPr>
          <p:nvPr/>
        </p:nvCxnSpPr>
        <p:spPr>
          <a:xfrm flipH="1">
            <a:off x="2802994" y="2273661"/>
            <a:ext cx="2389088" cy="1103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AABF07-9F21-8B8C-EDD2-C0BC2613ACB2}"/>
              </a:ext>
            </a:extLst>
          </p:cNvPr>
          <p:cNvCxnSpPr>
            <a:cxnSpLocks/>
          </p:cNvCxnSpPr>
          <p:nvPr/>
        </p:nvCxnSpPr>
        <p:spPr>
          <a:xfrm>
            <a:off x="7391067" y="3812028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F67457-63F2-E263-2B73-DE060F0196CA}"/>
              </a:ext>
            </a:extLst>
          </p:cNvPr>
          <p:cNvCxnSpPr>
            <a:cxnSpLocks/>
          </p:cNvCxnSpPr>
          <p:nvPr/>
        </p:nvCxnSpPr>
        <p:spPr>
          <a:xfrm flipH="1">
            <a:off x="7391067" y="4098289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1238" y="1488830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1. </a:t>
            </a:r>
            <a:r>
              <a:rPr lang="ko-KR" altLang="en-US" sz="1200" b="1">
                <a:solidFill>
                  <a:srgbClr val="FF0000"/>
                </a:solidFill>
              </a:rPr>
              <a:t>답변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82350" y="2582430"/>
            <a:ext cx="1530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2. </a:t>
            </a:r>
            <a:r>
              <a:rPr lang="ko-KR" altLang="en-US" sz="1200" b="1" dirty="0" err="1">
                <a:solidFill>
                  <a:srgbClr val="FF0000"/>
                </a:solidFill>
              </a:rPr>
              <a:t>입력값</a:t>
            </a:r>
            <a:r>
              <a:rPr lang="ko-KR" altLang="en-US" sz="1200" b="1" dirty="0">
                <a:solidFill>
                  <a:srgbClr val="FF0000"/>
                </a:solidFill>
              </a:rPr>
              <a:t> 검사 후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</a:rPr>
              <a:t>BoardReplyView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execute</a:t>
            </a:r>
            <a:r>
              <a:rPr lang="en-US" altLang="ko-KR" sz="1200" b="1" dirty="0">
                <a:solidFill>
                  <a:srgbClr val="FF0000"/>
                </a:solidFill>
              </a:rPr>
              <a:t>()</a:t>
            </a:r>
            <a:r>
              <a:rPr lang="ko-KR" altLang="en-US" sz="1200" b="1" dirty="0">
                <a:solidFill>
                  <a:srgbClr val="FF0000"/>
                </a:solidFill>
              </a:rPr>
              <a:t>실행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11992" y="3425537"/>
            <a:ext cx="1901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3. DAO </a:t>
            </a:r>
            <a:r>
              <a:rPr lang="en-US" altLang="ko-KR" sz="1200" b="1" dirty="0" err="1">
                <a:solidFill>
                  <a:srgbClr val="FF0000"/>
                </a:solidFill>
              </a:rPr>
              <a:t>getDetail</a:t>
            </a:r>
            <a:r>
              <a:rPr lang="en-US" altLang="ko-KR" sz="1200" b="1" dirty="0">
                <a:solidFill>
                  <a:srgbClr val="FF0000"/>
                </a:solidFill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069150" y="4753447"/>
            <a:ext cx="190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4. DAO </a:t>
            </a:r>
            <a:r>
              <a:rPr lang="en-US" altLang="ko-KR" sz="1200" b="1" dirty="0" err="1">
                <a:solidFill>
                  <a:srgbClr val="FF0000"/>
                </a:solidFill>
              </a:rPr>
              <a:t>getDetail</a:t>
            </a:r>
            <a:r>
              <a:rPr lang="en-US" altLang="ko-KR" sz="1200" b="1" dirty="0">
                <a:solidFill>
                  <a:srgbClr val="FF0000"/>
                </a:solidFill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</a:rPr>
              <a:t>실행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138672" y="4688160"/>
            <a:ext cx="215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5.SQL</a:t>
            </a:r>
            <a:r>
              <a:rPr lang="ko-KR" altLang="en-US" sz="1200" b="1" dirty="0">
                <a:solidFill>
                  <a:srgbClr val="FF0000"/>
                </a:solidFill>
              </a:rPr>
              <a:t>문 결과값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response </a:t>
            </a:r>
            <a:r>
              <a:rPr lang="en-US" altLang="ko-KR" sz="1200" b="1" dirty="0">
                <a:solidFill>
                  <a:srgbClr val="FF0000"/>
                </a:solidFill>
              </a:rPr>
              <a:t>Beans</a:t>
            </a:r>
            <a:r>
              <a:rPr lang="ko-KR" altLang="en-US" sz="1200" b="1" dirty="0">
                <a:solidFill>
                  <a:srgbClr val="FF0000"/>
                </a:solidFill>
              </a:rPr>
              <a:t>에 값 저장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333737" y="4125421"/>
            <a:ext cx="189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6. </a:t>
            </a:r>
            <a:r>
              <a:rPr lang="en-US" altLang="ko-KR" sz="1200" b="1" dirty="0" err="1">
                <a:solidFill>
                  <a:srgbClr val="FF0000"/>
                </a:solidFill>
              </a:rPr>
              <a:t>ActionForward</a:t>
            </a:r>
            <a:r>
              <a:rPr lang="ko-KR" altLang="en-US" sz="1200" b="1" dirty="0">
                <a:solidFill>
                  <a:srgbClr val="FF0000"/>
                </a:solidFill>
              </a:rPr>
              <a:t>에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err="1">
                <a:solidFill>
                  <a:srgbClr val="FF0000"/>
                </a:solidFill>
              </a:rPr>
              <a:t>isRedirect</a:t>
            </a:r>
            <a:r>
              <a:rPr lang="en-US" altLang="ko-KR" sz="1200" b="1" dirty="0">
                <a:solidFill>
                  <a:srgbClr val="FF0000"/>
                </a:solidFill>
              </a:rPr>
              <a:t>, path </a:t>
            </a:r>
            <a:r>
              <a:rPr lang="ko-KR" altLang="en-US" sz="1200" b="1" dirty="0">
                <a:solidFill>
                  <a:srgbClr val="FF0000"/>
                </a:solidFill>
              </a:rPr>
              <a:t>값 저장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68896" y="2550336"/>
            <a:ext cx="220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7. </a:t>
            </a:r>
            <a:r>
              <a:rPr lang="en-US" altLang="ko-KR" sz="1200" b="1" dirty="0" err="1">
                <a:solidFill>
                  <a:srgbClr val="FF0000"/>
                </a:solidFill>
              </a:rPr>
              <a:t>ActionForward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isRedirect </a:t>
            </a:r>
            <a:r>
              <a:rPr lang="en-US" altLang="ko-KR" sz="1200" b="1" dirty="0">
                <a:solidFill>
                  <a:srgbClr val="FF0000"/>
                </a:solidFill>
              </a:rPr>
              <a:t>true, false </a:t>
            </a:r>
            <a:r>
              <a:rPr lang="ko-KR" altLang="en-US" sz="1200" b="1" dirty="0">
                <a:solidFill>
                  <a:srgbClr val="FF0000"/>
                </a:solidFill>
              </a:rPr>
              <a:t>검사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Path </a:t>
            </a:r>
            <a:r>
              <a:rPr lang="ko-KR" altLang="en-US" sz="1200" b="1" dirty="0">
                <a:solidFill>
                  <a:srgbClr val="FF0000"/>
                </a:solidFill>
              </a:rPr>
              <a:t>이동 경로 검사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661509" y="2433864"/>
            <a:ext cx="164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8. Forward </a:t>
            </a:r>
            <a:r>
              <a:rPr lang="ko-KR" altLang="en-US" sz="1200" b="1" dirty="0">
                <a:solidFill>
                  <a:srgbClr val="FF0000"/>
                </a:solidFill>
              </a:rPr>
              <a:t>방식으로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Beans </a:t>
            </a:r>
            <a:r>
              <a:rPr lang="ko-KR" altLang="en-US" sz="1200" b="1" dirty="0">
                <a:solidFill>
                  <a:srgbClr val="FF0000"/>
                </a:solidFill>
              </a:rPr>
              <a:t>값 출력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8D78857-0556-F224-47E2-6B4FDCC67F77}"/>
              </a:ext>
            </a:extLst>
          </p:cNvPr>
          <p:cNvCxnSpPr>
            <a:cxnSpLocks/>
          </p:cNvCxnSpPr>
          <p:nvPr/>
        </p:nvCxnSpPr>
        <p:spPr>
          <a:xfrm>
            <a:off x="6132354" y="2407641"/>
            <a:ext cx="0" cy="9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0E15BDE-F9C3-4114-AF75-3B61C638273E}"/>
              </a:ext>
            </a:extLst>
          </p:cNvPr>
          <p:cNvCxnSpPr>
            <a:cxnSpLocks/>
          </p:cNvCxnSpPr>
          <p:nvPr/>
        </p:nvCxnSpPr>
        <p:spPr>
          <a:xfrm flipV="1">
            <a:off x="6434357" y="2407641"/>
            <a:ext cx="0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C8B31B-A8FA-1532-ABC8-64955DC9354A}"/>
              </a:ext>
            </a:extLst>
          </p:cNvPr>
          <p:cNvCxnSpPr>
            <a:cxnSpLocks/>
          </p:cNvCxnSpPr>
          <p:nvPr/>
        </p:nvCxnSpPr>
        <p:spPr>
          <a:xfrm>
            <a:off x="9892020" y="4508450"/>
            <a:ext cx="0" cy="78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98902A1-499B-B392-6025-D3A7E1DD4659}"/>
              </a:ext>
            </a:extLst>
          </p:cNvPr>
          <p:cNvCxnSpPr>
            <a:cxnSpLocks/>
          </p:cNvCxnSpPr>
          <p:nvPr/>
        </p:nvCxnSpPr>
        <p:spPr>
          <a:xfrm flipV="1">
            <a:off x="10194023" y="4475659"/>
            <a:ext cx="0" cy="817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0E09B1-6F8D-2FBC-3743-8F100DB0BD8F}"/>
              </a:ext>
            </a:extLst>
          </p:cNvPr>
          <p:cNvCxnSpPr>
            <a:cxnSpLocks/>
          </p:cNvCxnSpPr>
          <p:nvPr/>
        </p:nvCxnSpPr>
        <p:spPr>
          <a:xfrm flipV="1">
            <a:off x="1729531" y="2407641"/>
            <a:ext cx="0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D008FE-7B3C-2192-A20F-50E124AE8EE0}"/>
              </a:ext>
            </a:extLst>
          </p:cNvPr>
          <p:cNvSpPr txBox="1"/>
          <p:nvPr/>
        </p:nvSpPr>
        <p:spPr>
          <a:xfrm>
            <a:off x="9225217" y="3543473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DAO</a:t>
            </a:r>
          </a:p>
          <a:p>
            <a:pPr algn="ctr"/>
            <a:r>
              <a:rPr lang="en-US" altLang="ko-KR" sz="2400" b="1"/>
              <a:t>Bean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4933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2" grpId="0"/>
      <p:bldP spid="143" grpId="0"/>
      <p:bldP spid="144" grpId="0"/>
      <p:bldP spid="146" grpId="0"/>
      <p:bldP spid="147" grpId="0"/>
      <p:bldP spid="148" grpId="0"/>
      <p:bldP spid="1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BD8D6-9BD5-E77B-2D38-CB579B6C2DF0}"/>
              </a:ext>
            </a:extLst>
          </p:cNvPr>
          <p:cNvSpPr txBox="1"/>
          <p:nvPr/>
        </p:nvSpPr>
        <p:spPr>
          <a:xfrm>
            <a:off x="204280" y="360083"/>
            <a:ext cx="425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Reply ( </a:t>
            </a:r>
            <a:r>
              <a:rPr lang="ko-KR" altLang="en-US" sz="2400" b="1"/>
              <a:t>등록 클릭 </a:t>
            </a:r>
            <a:r>
              <a:rPr lang="en-US" altLang="ko-KR" sz="2400" b="1"/>
              <a:t>)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C80847-FA3D-F8CD-4540-B8C220E1DCD9}"/>
              </a:ext>
            </a:extLst>
          </p:cNvPr>
          <p:cNvSpPr/>
          <p:nvPr/>
        </p:nvSpPr>
        <p:spPr>
          <a:xfrm>
            <a:off x="5192082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F9B811-AAC1-49E6-1573-0B07D28E14EA}"/>
              </a:ext>
            </a:extLst>
          </p:cNvPr>
          <p:cNvSpPr/>
          <p:nvPr/>
        </p:nvSpPr>
        <p:spPr>
          <a:xfrm>
            <a:off x="604008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C7D17-3529-ACCD-99EF-A46F28A83941}"/>
              </a:ext>
            </a:extLst>
          </p:cNvPr>
          <p:cNvSpPr txBox="1"/>
          <p:nvPr/>
        </p:nvSpPr>
        <p:spPr>
          <a:xfrm>
            <a:off x="887939" y="1627330"/>
            <a:ext cx="16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Request</a:t>
            </a:r>
            <a:endParaRPr lang="ko-KR" altLang="en-US" sz="24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5F8911-AA76-43D8-7D0B-3CBC84982108}"/>
              </a:ext>
            </a:extLst>
          </p:cNvPr>
          <p:cNvSpPr txBox="1"/>
          <p:nvPr/>
        </p:nvSpPr>
        <p:spPr>
          <a:xfrm>
            <a:off x="5410783" y="1442664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Front</a:t>
            </a:r>
          </a:p>
          <a:p>
            <a:pPr algn="ctr"/>
            <a:r>
              <a:rPr lang="en-US" altLang="ko-KR" sz="2400" b="1" dirty="0"/>
              <a:t>Controller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06CDE0-06AB-57E5-C2D7-610577FA77EA}"/>
              </a:ext>
            </a:extLst>
          </p:cNvPr>
          <p:cNvSpPr/>
          <p:nvPr/>
        </p:nvSpPr>
        <p:spPr>
          <a:xfrm>
            <a:off x="604008" y="337670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DAE26-1907-8796-C91C-D6BDFA9FFFCE}"/>
              </a:ext>
            </a:extLst>
          </p:cNvPr>
          <p:cNvSpPr txBox="1"/>
          <p:nvPr/>
        </p:nvSpPr>
        <p:spPr>
          <a:xfrm>
            <a:off x="822708" y="3695348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view</a:t>
            </a:r>
            <a:endParaRPr lang="ko-KR" altLang="en-US" sz="2400" b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1E4A79-7022-1264-D6F7-4A4978777F9C}"/>
              </a:ext>
            </a:extLst>
          </p:cNvPr>
          <p:cNvSpPr/>
          <p:nvPr/>
        </p:nvSpPr>
        <p:spPr>
          <a:xfrm>
            <a:off x="5192082" y="339138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4D6A4-E47A-0DC1-0D73-92D4F302F156}"/>
              </a:ext>
            </a:extLst>
          </p:cNvPr>
          <p:cNvSpPr txBox="1"/>
          <p:nvPr/>
        </p:nvSpPr>
        <p:spPr>
          <a:xfrm>
            <a:off x="5410783" y="3525361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Controller</a:t>
            </a:r>
          </a:p>
          <a:p>
            <a:pPr algn="ctr"/>
            <a:r>
              <a:rPr lang="en-US" altLang="ko-KR" sz="2400" b="1"/>
              <a:t>(Action)</a:t>
            </a:r>
            <a:endParaRPr lang="ko-KR" altLang="en-US" sz="2400" b="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B2B201-1F99-3CA0-B246-36F594A94E4D}"/>
              </a:ext>
            </a:extLst>
          </p:cNvPr>
          <p:cNvSpPr/>
          <p:nvPr/>
        </p:nvSpPr>
        <p:spPr>
          <a:xfrm>
            <a:off x="8939030" y="340949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7D13F1-0AE6-699D-E29C-37C5F90CE439}"/>
              </a:ext>
            </a:extLst>
          </p:cNvPr>
          <p:cNvSpPr/>
          <p:nvPr/>
        </p:nvSpPr>
        <p:spPr>
          <a:xfrm>
            <a:off x="8939030" y="529275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65ECE9-9735-A3AC-A4D5-D24BEFD859D0}"/>
              </a:ext>
            </a:extLst>
          </p:cNvPr>
          <p:cNvSpPr txBox="1"/>
          <p:nvPr/>
        </p:nvSpPr>
        <p:spPr>
          <a:xfrm>
            <a:off x="9157730" y="5611399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DB</a:t>
            </a:r>
            <a:endParaRPr lang="ko-KR" altLang="en-US" sz="2400" b="1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88D2CBB-DB3A-EFF7-833C-6533A7112B8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2802995" y="1858163"/>
            <a:ext cx="23890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26586A8-8A8E-A228-A688-318F3418152A}"/>
              </a:ext>
            </a:extLst>
          </p:cNvPr>
          <p:cNvCxnSpPr>
            <a:cxnSpLocks/>
          </p:cNvCxnSpPr>
          <p:nvPr/>
        </p:nvCxnSpPr>
        <p:spPr>
          <a:xfrm>
            <a:off x="6130611" y="2408839"/>
            <a:ext cx="0" cy="9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2005356-0EAA-5A80-3315-A9925737F167}"/>
              </a:ext>
            </a:extLst>
          </p:cNvPr>
          <p:cNvCxnSpPr>
            <a:cxnSpLocks/>
          </p:cNvCxnSpPr>
          <p:nvPr/>
        </p:nvCxnSpPr>
        <p:spPr>
          <a:xfrm flipV="1">
            <a:off x="6477390" y="2410998"/>
            <a:ext cx="0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DA7C045-B907-C786-E17F-9B33F54E0C04}"/>
              </a:ext>
            </a:extLst>
          </p:cNvPr>
          <p:cNvCxnSpPr>
            <a:cxnSpLocks/>
          </p:cNvCxnSpPr>
          <p:nvPr/>
        </p:nvCxnSpPr>
        <p:spPr>
          <a:xfrm flipH="1">
            <a:off x="2802994" y="2273661"/>
            <a:ext cx="2389088" cy="1103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AABF07-9F21-8B8C-EDD2-C0BC2613ACB2}"/>
              </a:ext>
            </a:extLst>
          </p:cNvPr>
          <p:cNvCxnSpPr>
            <a:cxnSpLocks/>
          </p:cNvCxnSpPr>
          <p:nvPr/>
        </p:nvCxnSpPr>
        <p:spPr>
          <a:xfrm>
            <a:off x="7391067" y="3812028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F67457-63F2-E263-2B73-DE060F0196CA}"/>
              </a:ext>
            </a:extLst>
          </p:cNvPr>
          <p:cNvCxnSpPr>
            <a:cxnSpLocks/>
          </p:cNvCxnSpPr>
          <p:nvPr/>
        </p:nvCxnSpPr>
        <p:spPr>
          <a:xfrm flipH="1">
            <a:off x="7391067" y="4098289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5433" y="1524656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1. </a:t>
            </a:r>
            <a:r>
              <a:rPr lang="ko-KR" altLang="en-US" sz="1200" b="1">
                <a:solidFill>
                  <a:srgbClr val="FF0000"/>
                </a:solidFill>
              </a:rPr>
              <a:t>등록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504500" y="2569006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2. </a:t>
            </a:r>
            <a:r>
              <a:rPr lang="ko-KR" altLang="en-US" sz="1200" b="1" dirty="0" err="1">
                <a:solidFill>
                  <a:srgbClr val="FF0000"/>
                </a:solidFill>
              </a:rPr>
              <a:t>입력값</a:t>
            </a:r>
            <a:r>
              <a:rPr lang="ko-KR" altLang="en-US" sz="1200" b="1" dirty="0">
                <a:solidFill>
                  <a:srgbClr val="FF0000"/>
                </a:solidFill>
              </a:rPr>
              <a:t> 검사 후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   BoardReplyAction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execute</a:t>
            </a:r>
            <a:r>
              <a:rPr lang="en-US" altLang="ko-KR" sz="1200" b="1" dirty="0">
                <a:solidFill>
                  <a:srgbClr val="FF0000"/>
                </a:solidFill>
              </a:rPr>
              <a:t>()</a:t>
            </a:r>
            <a:r>
              <a:rPr lang="ko-KR" altLang="en-US" sz="1200" b="1" dirty="0">
                <a:solidFill>
                  <a:srgbClr val="FF0000"/>
                </a:solidFill>
              </a:rPr>
              <a:t>실행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334902" y="3418349"/>
            <a:ext cx="206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3. DAO </a:t>
            </a:r>
            <a:r>
              <a:rPr lang="en-US" altLang="ko-KR" sz="1200" b="1" dirty="0" err="1">
                <a:solidFill>
                  <a:srgbClr val="FF0000"/>
                </a:solidFill>
              </a:rPr>
              <a:t>boardReply</a:t>
            </a:r>
            <a:r>
              <a:rPr lang="en-US" altLang="ko-KR" sz="1200" b="1" dirty="0">
                <a:solidFill>
                  <a:srgbClr val="FF0000"/>
                </a:solidFill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030698" y="4794306"/>
            <a:ext cx="206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en-US" altLang="ko-KR" sz="1200" b="1">
                <a:solidFill>
                  <a:srgbClr val="FF0000"/>
                </a:solidFill>
              </a:rPr>
              <a:t>. DAO </a:t>
            </a:r>
            <a:r>
              <a:rPr lang="en-US" altLang="ko-KR" sz="1200" b="1" dirty="0" err="1">
                <a:solidFill>
                  <a:srgbClr val="FF0000"/>
                </a:solidFill>
              </a:rPr>
              <a:t>boardReply</a:t>
            </a:r>
            <a:r>
              <a:rPr lang="en-US" altLang="ko-KR" sz="1200" b="1" dirty="0">
                <a:solidFill>
                  <a:srgbClr val="FF0000"/>
                </a:solidFill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</a:rPr>
              <a:t>실행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095109" y="4662978"/>
            <a:ext cx="221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5. SQL</a:t>
            </a:r>
            <a:r>
              <a:rPr lang="ko-KR" altLang="en-US" sz="1200" b="1" dirty="0">
                <a:solidFill>
                  <a:srgbClr val="FF0000"/>
                </a:solidFill>
              </a:rPr>
              <a:t>문 결과값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response </a:t>
            </a:r>
            <a:r>
              <a:rPr lang="en-US" altLang="ko-KR" sz="1200" b="1" dirty="0">
                <a:solidFill>
                  <a:srgbClr val="FF0000"/>
                </a:solidFill>
              </a:rPr>
              <a:t>Beans</a:t>
            </a:r>
            <a:r>
              <a:rPr lang="ko-KR" altLang="en-US" sz="1200" b="1" dirty="0">
                <a:solidFill>
                  <a:srgbClr val="FF0000"/>
                </a:solidFill>
              </a:rPr>
              <a:t>에 값 저장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204606" y="4123407"/>
            <a:ext cx="189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6. </a:t>
            </a:r>
            <a:r>
              <a:rPr lang="en-US" altLang="ko-KR" sz="1200" b="1" dirty="0" err="1">
                <a:solidFill>
                  <a:srgbClr val="FF0000"/>
                </a:solidFill>
              </a:rPr>
              <a:t>ActionForward</a:t>
            </a:r>
            <a:r>
              <a:rPr lang="ko-KR" altLang="en-US" sz="1200" b="1" dirty="0">
                <a:solidFill>
                  <a:srgbClr val="FF0000"/>
                </a:solidFill>
              </a:rPr>
              <a:t>에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err="1">
                <a:solidFill>
                  <a:srgbClr val="FF0000"/>
                </a:solidFill>
              </a:rPr>
              <a:t>isRedirect</a:t>
            </a:r>
            <a:r>
              <a:rPr lang="en-US" altLang="ko-KR" sz="1200" b="1" dirty="0">
                <a:solidFill>
                  <a:srgbClr val="FF0000"/>
                </a:solidFill>
              </a:rPr>
              <a:t>, path </a:t>
            </a:r>
            <a:r>
              <a:rPr lang="ko-KR" altLang="en-US" sz="1200" b="1" dirty="0">
                <a:solidFill>
                  <a:srgbClr val="FF0000"/>
                </a:solidFill>
              </a:rPr>
              <a:t>값 저장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477390" y="2575542"/>
            <a:ext cx="220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7. </a:t>
            </a:r>
            <a:r>
              <a:rPr lang="en-US" altLang="ko-KR" sz="1200" b="1" dirty="0" err="1">
                <a:solidFill>
                  <a:srgbClr val="FF0000"/>
                </a:solidFill>
              </a:rPr>
              <a:t>ActionForward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isRedirect </a:t>
            </a:r>
            <a:r>
              <a:rPr lang="en-US" altLang="ko-KR" sz="1200" b="1" dirty="0">
                <a:solidFill>
                  <a:srgbClr val="FF0000"/>
                </a:solidFill>
              </a:rPr>
              <a:t>true, false </a:t>
            </a:r>
            <a:r>
              <a:rPr lang="ko-KR" altLang="en-US" sz="1200" b="1" dirty="0">
                <a:solidFill>
                  <a:srgbClr val="FF0000"/>
                </a:solidFill>
              </a:rPr>
              <a:t>검사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Path </a:t>
            </a:r>
            <a:r>
              <a:rPr lang="ko-KR" altLang="en-US" sz="1200" b="1" dirty="0">
                <a:solidFill>
                  <a:srgbClr val="FF0000"/>
                </a:solidFill>
              </a:rPr>
              <a:t>이동 경로 검사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338867" y="2592306"/>
            <a:ext cx="158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8. Redirect</a:t>
            </a:r>
            <a:r>
              <a:rPr lang="ko-KR" altLang="en-US" sz="1200" b="1" dirty="0">
                <a:solidFill>
                  <a:srgbClr val="FF0000"/>
                </a:solidFill>
              </a:rPr>
              <a:t>방식으로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Beans </a:t>
            </a:r>
            <a:r>
              <a:rPr lang="ko-KR" altLang="en-US" sz="1200" b="1" dirty="0">
                <a:solidFill>
                  <a:srgbClr val="FF0000"/>
                </a:solidFill>
              </a:rPr>
              <a:t>값 출력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FF238D2-DE6A-368B-66B1-7CBE2B9FBEAB}"/>
              </a:ext>
            </a:extLst>
          </p:cNvPr>
          <p:cNvCxnSpPr>
            <a:cxnSpLocks/>
          </p:cNvCxnSpPr>
          <p:nvPr/>
        </p:nvCxnSpPr>
        <p:spPr>
          <a:xfrm>
            <a:off x="9816784" y="4508450"/>
            <a:ext cx="0" cy="784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96A4069-C299-7EB6-538D-778D5E350932}"/>
              </a:ext>
            </a:extLst>
          </p:cNvPr>
          <p:cNvCxnSpPr>
            <a:cxnSpLocks/>
          </p:cNvCxnSpPr>
          <p:nvPr/>
        </p:nvCxnSpPr>
        <p:spPr>
          <a:xfrm flipV="1">
            <a:off x="10163563" y="4510609"/>
            <a:ext cx="0" cy="782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18B17F-3D49-B51E-DA00-AEC2E8471D5C}"/>
              </a:ext>
            </a:extLst>
          </p:cNvPr>
          <p:cNvSpPr txBox="1"/>
          <p:nvPr/>
        </p:nvSpPr>
        <p:spPr>
          <a:xfrm>
            <a:off x="9125493" y="3525361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DAO</a:t>
            </a:r>
          </a:p>
          <a:p>
            <a:pPr algn="ctr"/>
            <a:r>
              <a:rPr lang="en-US" altLang="ko-KR" sz="2400" b="1"/>
              <a:t>Bean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9784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2" grpId="0"/>
      <p:bldP spid="143" grpId="0"/>
      <p:bldP spid="144" grpId="0"/>
      <p:bldP spid="146" grpId="0"/>
      <p:bldP spid="147" grpId="0"/>
      <p:bldP spid="148" grpId="0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BD8D6-9BD5-E77B-2D38-CB579B6C2DF0}"/>
              </a:ext>
            </a:extLst>
          </p:cNvPr>
          <p:cNvSpPr txBox="1"/>
          <p:nvPr/>
        </p:nvSpPr>
        <p:spPr>
          <a:xfrm>
            <a:off x="204280" y="360083"/>
            <a:ext cx="543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Modify - ( </a:t>
            </a:r>
            <a:r>
              <a:rPr lang="ko-KR" altLang="en-US" sz="2400" b="1" dirty="0"/>
              <a:t>수정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C80847-FA3D-F8CD-4540-B8C220E1DCD9}"/>
              </a:ext>
            </a:extLst>
          </p:cNvPr>
          <p:cNvSpPr/>
          <p:nvPr/>
        </p:nvSpPr>
        <p:spPr>
          <a:xfrm>
            <a:off x="5192082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F9B811-AAC1-49E6-1573-0B07D28E14EA}"/>
              </a:ext>
            </a:extLst>
          </p:cNvPr>
          <p:cNvSpPr/>
          <p:nvPr/>
        </p:nvSpPr>
        <p:spPr>
          <a:xfrm>
            <a:off x="604008" y="1308684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C7D17-3529-ACCD-99EF-A46F28A83941}"/>
              </a:ext>
            </a:extLst>
          </p:cNvPr>
          <p:cNvSpPr txBox="1"/>
          <p:nvPr/>
        </p:nvSpPr>
        <p:spPr>
          <a:xfrm>
            <a:off x="887939" y="1627330"/>
            <a:ext cx="16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Request</a:t>
            </a:r>
            <a:endParaRPr lang="ko-KR" altLang="en-US" sz="24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5F8911-AA76-43D8-7D0B-3CBC84982108}"/>
              </a:ext>
            </a:extLst>
          </p:cNvPr>
          <p:cNvSpPr txBox="1"/>
          <p:nvPr/>
        </p:nvSpPr>
        <p:spPr>
          <a:xfrm>
            <a:off x="5410783" y="1442664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Front</a:t>
            </a:r>
          </a:p>
          <a:p>
            <a:pPr algn="ctr"/>
            <a:r>
              <a:rPr lang="en-US" altLang="ko-KR" sz="2400" b="1" dirty="0"/>
              <a:t>Controller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06CDE0-06AB-57E5-C2D7-610577FA77EA}"/>
              </a:ext>
            </a:extLst>
          </p:cNvPr>
          <p:cNvSpPr/>
          <p:nvPr/>
        </p:nvSpPr>
        <p:spPr>
          <a:xfrm>
            <a:off x="604008" y="337670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DAE26-1907-8796-C91C-D6BDFA9FFFCE}"/>
              </a:ext>
            </a:extLst>
          </p:cNvPr>
          <p:cNvSpPr txBox="1"/>
          <p:nvPr/>
        </p:nvSpPr>
        <p:spPr>
          <a:xfrm>
            <a:off x="822708" y="3695348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view</a:t>
            </a:r>
            <a:endParaRPr lang="ko-KR" altLang="en-US" sz="2400" b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1E4A79-7022-1264-D6F7-4A4978777F9C}"/>
              </a:ext>
            </a:extLst>
          </p:cNvPr>
          <p:cNvSpPr/>
          <p:nvPr/>
        </p:nvSpPr>
        <p:spPr>
          <a:xfrm>
            <a:off x="5192082" y="339138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4D6A4-E47A-0DC1-0D73-92D4F302F156}"/>
              </a:ext>
            </a:extLst>
          </p:cNvPr>
          <p:cNvSpPr txBox="1"/>
          <p:nvPr/>
        </p:nvSpPr>
        <p:spPr>
          <a:xfrm>
            <a:off x="5410783" y="3525361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Controller</a:t>
            </a:r>
          </a:p>
          <a:p>
            <a:pPr algn="ctr"/>
            <a:r>
              <a:rPr lang="en-US" altLang="ko-KR" sz="2400" b="1"/>
              <a:t>(Action)</a:t>
            </a:r>
            <a:endParaRPr lang="ko-KR" altLang="en-US" sz="2400" b="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B2B201-1F99-3CA0-B246-36F594A94E4D}"/>
              </a:ext>
            </a:extLst>
          </p:cNvPr>
          <p:cNvSpPr/>
          <p:nvPr/>
        </p:nvSpPr>
        <p:spPr>
          <a:xfrm>
            <a:off x="8939030" y="3409492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7D13F1-0AE6-699D-E29C-37C5F90CE439}"/>
              </a:ext>
            </a:extLst>
          </p:cNvPr>
          <p:cNvSpPr/>
          <p:nvPr/>
        </p:nvSpPr>
        <p:spPr>
          <a:xfrm>
            <a:off x="8939030" y="5292753"/>
            <a:ext cx="2198987" cy="109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65ECE9-9735-A3AC-A4D5-D24BEFD859D0}"/>
              </a:ext>
            </a:extLst>
          </p:cNvPr>
          <p:cNvSpPr txBox="1"/>
          <p:nvPr/>
        </p:nvSpPr>
        <p:spPr>
          <a:xfrm>
            <a:off x="9157730" y="5611399"/>
            <a:ext cx="176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DB</a:t>
            </a:r>
            <a:endParaRPr lang="ko-KR" altLang="en-US" sz="2400" b="1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88D2CBB-DB3A-EFF7-833C-6533A7112B8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2802995" y="1858163"/>
            <a:ext cx="23890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26586A8-8A8E-A228-A688-318F3418152A}"/>
              </a:ext>
            </a:extLst>
          </p:cNvPr>
          <p:cNvCxnSpPr>
            <a:cxnSpLocks/>
          </p:cNvCxnSpPr>
          <p:nvPr/>
        </p:nvCxnSpPr>
        <p:spPr>
          <a:xfrm>
            <a:off x="6096104" y="2414361"/>
            <a:ext cx="0" cy="9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28193EF-833E-27EC-D877-3FBE6862F969}"/>
              </a:ext>
            </a:extLst>
          </p:cNvPr>
          <p:cNvCxnSpPr>
            <a:cxnSpLocks/>
          </p:cNvCxnSpPr>
          <p:nvPr/>
        </p:nvCxnSpPr>
        <p:spPr>
          <a:xfrm>
            <a:off x="9784702" y="4490340"/>
            <a:ext cx="0" cy="835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2005356-0EAA-5A80-3315-A9925737F167}"/>
              </a:ext>
            </a:extLst>
          </p:cNvPr>
          <p:cNvCxnSpPr>
            <a:cxnSpLocks/>
          </p:cNvCxnSpPr>
          <p:nvPr/>
        </p:nvCxnSpPr>
        <p:spPr>
          <a:xfrm flipV="1">
            <a:off x="6499624" y="2394499"/>
            <a:ext cx="0" cy="969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DA7C045-B907-C786-E17F-9B33F54E0C04}"/>
              </a:ext>
            </a:extLst>
          </p:cNvPr>
          <p:cNvCxnSpPr>
            <a:cxnSpLocks/>
          </p:cNvCxnSpPr>
          <p:nvPr/>
        </p:nvCxnSpPr>
        <p:spPr>
          <a:xfrm flipH="1">
            <a:off x="2802994" y="2273661"/>
            <a:ext cx="2389088" cy="1103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AABF07-9F21-8B8C-EDD2-C0BC2613ACB2}"/>
              </a:ext>
            </a:extLst>
          </p:cNvPr>
          <p:cNvCxnSpPr>
            <a:cxnSpLocks/>
          </p:cNvCxnSpPr>
          <p:nvPr/>
        </p:nvCxnSpPr>
        <p:spPr>
          <a:xfrm>
            <a:off x="7391067" y="3812028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F67457-63F2-E263-2B73-DE060F0196CA}"/>
              </a:ext>
            </a:extLst>
          </p:cNvPr>
          <p:cNvCxnSpPr>
            <a:cxnSpLocks/>
          </p:cNvCxnSpPr>
          <p:nvPr/>
        </p:nvCxnSpPr>
        <p:spPr>
          <a:xfrm flipH="1">
            <a:off x="7391067" y="4098289"/>
            <a:ext cx="1547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0092601-92B6-BDD9-183F-B370C94F609C}"/>
              </a:ext>
            </a:extLst>
          </p:cNvPr>
          <p:cNvCxnSpPr>
            <a:cxnSpLocks/>
          </p:cNvCxnSpPr>
          <p:nvPr/>
        </p:nvCxnSpPr>
        <p:spPr>
          <a:xfrm flipV="1">
            <a:off x="10109708" y="4508450"/>
            <a:ext cx="0" cy="817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03229" y="1476342"/>
            <a:ext cx="1039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r>
              <a:rPr lang="ko-KR" altLang="en-US" sz="1200" b="1">
                <a:solidFill>
                  <a:srgbClr val="FF0000"/>
                </a:solidFill>
              </a:rPr>
              <a:t>수정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695795" y="2562435"/>
            <a:ext cx="170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2. </a:t>
            </a:r>
            <a:r>
              <a:rPr lang="ko-KR" altLang="en-US" sz="1200" b="1" dirty="0" err="1">
                <a:solidFill>
                  <a:srgbClr val="FF0000"/>
                </a:solidFill>
              </a:rPr>
              <a:t>입력값</a:t>
            </a:r>
            <a:r>
              <a:rPr lang="ko-KR" altLang="en-US" sz="1200" b="1" dirty="0">
                <a:solidFill>
                  <a:srgbClr val="FF0000"/>
                </a:solidFill>
              </a:rPr>
              <a:t> 검사 후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   BoardModifyView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execute</a:t>
            </a:r>
            <a:r>
              <a:rPr lang="en-US" altLang="ko-KR" sz="1200" b="1" dirty="0">
                <a:solidFill>
                  <a:srgbClr val="FF0000"/>
                </a:solidFill>
              </a:rPr>
              <a:t>()</a:t>
            </a:r>
            <a:r>
              <a:rPr lang="ko-KR" altLang="en-US" sz="1200" b="1" dirty="0">
                <a:solidFill>
                  <a:srgbClr val="FF0000"/>
                </a:solidFill>
              </a:rPr>
              <a:t>실행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11992" y="3425537"/>
            <a:ext cx="1901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3. DAO </a:t>
            </a:r>
            <a:r>
              <a:rPr lang="en-US" altLang="ko-KR" sz="1200" b="1" dirty="0" err="1">
                <a:solidFill>
                  <a:srgbClr val="FF0000"/>
                </a:solidFill>
              </a:rPr>
              <a:t>getDetail</a:t>
            </a:r>
            <a:r>
              <a:rPr lang="en-US" altLang="ko-KR" sz="1200" b="1" dirty="0">
                <a:solidFill>
                  <a:srgbClr val="FF0000"/>
                </a:solidFill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56492" y="4705696"/>
            <a:ext cx="1901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4. DAO </a:t>
            </a:r>
            <a:r>
              <a:rPr lang="en-US" altLang="ko-KR" sz="1200" b="1" dirty="0" err="1">
                <a:solidFill>
                  <a:srgbClr val="FF0000"/>
                </a:solidFill>
              </a:rPr>
              <a:t>getDetail</a:t>
            </a:r>
            <a:r>
              <a:rPr lang="en-US" altLang="ko-KR" sz="1200" b="1" dirty="0">
                <a:solidFill>
                  <a:srgbClr val="FF0000"/>
                </a:solidFill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</a:rPr>
              <a:t>실행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941758" y="4563472"/>
            <a:ext cx="221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5. SQL</a:t>
            </a:r>
            <a:r>
              <a:rPr lang="ko-KR" altLang="en-US" sz="1200" b="1" dirty="0">
                <a:solidFill>
                  <a:srgbClr val="FF0000"/>
                </a:solidFill>
              </a:rPr>
              <a:t>문 결과값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response </a:t>
            </a:r>
            <a:r>
              <a:rPr lang="en-US" altLang="ko-KR" sz="1200" b="1" dirty="0">
                <a:solidFill>
                  <a:srgbClr val="FF0000"/>
                </a:solidFill>
              </a:rPr>
              <a:t>Beans</a:t>
            </a:r>
            <a:r>
              <a:rPr lang="ko-KR" altLang="en-US" sz="1200" b="1" dirty="0">
                <a:solidFill>
                  <a:srgbClr val="FF0000"/>
                </a:solidFill>
              </a:rPr>
              <a:t>에 값 저장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204606" y="4123407"/>
            <a:ext cx="189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6. </a:t>
            </a:r>
            <a:r>
              <a:rPr lang="en-US" altLang="ko-KR" sz="1200" b="1" dirty="0" err="1">
                <a:solidFill>
                  <a:srgbClr val="FF0000"/>
                </a:solidFill>
              </a:rPr>
              <a:t>ActionForward</a:t>
            </a:r>
            <a:r>
              <a:rPr lang="ko-KR" altLang="en-US" sz="1200" b="1" dirty="0">
                <a:solidFill>
                  <a:srgbClr val="FF0000"/>
                </a:solidFill>
              </a:rPr>
              <a:t>에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rgbClr val="FF0000"/>
                </a:solidFill>
              </a:rPr>
              <a:t>isRedirect</a:t>
            </a:r>
            <a:r>
              <a:rPr lang="en-US" altLang="ko-KR" sz="1200" b="1" dirty="0">
                <a:solidFill>
                  <a:srgbClr val="FF0000"/>
                </a:solidFill>
              </a:rPr>
              <a:t>, path </a:t>
            </a:r>
            <a:r>
              <a:rPr lang="ko-KR" altLang="en-US" sz="1200" b="1" dirty="0">
                <a:solidFill>
                  <a:srgbClr val="FF0000"/>
                </a:solidFill>
              </a:rPr>
              <a:t>값 저장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461252" y="2555863"/>
            <a:ext cx="220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7. </a:t>
            </a:r>
            <a:r>
              <a:rPr lang="en-US" altLang="ko-KR" sz="1200" b="1" dirty="0" err="1">
                <a:solidFill>
                  <a:srgbClr val="FF0000"/>
                </a:solidFill>
              </a:rPr>
              <a:t>ActionForward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isRedirect </a:t>
            </a:r>
            <a:r>
              <a:rPr lang="en-US" altLang="ko-KR" sz="1200" b="1" dirty="0">
                <a:solidFill>
                  <a:srgbClr val="FF0000"/>
                </a:solidFill>
              </a:rPr>
              <a:t>true, false </a:t>
            </a:r>
            <a:r>
              <a:rPr lang="ko-KR" altLang="en-US" sz="1200" b="1" dirty="0">
                <a:solidFill>
                  <a:srgbClr val="FF0000"/>
                </a:solidFill>
              </a:rPr>
              <a:t>검사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Path </a:t>
            </a:r>
            <a:r>
              <a:rPr lang="ko-KR" altLang="en-US" sz="1200" b="1" dirty="0">
                <a:solidFill>
                  <a:srgbClr val="FF0000"/>
                </a:solidFill>
              </a:rPr>
              <a:t>이동 경로 검사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591058" y="2555863"/>
            <a:ext cx="161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8</a:t>
            </a:r>
            <a:r>
              <a:rPr lang="en-US" altLang="ko-KR" sz="1200" b="1">
                <a:solidFill>
                  <a:srgbClr val="FF0000"/>
                </a:solidFill>
              </a:rPr>
              <a:t>. forward </a:t>
            </a:r>
            <a:r>
              <a:rPr lang="ko-KR" altLang="en-US" sz="1200" b="1">
                <a:solidFill>
                  <a:srgbClr val="FF0000"/>
                </a:solidFill>
              </a:rPr>
              <a:t>방식으로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   Beans </a:t>
            </a:r>
            <a:r>
              <a:rPr lang="ko-KR" altLang="en-US" sz="1200" b="1" dirty="0">
                <a:solidFill>
                  <a:srgbClr val="FF0000"/>
                </a:solidFill>
              </a:rPr>
              <a:t>값 출력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4008" y="970623"/>
            <a:ext cx="2198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 </a:t>
            </a:r>
            <a:r>
              <a:rPr lang="en-US" altLang="ko-KR" sz="1200" dirty="0" err="1"/>
              <a:t>qna_board_view.jsp</a:t>
            </a:r>
            <a:r>
              <a:rPr lang="en-US" altLang="ko-KR" sz="1200" dirty="0"/>
              <a:t> ]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1C943-00E6-E185-A0CC-856AA50151EC}"/>
              </a:ext>
            </a:extLst>
          </p:cNvPr>
          <p:cNvSpPr txBox="1"/>
          <p:nvPr/>
        </p:nvSpPr>
        <p:spPr>
          <a:xfrm>
            <a:off x="9228916" y="3543473"/>
            <a:ext cx="17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DAO</a:t>
            </a:r>
          </a:p>
          <a:p>
            <a:pPr algn="ctr"/>
            <a:r>
              <a:rPr lang="en-US" altLang="ko-KR" sz="2400" b="1"/>
              <a:t>Bean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9059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2" grpId="0"/>
      <p:bldP spid="143" grpId="0"/>
      <p:bldP spid="144" grpId="0"/>
      <p:bldP spid="146" grpId="0"/>
      <p:bldP spid="147" grpId="0"/>
      <p:bldP spid="148" grpId="0"/>
      <p:bldP spid="14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793</Words>
  <Application>Microsoft Office PowerPoint</Application>
  <PresentationFormat>와이드스크린</PresentationFormat>
  <Paragraphs>226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조창훈</dc:creator>
  <cp:lastModifiedBy>조창훈</cp:lastModifiedBy>
  <cp:revision>16</cp:revision>
  <dcterms:created xsi:type="dcterms:W3CDTF">2022-10-13T08:00:06Z</dcterms:created>
  <dcterms:modified xsi:type="dcterms:W3CDTF">2022-10-14T00:55:32Z</dcterms:modified>
</cp:coreProperties>
</file>