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61" r:id="rId5"/>
    <p:sldId id="262" r:id="rId6"/>
    <p:sldId id="263" r:id="rId7"/>
    <p:sldId id="264" r:id="rId8"/>
    <p:sldId id="265" r:id="rId9"/>
    <p:sldId id="266" r:id="rId10"/>
    <p:sldId id="267" r:id="rId11"/>
    <p:sldId id="269" r:id="rId12"/>
    <p:sldId id="270" r:id="rId13"/>
    <p:sldId id="271" r:id="rId14"/>
    <p:sldId id="272"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9" d="100"/>
          <a:sy n="69"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0T03:15:45.88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0T13:02:04.9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35649-4715-4DE5-8933-EC961C399F89}"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6B367-659B-4BA6-8664-3E7AE80051CD}" type="slidenum">
              <a:rPr lang="en-US" smtClean="0"/>
              <a:t>‹#›</a:t>
            </a:fld>
            <a:endParaRPr lang="en-US"/>
          </a:p>
        </p:txBody>
      </p:sp>
    </p:spTree>
    <p:extLst>
      <p:ext uri="{BB962C8B-B14F-4D97-AF65-F5344CB8AC3E}">
        <p14:creationId xmlns:p14="http://schemas.microsoft.com/office/powerpoint/2010/main" val="148630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619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6476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4270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30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591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001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880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997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43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8914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46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19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32663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4" Type="http://schemas.openxmlformats.org/officeDocument/2006/relationships/image" Target="../media/image4.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AD612-FD17-F194-BD5B-3BF4CE65A84A}"/>
              </a:ext>
            </a:extLst>
          </p:cNvPr>
          <p:cNvSpPr>
            <a:spLocks noGrp="1"/>
          </p:cNvSpPr>
          <p:nvPr>
            <p:ph type="ctrTitle"/>
          </p:nvPr>
        </p:nvSpPr>
        <p:spPr>
          <a:xfrm>
            <a:off x="5297762" y="640080"/>
            <a:ext cx="6251110" cy="3566160"/>
          </a:xfrm>
        </p:spPr>
        <p:txBody>
          <a:bodyPr anchor="b">
            <a:normAutofit/>
          </a:bodyPr>
          <a:lstStyle/>
          <a:p>
            <a:pPr>
              <a:lnSpc>
                <a:spcPct val="90000"/>
              </a:lnSpc>
            </a:pPr>
            <a:r>
              <a:rPr lang="en-US" sz="6000" b="1" dirty="0"/>
              <a:t>The Contribution of Data and Information to Business Strategy and Operations</a:t>
            </a:r>
          </a:p>
        </p:txBody>
      </p:sp>
      <p:sp>
        <p:nvSpPr>
          <p:cNvPr id="3" name="Subtitle 2">
            <a:extLst>
              <a:ext uri="{FF2B5EF4-FFF2-40B4-BE49-F238E27FC236}">
                <a16:creationId xmlns:a16="http://schemas.microsoft.com/office/drawing/2014/main" id="{8CE68050-827F-9AA9-6889-F97AA9E27432}"/>
              </a:ext>
            </a:extLst>
          </p:cNvPr>
          <p:cNvSpPr>
            <a:spLocks noGrp="1"/>
          </p:cNvSpPr>
          <p:nvPr>
            <p:ph type="subTitle" idx="1"/>
          </p:nvPr>
        </p:nvSpPr>
        <p:spPr>
          <a:xfrm>
            <a:off x="5297760" y="4636008"/>
            <a:ext cx="6251111" cy="1572768"/>
          </a:xfrm>
        </p:spPr>
        <p:txBody>
          <a:bodyPr>
            <a:normAutofit fontScale="92500" lnSpcReduction="20000"/>
          </a:bodyPr>
          <a:lstStyle/>
          <a:p>
            <a:pPr>
              <a:lnSpc>
                <a:spcPct val="100000"/>
              </a:lnSpc>
            </a:pPr>
            <a:r>
              <a:rPr lang="en-US" sz="2200" dirty="0">
                <a:latin typeface="Baskerville Old Face" panose="02020602080505020303" pitchFamily="18" charset="0"/>
              </a:rPr>
              <a:t>In today's rapidly evolving business landscape, data has become an indispensable asset. It provides the insights that fuel strategic decision-making, optimize operational processes, enhance customer experiences, and drive innovation. This presentation explores the multifaceted role of data in shaping the future of modern businesses.</a:t>
            </a:r>
          </a:p>
          <a:p>
            <a:pPr>
              <a:lnSpc>
                <a:spcPct val="100000"/>
              </a:lnSpc>
            </a:pPr>
            <a:endParaRPr lang="en-US" sz="2200" dirty="0"/>
          </a:p>
        </p:txBody>
      </p:sp>
      <p:sp>
        <p:nvSpPr>
          <p:cNvPr id="2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B5F3D"/>
          </a:solidFill>
          <a:ln w="38100" cap="rnd">
            <a:solidFill>
              <a:srgbClr val="DB5F3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people in suits&#10;&#10;Description automatically generated">
            <a:extLst>
              <a:ext uri="{FF2B5EF4-FFF2-40B4-BE49-F238E27FC236}">
                <a16:creationId xmlns:a16="http://schemas.microsoft.com/office/drawing/2014/main" id="{DE28A6FD-82A0-EEBF-D92E-A1F6F0781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1" y="971549"/>
            <a:ext cx="5274899" cy="5095875"/>
          </a:xfrm>
          <a:prstGeom prst="rect">
            <a:avLst/>
          </a:prstGeom>
        </p:spPr>
      </p:pic>
    </p:spTree>
    <p:extLst>
      <p:ext uri="{BB962C8B-B14F-4D97-AF65-F5344CB8AC3E}">
        <p14:creationId xmlns:p14="http://schemas.microsoft.com/office/powerpoint/2010/main" val="177270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F12607-DAF6-FB49-DE6B-2C848F57AD9F}"/>
              </a:ext>
            </a:extLst>
          </p:cNvPr>
          <p:cNvPicPr>
            <a:picLocks noChangeAspect="1"/>
          </p:cNvPicPr>
          <p:nvPr/>
        </p:nvPicPr>
        <p:blipFill rotWithShape="1">
          <a:blip r:embed="rId2">
            <a:alphaModFix/>
          </a:blip>
          <a:srcRect l="914" r="-1" b="-1"/>
          <a:stretch/>
        </p:blipFill>
        <p:spPr>
          <a:xfrm>
            <a:off x="20" y="10"/>
            <a:ext cx="12188930" cy="6857990"/>
          </a:xfrm>
          <a:prstGeom prst="rect">
            <a:avLst/>
          </a:prstGeom>
        </p:spPr>
      </p:pic>
      <p:sp>
        <p:nvSpPr>
          <p:cNvPr id="16" name="Rectangle 15">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871403-289B-0E79-23C2-D5B55EED8D7C}"/>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nSpc>
                <a:spcPct val="90000"/>
              </a:lnSpc>
            </a:pPr>
            <a:r>
              <a:rPr lang="en-US" sz="10000" dirty="0"/>
              <a:t>Power BI Project: Data Table and Value Analysis</a:t>
            </a:r>
          </a:p>
        </p:txBody>
      </p:sp>
      <p:sp>
        <p:nvSpPr>
          <p:cNvPr id="1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37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89149" y="343824"/>
            <a:ext cx="9349333" cy="732363"/>
          </a:xfrm>
          <a:prstGeom prst="rect">
            <a:avLst/>
          </a:prstGeom>
          <a:noFill/>
          <a:ln/>
        </p:spPr>
        <p:txBody>
          <a:bodyPr wrap="none" rtlCol="0" anchor="t"/>
          <a:lstStyle/>
          <a:p>
            <a:pPr algn="ctr">
              <a:lnSpc>
                <a:spcPts val="4796"/>
              </a:lnSpc>
            </a:pPr>
            <a:r>
              <a:rPr lang="en-US" sz="3837" dirty="0"/>
              <a:t>National sales analysis</a:t>
            </a:r>
          </a:p>
        </p:txBody>
      </p:sp>
      <p:sp>
        <p:nvSpPr>
          <p:cNvPr id="5" name="Text 3"/>
          <p:cNvSpPr/>
          <p:nvPr/>
        </p:nvSpPr>
        <p:spPr>
          <a:xfrm>
            <a:off x="380526" y="1076187"/>
            <a:ext cx="2933042" cy="304602"/>
          </a:xfrm>
          <a:prstGeom prst="rect">
            <a:avLst/>
          </a:prstGeom>
          <a:noFill/>
          <a:ln/>
        </p:spPr>
        <p:txBody>
          <a:bodyPr wrap="none" rtlCol="0" anchor="t"/>
          <a:lstStyle/>
          <a:p>
            <a:pPr algn="ctr">
              <a:lnSpc>
                <a:spcPts val="2398"/>
              </a:lnSpc>
            </a:pPr>
            <a:r>
              <a:rPr lang="en-US" sz="2000" b="1" dirty="0">
                <a:latin typeface="Baskerville Old Face" panose="02020602080505020303" pitchFamily="18" charset="0"/>
              </a:rPr>
              <a:t>     Country Analysis</a:t>
            </a:r>
            <a:endParaRPr lang="en-US" sz="1918" b="1" dirty="0">
              <a:latin typeface="Baskerville Old Face" panose="02020602080505020303" pitchFamily="18" charset="0"/>
            </a:endParaRPr>
          </a:p>
        </p:txBody>
      </p:sp>
      <p:sp>
        <p:nvSpPr>
          <p:cNvPr id="6" name="Text 4"/>
          <p:cNvSpPr/>
          <p:nvPr/>
        </p:nvSpPr>
        <p:spPr>
          <a:xfrm>
            <a:off x="1080258" y="1557942"/>
            <a:ext cx="9349334" cy="1735377"/>
          </a:xfrm>
          <a:prstGeom prst="rect">
            <a:avLst/>
          </a:prstGeom>
          <a:noFill/>
          <a:ln/>
        </p:spPr>
        <p:txBody>
          <a:bodyPr wrap="square" rtlCol="0" anchor="t"/>
          <a:lstStyle/>
          <a:p>
            <a:pPr>
              <a:lnSpc>
                <a:spcPts val="2187"/>
              </a:lnSpc>
            </a:pPr>
            <a:r>
              <a:rPr lang="en-US" sz="1333" dirty="0">
                <a:latin typeface="Baskerville Old Face" panose="02020602080505020303" pitchFamily="18" charset="0"/>
              </a:rPr>
              <a:t>World Map: On the map, all sales activities are presented by country while different regions appear in distinct colors. Such color variations make it easy for viewers to differentiate between different regions.</a:t>
            </a:r>
          </a:p>
          <a:p>
            <a:pPr>
              <a:lnSpc>
                <a:spcPts val="2187"/>
              </a:lnSpc>
            </a:pPr>
            <a:r>
              <a:rPr lang="en-US" sz="1333" dirty="0">
                <a:latin typeface="Baskerville Old Face" panose="02020602080505020303" pitchFamily="18" charset="0"/>
              </a:rPr>
              <a:t>Insights: Based on this map, the organization can identify locations that could be potential markets, and therefore have sales potential. Also, there are regions where sales efforts may need to be increased.</a:t>
            </a:r>
            <a:endParaRPr lang="en-US" sz="1458" dirty="0">
              <a:latin typeface="Baskerville Old Face" panose="02020602080505020303" pitchFamily="18" charset="0"/>
            </a:endParaRPr>
          </a:p>
        </p:txBody>
      </p:sp>
      <p:sp>
        <p:nvSpPr>
          <p:cNvPr id="7" name="Text 5"/>
          <p:cNvSpPr/>
          <p:nvPr/>
        </p:nvSpPr>
        <p:spPr>
          <a:xfrm>
            <a:off x="5941325" y="1148784"/>
            <a:ext cx="2436317" cy="304602"/>
          </a:xfrm>
          <a:prstGeom prst="rect">
            <a:avLst/>
          </a:prstGeom>
          <a:noFill/>
          <a:ln/>
        </p:spPr>
        <p:txBody>
          <a:bodyPr wrap="none" rtlCol="0" anchor="t"/>
          <a:lstStyle/>
          <a:p>
            <a:pPr>
              <a:lnSpc>
                <a:spcPts val="2398"/>
              </a:lnSpc>
            </a:pPr>
            <a:endParaRPr lang="en-US" sz="1918" b="1" dirty="0"/>
          </a:p>
        </p:txBody>
      </p:sp>
      <p:sp>
        <p:nvSpPr>
          <p:cNvPr id="8" name="Text 6"/>
          <p:cNvSpPr/>
          <p:nvPr/>
        </p:nvSpPr>
        <p:spPr>
          <a:xfrm>
            <a:off x="6206395" y="1525983"/>
            <a:ext cx="5649953" cy="1735377"/>
          </a:xfrm>
          <a:prstGeom prst="rect">
            <a:avLst/>
          </a:prstGeom>
          <a:noFill/>
          <a:ln/>
        </p:spPr>
        <p:txBody>
          <a:bodyPr wrap="square" rtlCol="0" anchor="t"/>
          <a:lstStyle/>
          <a:p>
            <a:pPr>
              <a:lnSpc>
                <a:spcPts val="2187"/>
              </a:lnSpc>
            </a:pPr>
            <a:endParaRPr lang="en-US" sz="1458" dirty="0"/>
          </a:p>
        </p:txBody>
      </p:sp>
      <p:pic>
        <p:nvPicPr>
          <p:cNvPr id="10" name="Picture 9">
            <a:extLst>
              <a:ext uri="{FF2B5EF4-FFF2-40B4-BE49-F238E27FC236}">
                <a16:creationId xmlns:a16="http://schemas.microsoft.com/office/drawing/2014/main" id="{7DA1BAC3-E908-FBBA-F687-20681F1D775B}"/>
              </a:ext>
            </a:extLst>
          </p:cNvPr>
          <p:cNvPicPr>
            <a:picLocks noChangeAspect="1"/>
          </p:cNvPicPr>
          <p:nvPr/>
        </p:nvPicPr>
        <p:blipFill>
          <a:blip r:embed="rId3"/>
          <a:stretch>
            <a:fillRect/>
          </a:stretch>
        </p:blipFill>
        <p:spPr>
          <a:xfrm>
            <a:off x="2114836" y="3470472"/>
            <a:ext cx="8183117" cy="29912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
            <a:extLst>
              <a:ext uri="{FF2B5EF4-FFF2-40B4-BE49-F238E27FC236}">
                <a16:creationId xmlns:a16="http://schemas.microsoft.com/office/drawing/2014/main" id="{A402B957-7EF1-4D32-3761-2CAA6FF05546}"/>
              </a:ext>
            </a:extLst>
          </p:cNvPr>
          <p:cNvSpPr>
            <a:spLocks noGrp="1"/>
          </p:cNvSpPr>
          <p:nvPr>
            <p:ph type="title"/>
          </p:nvPr>
        </p:nvSpPr>
        <p:spPr>
          <a:xfrm>
            <a:off x="630936" y="630936"/>
            <a:ext cx="3419856" cy="1463040"/>
          </a:xfrm>
        </p:spPr>
        <p:txBody>
          <a:bodyPr vert="horz" lIns="91440" tIns="45720" rIns="91440" bIns="45720" rtlCol="0" anchor="ctr">
            <a:normAutofit/>
          </a:bodyPr>
          <a:lstStyle/>
          <a:p>
            <a:r>
              <a:rPr lang="en-US" sz="4000" dirty="0"/>
              <a:t>Sales and Category Products (Donut Chart)</a:t>
            </a:r>
          </a:p>
        </p:txBody>
      </p:sp>
      <p:sp>
        <p:nvSpPr>
          <p:cNvPr id="24" name="Content Placeholder 4">
            <a:extLst>
              <a:ext uri="{FF2B5EF4-FFF2-40B4-BE49-F238E27FC236}">
                <a16:creationId xmlns:a16="http://schemas.microsoft.com/office/drawing/2014/main" id="{582AF5C8-AA2A-D77C-C99F-8E8CADA9AE11}"/>
              </a:ext>
            </a:extLst>
          </p:cNvPr>
          <p:cNvSpPr>
            <a:spLocks noGrp="1"/>
          </p:cNvSpPr>
          <p:nvPr>
            <p:ph sz="half" idx="1"/>
          </p:nvPr>
        </p:nvSpPr>
        <p:spPr>
          <a:xfrm>
            <a:off x="5135238" y="581045"/>
            <a:ext cx="6894576" cy="3686155"/>
          </a:xfrm>
        </p:spPr>
        <p:txBody>
          <a:bodyPr vert="horz" lIns="91440" tIns="45720" rIns="91440" bIns="45720" rtlCol="0" anchor="ctr">
            <a:normAutofit/>
          </a:bodyPr>
          <a:lstStyle/>
          <a:p>
            <a:r>
              <a:rPr lang="en-US" sz="2000" dirty="0">
                <a:latin typeface="Baskerville Old Face" panose="02020602080505020303" pitchFamily="18" charset="0"/>
              </a:rPr>
              <a:t>Pie Chart: The pie chart breaks the annual product sales by categories such as sports, </a:t>
            </a:r>
            <a:r>
              <a:rPr lang="en-US" sz="2000" dirty="0" err="1">
                <a:latin typeface="Baskerville Old Face" panose="02020602080505020303" pitchFamily="18" charset="0"/>
              </a:rPr>
              <a:t>Electroncs</a:t>
            </a:r>
            <a:r>
              <a:rPr lang="en-US" sz="2000" dirty="0">
                <a:latin typeface="Baskerville Old Face" panose="02020602080505020303" pitchFamily="18" charset="0"/>
              </a:rPr>
              <a:t>, Home appliances and Personal Care. It is designed in a way that each segment highlights the percentage as well as the value of the sale. </a:t>
            </a:r>
          </a:p>
          <a:p>
            <a:r>
              <a:rPr lang="en-US" sz="2000" dirty="0">
                <a:latin typeface="Baskerville Old Face" panose="02020602080505020303" pitchFamily="18" charset="0"/>
              </a:rPr>
              <a:t>Insights: This chart also allows for the determination of the products that yield most of the sales, hence, the appropriate way to mix and market the products.</a:t>
            </a:r>
          </a:p>
          <a:p>
            <a:endParaRPr lang="en-US" sz="2000" dirty="0">
              <a:latin typeface="Baskerville Old Face" panose="02020602080505020303" pitchFamily="18" charset="0"/>
            </a:endParaRPr>
          </a:p>
          <a:p>
            <a:endParaRPr lang="en-US" sz="2000" dirty="0">
              <a:latin typeface="Baskerville Old Face" panose="02020602080505020303" pitchFamily="18" charset="0"/>
            </a:endParaRPr>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AF38"/>
          </a:solidFill>
          <a:ln w="34925">
            <a:solidFill>
              <a:srgbClr val="FFAF3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a pie chart&#10;&#10;Description automatically generated">
            <a:extLst>
              <a:ext uri="{FF2B5EF4-FFF2-40B4-BE49-F238E27FC236}">
                <a16:creationId xmlns:a16="http://schemas.microsoft.com/office/drawing/2014/main" id="{74C11224-D3F4-DB98-F566-3CD37FE08F5E}"/>
              </a:ext>
            </a:extLst>
          </p:cNvPr>
          <p:cNvPicPr>
            <a:picLocks noGrp="1" noChangeAspect="1"/>
          </p:cNvPicPr>
          <p:nvPr>
            <p:ph sz="half" idx="2"/>
          </p:nvPr>
        </p:nvPicPr>
        <p:blipFill>
          <a:blip r:embed="rId4"/>
          <a:stretch>
            <a:fillRect/>
          </a:stretch>
        </p:blipFill>
        <p:spPr>
          <a:xfrm>
            <a:off x="711504" y="3492167"/>
            <a:ext cx="5464705" cy="3008376"/>
          </a:xfrm>
          <a:prstGeom prst="rect">
            <a:avLst/>
          </a:prstGeom>
        </p:spPr>
      </p:pic>
    </p:spTree>
    <p:extLst>
      <p:ext uri="{BB962C8B-B14F-4D97-AF65-F5344CB8AC3E}">
        <p14:creationId xmlns:p14="http://schemas.microsoft.com/office/powerpoint/2010/main" val="62580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8BFC-BF13-D82C-C1F7-B378139A283C}"/>
              </a:ext>
            </a:extLst>
          </p:cNvPr>
          <p:cNvSpPr>
            <a:spLocks noGrp="1"/>
          </p:cNvSpPr>
          <p:nvPr>
            <p:ph type="title"/>
          </p:nvPr>
        </p:nvSpPr>
        <p:spPr/>
        <p:txBody>
          <a:bodyPr>
            <a:normAutofit fontScale="90000"/>
          </a:bodyPr>
          <a:lstStyle/>
          <a:p>
            <a:br>
              <a:rPr lang="en-US" b="1" dirty="0">
                <a:latin typeface="Alexandria"/>
              </a:rPr>
            </a:br>
            <a:br>
              <a:rPr lang="en-US" b="1" dirty="0">
                <a:latin typeface="Alexandria"/>
              </a:rPr>
            </a:br>
            <a:r>
              <a:rPr lang="en-US" b="1" dirty="0">
                <a:latin typeface="The Serif Hand Black (Headings)"/>
              </a:rPr>
              <a:t>Product Data Sheet (Table)</a:t>
            </a:r>
            <a:br>
              <a:rPr lang="en-US" sz="5400" b="1" dirty="0">
                <a:latin typeface="Alexandria"/>
              </a:rPr>
            </a:br>
            <a:br>
              <a:rPr lang="en-US" sz="5400" b="1" dirty="0">
                <a:latin typeface="Alexandria"/>
              </a:rPr>
            </a:br>
            <a:endParaRPr lang="en-US" dirty="0"/>
          </a:p>
        </p:txBody>
      </p:sp>
      <p:sp>
        <p:nvSpPr>
          <p:cNvPr id="3" name="Content Placeholder 2">
            <a:extLst>
              <a:ext uri="{FF2B5EF4-FFF2-40B4-BE49-F238E27FC236}">
                <a16:creationId xmlns:a16="http://schemas.microsoft.com/office/drawing/2014/main" id="{DFD4578B-7DC7-5822-F2BB-7536BEBE8CAF}"/>
              </a:ext>
            </a:extLst>
          </p:cNvPr>
          <p:cNvSpPr>
            <a:spLocks noGrp="1"/>
          </p:cNvSpPr>
          <p:nvPr>
            <p:ph sz="half" idx="1"/>
          </p:nvPr>
        </p:nvSpPr>
        <p:spPr/>
        <p:txBody>
          <a:bodyPr>
            <a:normAutofit fontScale="85000" lnSpcReduction="20000"/>
          </a:bodyPr>
          <a:lstStyle/>
          <a:p>
            <a:r>
              <a:rPr lang="en-US" sz="2800" dirty="0">
                <a:latin typeface="Baskerville Old Face" panose="02020602080505020303" pitchFamily="18" charset="0"/>
              </a:rPr>
              <a:t>This table provides detailed information on the sales performance of each product, including product name, first sale date, total sales volume, and overall revenue. Hello, businesses can:</a:t>
            </a:r>
          </a:p>
          <a:p>
            <a:pPr lvl="1"/>
            <a:r>
              <a:rPr lang="en-US" sz="2400" dirty="0">
                <a:latin typeface="Baskerville Old Face" panose="02020602080505020303" pitchFamily="18" charset="0"/>
              </a:rPr>
              <a:t>Identify "hot" products: Find best-selling products to focus on strategy.</a:t>
            </a:r>
          </a:p>
          <a:p>
            <a:pPr lvl="1"/>
            <a:r>
              <a:rPr lang="en-US" sz="2400" dirty="0">
                <a:latin typeface="Baskerville Old Face" panose="02020602080505020303" pitchFamily="18" charset="0"/>
              </a:rPr>
              <a:t>Evaluate revenue of each product: Choose products to develop effectively.</a:t>
            </a:r>
          </a:p>
          <a:p>
            <a:pPr lvl="1"/>
            <a:r>
              <a:rPr lang="en-US" sz="2400" dirty="0">
                <a:latin typeface="Baskerville Old Face" panose="02020602080505020303" pitchFamily="18" charset="0"/>
              </a:rPr>
              <a:t>Manage inventory smartly: Avoid shortage/excess of products.</a:t>
            </a:r>
          </a:p>
          <a:p>
            <a:pPr lvl="1"/>
            <a:endParaRPr lang="en-US" sz="2400" dirty="0">
              <a:latin typeface="Baskerville Old Face" panose="02020602080505020303" pitchFamily="18" charset="0"/>
            </a:endParaRPr>
          </a:p>
        </p:txBody>
      </p:sp>
      <p:pic>
        <p:nvPicPr>
          <p:cNvPr id="8" name="Content Placeholder 7">
            <a:extLst>
              <a:ext uri="{FF2B5EF4-FFF2-40B4-BE49-F238E27FC236}">
                <a16:creationId xmlns:a16="http://schemas.microsoft.com/office/drawing/2014/main" id="{DA152BFE-832D-2B22-1405-AD9EFF5BBEE9}"/>
              </a:ext>
            </a:extLst>
          </p:cNvPr>
          <p:cNvPicPr>
            <a:picLocks noGrp="1" noChangeAspect="1"/>
          </p:cNvPicPr>
          <p:nvPr>
            <p:ph sz="half" idx="2"/>
          </p:nvPr>
        </p:nvPicPr>
        <p:blipFill>
          <a:blip r:embed="rId2"/>
          <a:stretch>
            <a:fillRect/>
          </a:stretch>
        </p:blipFill>
        <p:spPr>
          <a:xfrm>
            <a:off x="6737128" y="2023471"/>
            <a:ext cx="4957567" cy="4063785"/>
          </a:xfrm>
        </p:spPr>
      </p:pic>
    </p:spTree>
    <p:extLst>
      <p:ext uri="{BB962C8B-B14F-4D97-AF65-F5344CB8AC3E}">
        <p14:creationId xmlns:p14="http://schemas.microsoft.com/office/powerpoint/2010/main" val="274243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3F4C-0EA8-130E-EE0F-4D565F084E46}"/>
              </a:ext>
            </a:extLst>
          </p:cNvPr>
          <p:cNvSpPr>
            <a:spLocks noGrp="1"/>
          </p:cNvSpPr>
          <p:nvPr>
            <p:ph type="title"/>
          </p:nvPr>
        </p:nvSpPr>
        <p:spPr/>
        <p:txBody>
          <a:bodyPr>
            <a:normAutofit/>
          </a:bodyPr>
          <a:lstStyle/>
          <a:p>
            <a:r>
              <a:rPr lang="en-US" sz="4400" dirty="0"/>
              <a:t>Chart of total best-selling products by name (Stacker bar chart)</a:t>
            </a:r>
          </a:p>
        </p:txBody>
      </p:sp>
      <p:sp>
        <p:nvSpPr>
          <p:cNvPr id="3" name="Content Placeholder 2">
            <a:extLst>
              <a:ext uri="{FF2B5EF4-FFF2-40B4-BE49-F238E27FC236}">
                <a16:creationId xmlns:a16="http://schemas.microsoft.com/office/drawing/2014/main" id="{20974BB2-F936-3912-7DF3-7E8DC332F07C}"/>
              </a:ext>
            </a:extLst>
          </p:cNvPr>
          <p:cNvSpPr>
            <a:spLocks noGrp="1"/>
          </p:cNvSpPr>
          <p:nvPr>
            <p:ph sz="half" idx="1"/>
          </p:nvPr>
        </p:nvSpPr>
        <p:spPr>
          <a:xfrm>
            <a:off x="481263" y="1929384"/>
            <a:ext cx="5538537" cy="4251960"/>
          </a:xfrm>
        </p:spPr>
        <p:txBody>
          <a:bodyPr>
            <a:normAutofit fontScale="92500" lnSpcReduction="20000"/>
          </a:bodyPr>
          <a:lstStyle/>
          <a:p>
            <a:r>
              <a:rPr lang="en-US" dirty="0">
                <a:latin typeface="Baskerville Old Face" panose="02020602080505020303" pitchFamily="18" charset="0"/>
              </a:rPr>
              <a:t>The chart shows sales trends for different products. This data can be used to:</a:t>
            </a:r>
          </a:p>
          <a:p>
            <a:pPr lvl="1"/>
            <a:r>
              <a:rPr lang="en-US" dirty="0">
                <a:latin typeface="Baskerville Old Face" panose="02020602080505020303" pitchFamily="18" charset="0"/>
              </a:rPr>
              <a:t>Identify which products are selling well and which ones need improvement.</a:t>
            </a:r>
          </a:p>
          <a:p>
            <a:pPr lvl="1"/>
            <a:r>
              <a:rPr lang="en-US" dirty="0">
                <a:latin typeface="Baskerville Old Face" panose="02020602080505020303" pitchFamily="18" charset="0"/>
              </a:rPr>
              <a:t>Plan production and inventory accordingly</a:t>
            </a:r>
          </a:p>
          <a:p>
            <a:pPr lvl="1"/>
            <a:r>
              <a:rPr lang="en-US" dirty="0">
                <a:latin typeface="Baskerville Old Face" panose="02020602080505020303" pitchFamily="18" charset="0"/>
              </a:rPr>
              <a:t>Develop targeted marketing campaigns.</a:t>
            </a:r>
          </a:p>
        </p:txBody>
      </p:sp>
      <p:pic>
        <p:nvPicPr>
          <p:cNvPr id="6" name="Content Placeholder 5">
            <a:extLst>
              <a:ext uri="{FF2B5EF4-FFF2-40B4-BE49-F238E27FC236}">
                <a16:creationId xmlns:a16="http://schemas.microsoft.com/office/drawing/2014/main" id="{BC75B347-0AA9-E154-4B4D-2D015AF7068A}"/>
              </a:ext>
            </a:extLst>
          </p:cNvPr>
          <p:cNvPicPr>
            <a:picLocks noGrp="1" noChangeAspect="1"/>
          </p:cNvPicPr>
          <p:nvPr>
            <p:ph sz="half" idx="2"/>
          </p:nvPr>
        </p:nvPicPr>
        <p:blipFill>
          <a:blip r:embed="rId2"/>
          <a:stretch>
            <a:fillRect/>
          </a:stretch>
        </p:blipFill>
        <p:spPr>
          <a:xfrm>
            <a:off x="6172200" y="1929384"/>
            <a:ext cx="5181600" cy="4251960"/>
          </a:xfrm>
        </p:spPr>
      </p:pic>
    </p:spTree>
    <p:extLst>
      <p:ext uri="{BB962C8B-B14F-4D97-AF65-F5344CB8AC3E}">
        <p14:creationId xmlns:p14="http://schemas.microsoft.com/office/powerpoint/2010/main" val="160174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5126943" y="662781"/>
            <a:ext cx="6150658" cy="2652792"/>
          </a:xfrm>
          <a:prstGeom prst="rect">
            <a:avLst/>
          </a:prstGeom>
          <a:noFill/>
          <a:ln/>
        </p:spPr>
        <p:txBody>
          <a:bodyPr wrap="square" rtlCol="0" anchor="t"/>
          <a:lstStyle/>
          <a:p>
            <a:pPr>
              <a:lnSpc>
                <a:spcPts val="6618"/>
              </a:lnSpc>
            </a:pPr>
            <a:r>
              <a:rPr lang="en-US" sz="5295" b="1" dirty="0">
                <a:solidFill>
                  <a:srgbClr val="1F1E1E"/>
                </a:solidFill>
                <a:latin typeface="The Serif Hand Black (Headings)"/>
                <a:ea typeface="Alexandria" pitchFamily="34" charset="-122"/>
                <a:cs typeface="Alexandria" pitchFamily="34" charset="-120"/>
              </a:rPr>
              <a:t>Data information is the key to business success</a:t>
            </a:r>
            <a:endParaRPr lang="en-US" sz="5295" dirty="0">
              <a:latin typeface="The Serif Hand Black (Headings)"/>
            </a:endParaRPr>
          </a:p>
        </p:txBody>
      </p:sp>
      <p:sp>
        <p:nvSpPr>
          <p:cNvPr id="7" name="Shape 4"/>
          <p:cNvSpPr/>
          <p:nvPr/>
        </p:nvSpPr>
        <p:spPr>
          <a:xfrm>
            <a:off x="5266333" y="5899051"/>
            <a:ext cx="296168" cy="296168"/>
          </a:xfrm>
          <a:prstGeom prst="roundRect">
            <a:avLst>
              <a:gd name="adj" fmla="val 25726039"/>
            </a:avLst>
          </a:prstGeom>
          <a:noFill/>
          <a:ln w="7620">
            <a:solidFill>
              <a:srgbClr val="FFFFFF"/>
            </a:solidFill>
            <a:prstDash val="solid"/>
          </a:ln>
        </p:spPr>
        <p:txBody>
          <a:bodyPr/>
          <a:lstStyle/>
          <a:p>
            <a:endParaRPr lang="en-US" sz="1500"/>
          </a:p>
        </p:txBody>
      </p:sp>
      <p:sp>
        <p:nvSpPr>
          <p:cNvPr id="6" name="Text 3">
            <a:extLst>
              <a:ext uri="{FF2B5EF4-FFF2-40B4-BE49-F238E27FC236}">
                <a16:creationId xmlns:a16="http://schemas.microsoft.com/office/drawing/2014/main" id="{7E513C67-90AE-AA7B-6033-6C5B74851A4E}"/>
              </a:ext>
            </a:extLst>
          </p:cNvPr>
          <p:cNvSpPr/>
          <p:nvPr/>
        </p:nvSpPr>
        <p:spPr>
          <a:xfrm>
            <a:off x="5414417" y="3630811"/>
            <a:ext cx="6462623" cy="1975247"/>
          </a:xfrm>
          <a:prstGeom prst="rect">
            <a:avLst/>
          </a:prstGeom>
          <a:noFill/>
          <a:ln/>
        </p:spPr>
        <p:txBody>
          <a:bodyPr wrap="square" rtlCol="0" anchor="t"/>
          <a:lstStyle/>
          <a:p>
            <a:pPr>
              <a:lnSpc>
                <a:spcPts val="2592"/>
              </a:lnSpc>
            </a:pPr>
            <a:r>
              <a:rPr lang="en-US" sz="1620" dirty="0">
                <a:latin typeface="Baskerville Old Face" panose="02020602080505020303" pitchFamily="18" charset="0"/>
              </a:rPr>
              <a:t>Apart from what I have illustrated using Power BI in the classification above, below are other useful analysis that would help the business make the right decisions: Hence, organizations can use the rich analytics and visualization tools that are integrated with the software solution to unearth critical trends and thus grow strategically while leaving the competition behind</a:t>
            </a:r>
            <a:r>
              <a:rPr lang="en-US" sz="1620" dirty="0"/>
              <a:t>.</a:t>
            </a:r>
          </a:p>
        </p:txBody>
      </p:sp>
      <p:pic>
        <p:nvPicPr>
          <p:cNvPr id="11" name="Picture 10" descr="A group of people around a table with laptops">
            <a:extLst>
              <a:ext uri="{FF2B5EF4-FFF2-40B4-BE49-F238E27FC236}">
                <a16:creationId xmlns:a16="http://schemas.microsoft.com/office/drawing/2014/main" id="{F1951B29-C974-D17D-B70A-9356D86D8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79818"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24F5-2A57-C4DF-FB8E-4F1E830A3A8E}"/>
              </a:ext>
            </a:extLst>
          </p:cNvPr>
          <p:cNvSpPr>
            <a:spLocks noGrp="1"/>
          </p:cNvSpPr>
          <p:nvPr>
            <p:ph type="title"/>
          </p:nvPr>
        </p:nvSpPr>
        <p:spPr/>
        <p:txBody>
          <a:bodyPr/>
          <a:lstStyle/>
          <a:p>
            <a:r>
              <a:rPr lang="en-US" dirty="0"/>
              <a:t>Delivering insights based on Power BI data</a:t>
            </a:r>
          </a:p>
        </p:txBody>
      </p:sp>
      <p:sp>
        <p:nvSpPr>
          <p:cNvPr id="3" name="Content Placeholder 2">
            <a:extLst>
              <a:ext uri="{FF2B5EF4-FFF2-40B4-BE49-F238E27FC236}">
                <a16:creationId xmlns:a16="http://schemas.microsoft.com/office/drawing/2014/main" id="{29A34F40-3371-5DF0-FA42-083FF06B5AF1}"/>
              </a:ext>
            </a:extLst>
          </p:cNvPr>
          <p:cNvSpPr>
            <a:spLocks noGrp="1"/>
          </p:cNvSpPr>
          <p:nvPr>
            <p:ph idx="1"/>
          </p:nvPr>
        </p:nvSpPr>
        <p:spPr>
          <a:xfrm>
            <a:off x="838200" y="1929384"/>
            <a:ext cx="10515600" cy="3893900"/>
          </a:xfrm>
        </p:spPr>
        <p:txBody>
          <a:bodyPr>
            <a:normAutofit fontScale="70000" lnSpcReduction="20000"/>
          </a:bodyPr>
          <a:lstStyle/>
          <a:p>
            <a:pPr marL="514350" indent="-514350">
              <a:buFont typeface="+mj-lt"/>
              <a:buAutoNum type="arabicPeriod"/>
            </a:pPr>
            <a:r>
              <a:rPr lang="en-US" dirty="0">
                <a:latin typeface="Baskerville Old Face" panose="02020602080505020303" pitchFamily="18" charset="0"/>
              </a:rPr>
              <a:t>Informed Insights: It is specifically useful in giving detailed report on business performance hence enabling the businesses truly understand the market, customers and competitors.</a:t>
            </a:r>
          </a:p>
          <a:p>
            <a:pPr marL="514350" indent="-514350">
              <a:buFont typeface="+mj-lt"/>
              <a:buAutoNum type="arabicPeriod"/>
            </a:pPr>
            <a:r>
              <a:rPr lang="en-US" dirty="0">
                <a:latin typeface="Baskerville Old Face" panose="02020602080505020303" pitchFamily="18" charset="0"/>
              </a:rPr>
              <a:t>Customer analytics: From the point above, it is clear that Power BI assists companies to arrive at decisions that are vital in matters regarding the attraction and satisfaction of customers.</a:t>
            </a:r>
          </a:p>
          <a:p>
            <a:pPr marL="514350" indent="-514350">
              <a:buFont typeface="+mj-lt"/>
              <a:buAutoNum type="arabicPeriod"/>
            </a:pPr>
            <a:r>
              <a:rPr lang="en-US" dirty="0">
                <a:latin typeface="Baskerville Old Face" panose="02020602080505020303" pitchFamily="18" charset="0"/>
              </a:rPr>
              <a:t>Competitive advantage: It also shows how through the use of Power BI one can be able to uncover competitors and even come up with the right strategies that may be used to counter competitors.</a:t>
            </a:r>
          </a:p>
          <a:p>
            <a:pPr marL="514350" indent="-514350">
              <a:buFont typeface="+mj-lt"/>
              <a:buAutoNum type="arabicPeriod"/>
            </a:pPr>
            <a:r>
              <a:rPr lang="en-US" dirty="0">
                <a:latin typeface="Baskerville Old Face" panose="02020602080505020303" pitchFamily="18" charset="0"/>
              </a:rPr>
              <a:t>Real-time reporting: Power BI also has functions of building real time reports and charts which means businesses can always be on top of the action and can answer to what is going on.</a:t>
            </a:r>
          </a:p>
          <a:p>
            <a:pPr marL="514350" indent="-514350">
              <a:buFont typeface="+mj-lt"/>
              <a:buAutoNum type="arabicPeriod"/>
            </a:pPr>
            <a:r>
              <a:rPr lang="en-US" dirty="0">
                <a:latin typeface="Baskerville Old Face" panose="02020602080505020303" pitchFamily="18" charset="0"/>
              </a:rPr>
              <a:t>Data integration: Power BI is the best tool that gathers data from multiple sources; it provides a general vision of business activities and decision making.</a:t>
            </a:r>
          </a:p>
        </p:txBody>
      </p:sp>
    </p:spTree>
    <p:extLst>
      <p:ext uri="{BB962C8B-B14F-4D97-AF65-F5344CB8AC3E}">
        <p14:creationId xmlns:p14="http://schemas.microsoft.com/office/powerpoint/2010/main" val="418487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67E0-FEC6-EB9D-30EE-E9EE29BF46EF}"/>
              </a:ext>
            </a:extLst>
          </p:cNvPr>
          <p:cNvSpPr>
            <a:spLocks noGrp="1"/>
          </p:cNvSpPr>
          <p:nvPr>
            <p:ph type="title"/>
          </p:nvPr>
        </p:nvSpPr>
        <p:spPr/>
        <p:txBody>
          <a:bodyPr>
            <a:normAutofit fontScale="90000"/>
          </a:bodyPr>
          <a:lstStyle/>
          <a:p>
            <a:br>
              <a:rPr lang="en-US" sz="5400" dirty="0"/>
            </a:br>
            <a:r>
              <a:rPr lang="en-US" sz="5400" dirty="0"/>
              <a:t>Effectiveness</a:t>
            </a:r>
            <a:br>
              <a:rPr lang="en-US" sz="5400" dirty="0"/>
            </a:br>
            <a:endParaRPr lang="en-US" dirty="0"/>
          </a:p>
        </p:txBody>
      </p:sp>
      <p:sp>
        <p:nvSpPr>
          <p:cNvPr id="8" name="Content Placeholder 7">
            <a:extLst>
              <a:ext uri="{FF2B5EF4-FFF2-40B4-BE49-F238E27FC236}">
                <a16:creationId xmlns:a16="http://schemas.microsoft.com/office/drawing/2014/main" id="{E6F39E6E-8DC9-CB22-8E85-0C8FFBBF953C}"/>
              </a:ext>
            </a:extLst>
          </p:cNvPr>
          <p:cNvSpPr>
            <a:spLocks noGrp="1"/>
          </p:cNvSpPr>
          <p:nvPr>
            <p:ph sz="half" idx="1"/>
          </p:nvPr>
        </p:nvSpPr>
        <p:spPr/>
        <p:txBody>
          <a:bodyPr>
            <a:noAutofit/>
          </a:bodyPr>
          <a:lstStyle/>
          <a:p>
            <a:pPr>
              <a:buFont typeface="+mj-lt"/>
              <a:buAutoNum type="arabicPeriod"/>
            </a:pPr>
            <a:r>
              <a:rPr lang="en-US" sz="1200" dirty="0">
                <a:latin typeface="Baskerville Old Face" panose="02020602080505020303" pitchFamily="18" charset="0"/>
              </a:rPr>
              <a:t>Process Optimization: Sales tracking enable enhancement of right strategies and delivering of products on the right time.</a:t>
            </a:r>
          </a:p>
          <a:p>
            <a:pPr>
              <a:buFont typeface="+mj-lt"/>
              <a:buAutoNum type="arabicPeriod"/>
            </a:pPr>
            <a:r>
              <a:rPr lang="en-US" sz="1200" dirty="0">
                <a:latin typeface="Baskerville Old Face" panose="02020602080505020303" pitchFamily="18" charset="0"/>
              </a:rPr>
              <a:t>Resource Allocation: Enterprise data also assist in the concentration of scarce resources where they will deliver the highest returns; on the highest-margin products and regions.</a:t>
            </a:r>
          </a:p>
          <a:p>
            <a:pPr>
              <a:buFont typeface="+mj-lt"/>
              <a:buAutoNum type="arabicPeriod"/>
            </a:pPr>
            <a:r>
              <a:rPr lang="en-US" sz="1200" dirty="0">
                <a:latin typeface="Baskerville Old Face" panose="02020602080505020303" pitchFamily="18" charset="0"/>
              </a:rPr>
              <a:t>Risk Mitigation: Both business monitoring and targeting in digital platforms enable one to pin point risks and prevent them.</a:t>
            </a:r>
          </a:p>
          <a:p>
            <a:pPr>
              <a:buFont typeface="+mj-lt"/>
              <a:buAutoNum type="arabicPeriod"/>
            </a:pPr>
            <a:r>
              <a:rPr lang="en-US" sz="1200" dirty="0">
                <a:latin typeface="Baskerville Old Face" panose="02020602080505020303" pitchFamily="18" charset="0"/>
              </a:rPr>
              <a:t>Performance Benchmarking: Thus, benchmarking can make a major contribution to the enhancement of the business performance by comparing product and region results.</a:t>
            </a:r>
          </a:p>
          <a:p>
            <a:pPr>
              <a:buFont typeface="+mj-lt"/>
              <a:buAutoNum type="arabicPeriod"/>
            </a:pPr>
            <a:r>
              <a:rPr lang="en-US" sz="1200" dirty="0">
                <a:latin typeface="Baskerville Old Face" panose="02020602080505020303" pitchFamily="18" charset="0"/>
              </a:rPr>
              <a:t>Customer Segmentation: Segmenting of customers for better understand and creating of new advertising strategies.</a:t>
            </a:r>
          </a:p>
          <a:p>
            <a:pPr>
              <a:buFont typeface="+mj-lt"/>
              <a:buAutoNum type="arabicPeriod"/>
            </a:pPr>
            <a:r>
              <a:rPr lang="en-US" sz="1200" dirty="0">
                <a:latin typeface="Baskerville Old Face" panose="02020602080505020303" pitchFamily="18" charset="0"/>
              </a:rPr>
              <a:t>Trend Analysis: Forecasting to have a foresight of the amount of demand that is expected so as to produce and market the product appropriately.</a:t>
            </a:r>
          </a:p>
          <a:p>
            <a:pPr>
              <a:buFont typeface="+mj-lt"/>
              <a:buAutoNum type="arabicPeriod"/>
            </a:pPr>
            <a:r>
              <a:rPr lang="en-US" sz="1200" dirty="0">
                <a:latin typeface="Baskerville Old Face" panose="02020602080505020303" pitchFamily="18" charset="0"/>
              </a:rPr>
              <a:t>Financial Planning: Budgeting that involves processing of enterprise data for financial resources.</a:t>
            </a:r>
          </a:p>
        </p:txBody>
      </p:sp>
      <p:pic>
        <p:nvPicPr>
          <p:cNvPr id="11" name="Content Placeholder 10" descr="A person looking through a telescope&#10;&#10;Description automatically generated">
            <a:extLst>
              <a:ext uri="{FF2B5EF4-FFF2-40B4-BE49-F238E27FC236}">
                <a16:creationId xmlns:a16="http://schemas.microsoft.com/office/drawing/2014/main" id="{A7B16FBA-3DFB-1D1B-FB77-BDA9F1DADB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5575" y="2109457"/>
            <a:ext cx="4514850" cy="3999112"/>
          </a:xfrm>
        </p:spPr>
      </p:pic>
    </p:spTree>
    <p:extLst>
      <p:ext uri="{BB962C8B-B14F-4D97-AF65-F5344CB8AC3E}">
        <p14:creationId xmlns:p14="http://schemas.microsoft.com/office/powerpoint/2010/main" val="257094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9DD2-809A-E4CA-3CF7-EBF8A399993C}"/>
              </a:ext>
            </a:extLst>
          </p:cNvPr>
          <p:cNvSpPr>
            <a:spLocks noGrp="1"/>
          </p:cNvSpPr>
          <p:nvPr>
            <p:ph type="title"/>
          </p:nvPr>
        </p:nvSpPr>
        <p:spPr/>
        <p:txBody>
          <a:bodyPr/>
          <a:lstStyle/>
          <a:p>
            <a:r>
              <a:rPr lang="en-US" dirty="0"/>
              <a:t>Customer Experience</a:t>
            </a:r>
          </a:p>
        </p:txBody>
      </p:sp>
      <p:sp>
        <p:nvSpPr>
          <p:cNvPr id="3" name="Content Placeholder 2">
            <a:extLst>
              <a:ext uri="{FF2B5EF4-FFF2-40B4-BE49-F238E27FC236}">
                <a16:creationId xmlns:a16="http://schemas.microsoft.com/office/drawing/2014/main" id="{3C1F636A-11A0-9129-C53E-7F94A6BF6C86}"/>
              </a:ext>
            </a:extLst>
          </p:cNvPr>
          <p:cNvSpPr>
            <a:spLocks noGrp="1"/>
          </p:cNvSpPr>
          <p:nvPr>
            <p:ph sz="half" idx="1"/>
          </p:nvPr>
        </p:nvSpPr>
        <p:spPr/>
        <p:txBody>
          <a:bodyPr>
            <a:normAutofit/>
          </a:bodyPr>
          <a:lstStyle/>
          <a:p>
            <a:r>
              <a:rPr lang="en-US" sz="1800" dirty="0">
                <a:latin typeface="Baskerville Old Face" panose="02020602080505020303" pitchFamily="18" charset="0"/>
              </a:rPr>
              <a:t>Customer Satisfaction: Data analysis improves service and product quality, leading to higher customer satisfaction by meeting or exceeding expectations.</a:t>
            </a:r>
          </a:p>
          <a:p>
            <a:r>
              <a:rPr lang="en-US" sz="1800" dirty="0">
                <a:latin typeface="Baskerville Old Face" panose="02020602080505020303" pitchFamily="18" charset="0"/>
              </a:rPr>
              <a:t>Targeted Marketing: Leveraging customer data enables more focused marketing campaigns, delivering promotions that resonate with specific audiences.</a:t>
            </a:r>
          </a:p>
          <a:p>
            <a:r>
              <a:rPr lang="en-US" sz="1800" dirty="0">
                <a:latin typeface="Baskerville Old Face" panose="02020602080505020303" pitchFamily="18" charset="0"/>
              </a:rPr>
              <a:t>Operational Efficiency: Data analysis enhances operational efficiency by identifying improvements in supply chain and inventory management, resulting in a better overall customer experience.</a:t>
            </a:r>
          </a:p>
        </p:txBody>
      </p:sp>
      <p:pic>
        <p:nvPicPr>
          <p:cNvPr id="6" name="Content Placeholder 5">
            <a:extLst>
              <a:ext uri="{FF2B5EF4-FFF2-40B4-BE49-F238E27FC236}">
                <a16:creationId xmlns:a16="http://schemas.microsoft.com/office/drawing/2014/main" id="{788F10ED-EE7B-0CCE-41F2-EC585A3F0D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3389"/>
            <a:ext cx="5181600" cy="3927394"/>
          </a:xfrm>
        </p:spPr>
      </p:pic>
    </p:spTree>
    <p:extLst>
      <p:ext uri="{BB962C8B-B14F-4D97-AF65-F5344CB8AC3E}">
        <p14:creationId xmlns:p14="http://schemas.microsoft.com/office/powerpoint/2010/main" val="260250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1"/>
          <p:cNvSpPr/>
          <p:nvPr/>
        </p:nvSpPr>
        <p:spPr>
          <a:xfrm>
            <a:off x="640080" y="325369"/>
            <a:ext cx="4368602" cy="1956841"/>
          </a:xfrm>
          <a:prstGeom prst="rect">
            <a:avLst/>
          </a:prstGeom>
        </p:spPr>
        <p:txBody>
          <a:bodyPr vert="horz" lIns="91440" tIns="45720" rIns="91440" bIns="45720" rtlCol="0" anchor="b">
            <a:normAutofit/>
          </a:bodyPr>
          <a:lstStyle/>
          <a:p>
            <a:pPr>
              <a:spcBef>
                <a:spcPct val="0"/>
              </a:spcBef>
              <a:spcAft>
                <a:spcPts val="600"/>
              </a:spcAft>
            </a:pPr>
            <a:r>
              <a:rPr lang="en-US" sz="6600">
                <a:latin typeface="+mj-lt"/>
                <a:ea typeface="+mj-ea"/>
                <a:cs typeface="+mj-cs"/>
              </a:rPr>
              <a:t>End</a:t>
            </a:r>
          </a:p>
        </p:txBody>
      </p:sp>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B977A"/>
          </a:solidFill>
          <a:ln w="38100" cap="rnd">
            <a:solidFill>
              <a:srgbClr val="BB97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2"/>
          <p:cNvSpPr/>
          <p:nvPr/>
        </p:nvSpPr>
        <p:spPr>
          <a:xfrm>
            <a:off x="640080" y="2872899"/>
            <a:ext cx="4243589" cy="332066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b="0" i="0">
                <a:effectLst/>
              </a:rPr>
              <a:t>Analytics is becoming a popular tool for making business decisions because it offers information, efficiency, and improvement of customers’ satisfaction. </a:t>
            </a:r>
            <a:r>
              <a:rPr lang="en-US" b="0" i="0">
                <a:effectLst/>
                <a:highlight>
                  <a:srgbClr val="FFFFFF"/>
                </a:highlight>
              </a:rPr>
              <a:t>This important strategy assists business organisations to operate effectively in volatile environments by managing issues and opportunities in pursuit of the organisations’ objectives.</a:t>
            </a:r>
            <a:endParaRPr lang="en-US"/>
          </a:p>
        </p:txBody>
      </p:sp>
      <p:pic>
        <p:nvPicPr>
          <p:cNvPr id="3" name="Picture 2" descr="A person in a suit protecting a person">
            <a:extLst>
              <a:ext uri="{FF2B5EF4-FFF2-40B4-BE49-F238E27FC236}">
                <a16:creationId xmlns:a16="http://schemas.microsoft.com/office/drawing/2014/main" id="{0655B973-B10C-E47A-6D8C-39BC04D61010}"/>
              </a:ext>
            </a:extLst>
          </p:cNvPr>
          <p:cNvPicPr>
            <a:picLocks noChangeAspect="1"/>
          </p:cNvPicPr>
          <p:nvPr/>
        </p:nvPicPr>
        <p:blipFill rotWithShape="1">
          <a:blip r:embed="rId3">
            <a:extLst>
              <a:ext uri="{28A0092B-C50C-407E-A947-70E740481C1C}">
                <a14:useLocalDpi xmlns:a14="http://schemas.microsoft.com/office/drawing/2010/main" val="0"/>
              </a:ext>
            </a:extLst>
          </a:blip>
          <a:srcRect l="3304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65E32B-944F-0159-27BC-2434389618F2}"/>
              </a:ext>
            </a:extLst>
          </p:cNvPr>
          <p:cNvSpPr>
            <a:spLocks noGrp="1"/>
          </p:cNvSpPr>
          <p:nvPr>
            <p:ph type="title"/>
          </p:nvPr>
        </p:nvSpPr>
        <p:spPr/>
        <p:txBody>
          <a:bodyPr/>
          <a:lstStyle/>
          <a:p>
            <a:r>
              <a:rPr lang="en-US" dirty="0"/>
              <a:t>Strategic Decisions</a:t>
            </a:r>
          </a:p>
        </p:txBody>
      </p:sp>
      <p:sp>
        <p:nvSpPr>
          <p:cNvPr id="7" name="Content Placeholder 6">
            <a:extLst>
              <a:ext uri="{FF2B5EF4-FFF2-40B4-BE49-F238E27FC236}">
                <a16:creationId xmlns:a16="http://schemas.microsoft.com/office/drawing/2014/main" id="{8AE706EE-4C59-87E3-1E41-1EE8F5965814}"/>
              </a:ext>
            </a:extLst>
          </p:cNvPr>
          <p:cNvSpPr>
            <a:spLocks noGrp="1"/>
          </p:cNvSpPr>
          <p:nvPr>
            <p:ph idx="1"/>
          </p:nvPr>
        </p:nvSpPr>
        <p:spPr>
          <a:xfrm>
            <a:off x="838200" y="1929384"/>
            <a:ext cx="10515600" cy="3090292"/>
          </a:xfrm>
        </p:spPr>
        <p:txBody>
          <a:bodyPr>
            <a:normAutofit fontScale="77500" lnSpcReduction="20000"/>
          </a:bodyPr>
          <a:lstStyle/>
          <a:p>
            <a:pPr marL="514350" indent="-514350">
              <a:buFont typeface="+mj-lt"/>
              <a:buAutoNum type="arabicPeriod"/>
            </a:pPr>
            <a:r>
              <a:rPr lang="en-US" dirty="0">
                <a:latin typeface="Baskerville Old Face" panose="02020602080505020303" pitchFamily="18" charset="0"/>
              </a:rPr>
              <a:t>Market Trend Analysis: Track industry growth, competitors, and new opportunities to stay competitive.</a:t>
            </a:r>
          </a:p>
          <a:p>
            <a:pPr marL="514350" indent="-514350">
              <a:buFont typeface="+mj-lt"/>
              <a:buAutoNum type="arabicPeriod"/>
            </a:pPr>
            <a:r>
              <a:rPr lang="en-US" dirty="0">
                <a:latin typeface="Baskerville Old Face" panose="02020602080505020303" pitchFamily="18" charset="0"/>
              </a:rPr>
              <a:t>Customer Needs Identification: Track industry growth, competitors, and new opportunities to stay competitive.</a:t>
            </a:r>
          </a:p>
          <a:p>
            <a:pPr marL="514350" indent="-514350">
              <a:buFont typeface="+mj-lt"/>
              <a:buAutoNum type="arabicPeriod"/>
            </a:pPr>
            <a:r>
              <a:rPr lang="en-US" dirty="0">
                <a:latin typeface="Baskerville Old Face" panose="02020602080505020303" pitchFamily="18" charset="0"/>
              </a:rPr>
              <a:t>Opportunity Identification: Identify underserved markets and new products for expansion.</a:t>
            </a:r>
          </a:p>
          <a:p>
            <a:pPr marL="514350" indent="-514350">
              <a:buFont typeface="+mj-lt"/>
              <a:buAutoNum type="arabicPeriod"/>
            </a:pPr>
            <a:r>
              <a:rPr lang="en-US" dirty="0">
                <a:latin typeface="Baskerville Old Face" panose="02020602080505020303" pitchFamily="18" charset="0"/>
              </a:rPr>
              <a:t>Informed Decisions: Rely on data-driven insights for effective strategies and reduced risks.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5155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4059634" y="750888"/>
            <a:ext cx="7120632" cy="936823"/>
          </a:xfrm>
          <a:prstGeom prst="rect">
            <a:avLst/>
          </a:prstGeom>
          <a:noFill/>
          <a:ln/>
        </p:spPr>
        <p:txBody>
          <a:bodyPr wrap="square" rtlCol="0" anchor="t"/>
          <a:lstStyle/>
          <a:p>
            <a:pPr>
              <a:lnSpc>
                <a:spcPts val="3688"/>
              </a:lnSpc>
            </a:pPr>
            <a:r>
              <a:rPr lang="en-US" sz="4400" dirty="0">
                <a:latin typeface="The Serif Hand Black (Headings)"/>
                <a:ea typeface="Syne" pitchFamily="34" charset="-122"/>
                <a:cs typeface="Syne" pitchFamily="34" charset="-120"/>
              </a:rPr>
              <a:t>        Operational Process Optimization</a:t>
            </a:r>
            <a:endParaRPr lang="en-US" sz="4400" dirty="0">
              <a:latin typeface="The Serif Hand Black (Headings)"/>
            </a:endParaRPr>
          </a:p>
          <a:p>
            <a:pPr>
              <a:lnSpc>
                <a:spcPts val="3688"/>
              </a:lnSpc>
            </a:pPr>
            <a:endParaRPr lang="en-US" sz="2951" dirty="0">
              <a:latin typeface="The Serif Hand Black (Headings)"/>
            </a:endParaRPr>
          </a:p>
        </p:txBody>
      </p:sp>
      <p:sp>
        <p:nvSpPr>
          <p:cNvPr id="10" name="Text 6"/>
          <p:cNvSpPr/>
          <p:nvPr/>
        </p:nvSpPr>
        <p:spPr>
          <a:xfrm>
            <a:off x="5108872" y="2015133"/>
            <a:ext cx="3392331" cy="312869"/>
          </a:xfrm>
          <a:prstGeom prst="rect">
            <a:avLst/>
          </a:prstGeom>
          <a:noFill/>
          <a:ln/>
        </p:spPr>
        <p:txBody>
          <a:bodyPr wrap="none" rtlCol="0" anchor="t"/>
          <a:lstStyle/>
          <a:p>
            <a:pPr marL="514350" indent="-514350">
              <a:lnSpc>
                <a:spcPts val="1844"/>
              </a:lnSpc>
              <a:buFont typeface="+mj-lt"/>
              <a:buAutoNum type="arabicPeriod"/>
            </a:pPr>
            <a:r>
              <a:rPr lang="en-US" sz="2800" b="1" dirty="0">
                <a:latin typeface="The Serif Hand Black (Headings)"/>
                <a:ea typeface="Syne" pitchFamily="34" charset="-122"/>
                <a:cs typeface="Syne" pitchFamily="34" charset="-120"/>
              </a:rPr>
              <a:t>Process Mapping</a:t>
            </a:r>
            <a:endParaRPr lang="en-US" sz="2800" dirty="0">
              <a:latin typeface="The Serif Hand Black (Headings)"/>
            </a:endParaRPr>
          </a:p>
        </p:txBody>
      </p:sp>
      <p:sp>
        <p:nvSpPr>
          <p:cNvPr id="11" name="Text 7"/>
          <p:cNvSpPr/>
          <p:nvPr/>
        </p:nvSpPr>
        <p:spPr>
          <a:xfrm>
            <a:off x="5108873" y="2356991"/>
            <a:ext cx="6071394" cy="674489"/>
          </a:xfrm>
          <a:prstGeom prst="rect">
            <a:avLst/>
          </a:prstGeom>
          <a:noFill/>
          <a:ln/>
        </p:spPr>
        <p:txBody>
          <a:bodyPr wrap="square" rtlCol="0" anchor="t"/>
          <a:lstStyle/>
          <a:p>
            <a:pPr>
              <a:lnSpc>
                <a:spcPts val="1771"/>
              </a:lnSpc>
            </a:pPr>
            <a:r>
              <a:rPr lang="en-US" sz="1600" dirty="0">
                <a:latin typeface="Baskerville Old Face" panose="02020602080505020303" pitchFamily="18" charset="0"/>
              </a:rPr>
              <a:t>Visually document activities to identify and improve bottlenecks and inefficiencies</a:t>
            </a:r>
            <a:r>
              <a:rPr lang="en-US" sz="1600" dirty="0">
                <a:latin typeface="The Serif Hand Black (Headings)"/>
              </a:rPr>
              <a:t>.</a:t>
            </a:r>
          </a:p>
        </p:txBody>
      </p:sp>
      <p:sp>
        <p:nvSpPr>
          <p:cNvPr id="15" name="Text 11"/>
          <p:cNvSpPr/>
          <p:nvPr/>
        </p:nvSpPr>
        <p:spPr>
          <a:xfrm>
            <a:off x="5108873" y="3510459"/>
            <a:ext cx="2327374" cy="234256"/>
          </a:xfrm>
          <a:prstGeom prst="rect">
            <a:avLst/>
          </a:prstGeom>
          <a:noFill/>
          <a:ln/>
        </p:spPr>
        <p:txBody>
          <a:bodyPr wrap="none" rtlCol="0" anchor="t"/>
          <a:lstStyle/>
          <a:p>
            <a:pPr>
              <a:lnSpc>
                <a:spcPts val="1844"/>
              </a:lnSpc>
            </a:pPr>
            <a:r>
              <a:rPr lang="en-US" sz="2800" b="1" dirty="0">
                <a:latin typeface="The Serif Hand Black (Headings)"/>
                <a:ea typeface="Syne" pitchFamily="34" charset="-122"/>
                <a:cs typeface="Syne" pitchFamily="34" charset="-120"/>
              </a:rPr>
              <a:t>2.     Cost Reduction</a:t>
            </a:r>
            <a:endParaRPr lang="en-US" sz="2800" dirty="0">
              <a:latin typeface="The Serif Hand Black (Headings)"/>
            </a:endParaRPr>
          </a:p>
        </p:txBody>
      </p:sp>
      <p:sp>
        <p:nvSpPr>
          <p:cNvPr id="16" name="Text 12"/>
          <p:cNvSpPr/>
          <p:nvPr/>
        </p:nvSpPr>
        <p:spPr>
          <a:xfrm>
            <a:off x="5108873" y="3834607"/>
            <a:ext cx="6071394" cy="674489"/>
          </a:xfrm>
          <a:prstGeom prst="rect">
            <a:avLst/>
          </a:prstGeom>
          <a:noFill/>
          <a:ln/>
        </p:spPr>
        <p:txBody>
          <a:bodyPr wrap="square" rtlCol="0" anchor="t"/>
          <a:lstStyle/>
          <a:p>
            <a:pPr>
              <a:lnSpc>
                <a:spcPts val="1771"/>
              </a:lnSpc>
            </a:pPr>
            <a:r>
              <a:rPr lang="en-US" sz="1600" dirty="0">
                <a:latin typeface="Baskerville Old Face" panose="02020602080505020303" pitchFamily="18" charset="0"/>
              </a:rPr>
              <a:t>Use data to find opportunities for automation and resource optimization to cut costs.</a:t>
            </a:r>
          </a:p>
        </p:txBody>
      </p:sp>
      <p:sp>
        <p:nvSpPr>
          <p:cNvPr id="19" name="Text 15"/>
          <p:cNvSpPr/>
          <p:nvPr/>
        </p:nvSpPr>
        <p:spPr>
          <a:xfrm>
            <a:off x="4165848" y="5033467"/>
            <a:ext cx="237232" cy="224830"/>
          </a:xfrm>
          <a:prstGeom prst="rect">
            <a:avLst/>
          </a:prstGeom>
          <a:noFill/>
          <a:ln/>
        </p:spPr>
        <p:txBody>
          <a:bodyPr wrap="none" rtlCol="0" anchor="t"/>
          <a:lstStyle/>
          <a:p>
            <a:pPr algn="ctr">
              <a:lnSpc>
                <a:spcPts val="1771"/>
              </a:lnSpc>
            </a:pPr>
            <a:endParaRPr lang="en-US" sz="1771" dirty="0"/>
          </a:p>
        </p:txBody>
      </p:sp>
      <p:sp>
        <p:nvSpPr>
          <p:cNvPr id="20" name="Text 16"/>
          <p:cNvSpPr/>
          <p:nvPr/>
        </p:nvSpPr>
        <p:spPr>
          <a:xfrm>
            <a:off x="5108873" y="4958557"/>
            <a:ext cx="3609380" cy="234256"/>
          </a:xfrm>
          <a:prstGeom prst="rect">
            <a:avLst/>
          </a:prstGeom>
          <a:noFill/>
          <a:ln/>
        </p:spPr>
        <p:txBody>
          <a:bodyPr wrap="none" rtlCol="0" anchor="t"/>
          <a:lstStyle/>
          <a:p>
            <a:pPr>
              <a:lnSpc>
                <a:spcPts val="1844"/>
              </a:lnSpc>
            </a:pPr>
            <a:r>
              <a:rPr lang="en-US" sz="2800" b="1" dirty="0">
                <a:latin typeface="The Serif Hand Black (Headings)"/>
                <a:ea typeface="Syne" pitchFamily="34" charset="-122"/>
                <a:cs typeface="Syne" pitchFamily="34" charset="-120"/>
              </a:rPr>
              <a:t>3.     Efficiency Improvement</a:t>
            </a:r>
            <a:endParaRPr lang="en-US" sz="2800" b="1" dirty="0">
              <a:latin typeface="The Serif Hand Black (Headings)"/>
            </a:endParaRPr>
          </a:p>
        </p:txBody>
      </p:sp>
      <p:sp>
        <p:nvSpPr>
          <p:cNvPr id="21" name="Text 17"/>
          <p:cNvSpPr/>
          <p:nvPr/>
        </p:nvSpPr>
        <p:spPr>
          <a:xfrm>
            <a:off x="5204123" y="5314553"/>
            <a:ext cx="6071394" cy="674489"/>
          </a:xfrm>
          <a:prstGeom prst="rect">
            <a:avLst/>
          </a:prstGeom>
          <a:noFill/>
          <a:ln/>
        </p:spPr>
        <p:txBody>
          <a:bodyPr wrap="square" rtlCol="0" anchor="t"/>
          <a:lstStyle/>
          <a:p>
            <a:pPr>
              <a:lnSpc>
                <a:spcPts val="1771"/>
              </a:lnSpc>
            </a:pPr>
            <a:r>
              <a:rPr lang="en-US" sz="1600" dirty="0">
                <a:latin typeface="Baskerville Old Face" panose="02020602080505020303" pitchFamily="18" charset="0"/>
              </a:rPr>
              <a:t>Automate tasks, optimize workflows, and enhance communication to improve efficiency</a:t>
            </a:r>
            <a:r>
              <a:rPr lang="en-US" sz="1600" dirty="0">
                <a:solidFill>
                  <a:schemeClr val="bg1"/>
                </a:solidFill>
              </a:rPr>
              <a:t>.</a:t>
            </a:r>
          </a:p>
        </p:txBody>
      </p:sp>
      <p:pic>
        <p:nvPicPr>
          <p:cNvPr id="24" name="Picture 23" descr="A close-up of a graph">
            <a:extLst>
              <a:ext uri="{FF2B5EF4-FFF2-40B4-BE49-F238E27FC236}">
                <a16:creationId xmlns:a16="http://schemas.microsoft.com/office/drawing/2014/main" id="{8FF57D28-4278-FF6B-8680-3906B5891D53}"/>
              </a:ext>
            </a:extLst>
          </p:cNvPr>
          <p:cNvPicPr>
            <a:picLocks noChangeAspect="1"/>
          </p:cNvPicPr>
          <p:nvPr/>
        </p:nvPicPr>
        <p:blipFill>
          <a:blip r:embed="rId3"/>
          <a:stretch>
            <a:fillRect/>
          </a:stretch>
        </p:blipFill>
        <p:spPr>
          <a:xfrm>
            <a:off x="-1" y="1"/>
            <a:ext cx="4925086"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
            <a:extLst>
              <a:ext uri="{FF2B5EF4-FFF2-40B4-BE49-F238E27FC236}">
                <a16:creationId xmlns:a16="http://schemas.microsoft.com/office/drawing/2014/main" id="{B8C28787-42A5-3723-2EF0-19EE5F3A7913}"/>
              </a:ext>
            </a:extLst>
          </p:cNvPr>
          <p:cNvSpPr/>
          <p:nvPr/>
        </p:nvSpPr>
        <p:spPr>
          <a:xfrm>
            <a:off x="1059276" y="2194264"/>
            <a:ext cx="2378302" cy="4374473"/>
          </a:xfrm>
          <a:prstGeom prst="roundRect">
            <a:avLst>
              <a:gd name="adj" fmla="val 2967"/>
            </a:avLst>
          </a:prstGeom>
          <a:solidFill>
            <a:srgbClr val="E8E8E3"/>
          </a:solidFill>
          <a:ln w="7620">
            <a:solidFill>
              <a:srgbClr val="CECEC9"/>
            </a:solidFill>
            <a:prstDash val="solid"/>
          </a:ln>
        </p:spPr>
        <p:txBody>
          <a:bodyPr/>
          <a:lstStyle/>
          <a:p>
            <a:pPr algn="ctr"/>
            <a:r>
              <a:rPr lang="en-US" sz="2400" dirty="0"/>
              <a:t>Customized Marketing</a:t>
            </a:r>
          </a:p>
          <a:p>
            <a:endParaRPr lang="en-US" sz="1600" dirty="0">
              <a:latin typeface="Baskerville Old Face" panose="02020602080505020303" pitchFamily="18" charset="0"/>
            </a:endParaRPr>
          </a:p>
          <a:p>
            <a:r>
              <a:rPr lang="en-US" sz="1600" dirty="0">
                <a:latin typeface="Baskerville Old Face" panose="02020602080505020303" pitchFamily="18" charset="0"/>
              </a:rPr>
              <a:t>Using data helps businesses categorize customers and engage them with personalized messages and offers. By understanding customer preferences, behaviors, and purchase histories, companies can provide tailored experiences that meet individual needs.</a:t>
            </a:r>
            <a:endParaRPr lang="en-US" sz="1500" dirty="0">
              <a:latin typeface="Baskerville Old Face" panose="02020602080505020303" pitchFamily="18" charset="0"/>
            </a:endParaRPr>
          </a:p>
        </p:txBody>
      </p:sp>
      <p:sp>
        <p:nvSpPr>
          <p:cNvPr id="5" name="Shape 5">
            <a:extLst>
              <a:ext uri="{FF2B5EF4-FFF2-40B4-BE49-F238E27FC236}">
                <a16:creationId xmlns:a16="http://schemas.microsoft.com/office/drawing/2014/main" id="{A1AEF406-F0A9-EB0C-3ADF-B89574B318C9}"/>
              </a:ext>
            </a:extLst>
          </p:cNvPr>
          <p:cNvSpPr/>
          <p:nvPr/>
        </p:nvSpPr>
        <p:spPr>
          <a:xfrm>
            <a:off x="3720716" y="2194265"/>
            <a:ext cx="2378302" cy="4374473"/>
          </a:xfrm>
          <a:prstGeom prst="roundRect">
            <a:avLst>
              <a:gd name="adj" fmla="val 2967"/>
            </a:avLst>
          </a:prstGeom>
          <a:solidFill>
            <a:srgbClr val="E8E8E3"/>
          </a:solidFill>
          <a:ln w="7620">
            <a:solidFill>
              <a:srgbClr val="CECEC9"/>
            </a:solidFill>
            <a:prstDash val="solid"/>
          </a:ln>
        </p:spPr>
        <p:txBody>
          <a:bodyPr/>
          <a:lstStyle/>
          <a:p>
            <a:pPr algn="ctr"/>
            <a:r>
              <a:rPr lang="en-US" sz="2400" dirty="0"/>
              <a:t>Enhanced Customer Support</a:t>
            </a:r>
          </a:p>
          <a:p>
            <a:endParaRPr lang="en-US" sz="1600" dirty="0"/>
          </a:p>
          <a:p>
            <a:r>
              <a:rPr lang="en-US" sz="1600" dirty="0">
                <a:latin typeface="Baskerville Old Face" panose="02020602080505020303" pitchFamily="18" charset="0"/>
              </a:rPr>
              <a:t>Data analysis of customer interactions helps identify common issues and train customer service representatives more effectively. This leads to quicker problem resolution and increased customer satisfaction.</a:t>
            </a:r>
            <a:endParaRPr lang="en-US" sz="1500" dirty="0">
              <a:latin typeface="Baskerville Old Face" panose="02020602080505020303" pitchFamily="18" charset="0"/>
            </a:endParaRPr>
          </a:p>
        </p:txBody>
      </p:sp>
      <p:sp>
        <p:nvSpPr>
          <p:cNvPr id="6" name="Shape 5">
            <a:extLst>
              <a:ext uri="{FF2B5EF4-FFF2-40B4-BE49-F238E27FC236}">
                <a16:creationId xmlns:a16="http://schemas.microsoft.com/office/drawing/2014/main" id="{C50C3AE7-6504-6CE6-CA98-45D1D7370E37}"/>
              </a:ext>
            </a:extLst>
          </p:cNvPr>
          <p:cNvSpPr/>
          <p:nvPr/>
        </p:nvSpPr>
        <p:spPr>
          <a:xfrm>
            <a:off x="9043596" y="2194264"/>
            <a:ext cx="2378303" cy="4374473"/>
          </a:xfrm>
          <a:prstGeom prst="roundRect">
            <a:avLst>
              <a:gd name="adj" fmla="val 2967"/>
            </a:avLst>
          </a:prstGeom>
          <a:solidFill>
            <a:srgbClr val="E8E8E3"/>
          </a:solidFill>
          <a:ln w="7620">
            <a:solidFill>
              <a:srgbClr val="CECEC9"/>
            </a:solidFill>
            <a:prstDash val="solid"/>
          </a:ln>
        </p:spPr>
        <p:txBody>
          <a:bodyPr/>
          <a:lstStyle/>
          <a:p>
            <a:pPr algn="ctr"/>
            <a:r>
              <a:rPr lang="en-US" sz="2400" b="1" dirty="0"/>
              <a:t>Operational Efficiency</a:t>
            </a:r>
          </a:p>
          <a:p>
            <a:endParaRPr lang="en-US" sz="1600" dirty="0">
              <a:latin typeface="Baskerville Old Face" panose="02020602080505020303" pitchFamily="18" charset="0"/>
            </a:endParaRPr>
          </a:p>
          <a:p>
            <a:r>
              <a:rPr lang="en-US" sz="1600" dirty="0">
                <a:latin typeface="Baskerville Old Face" panose="02020602080505020303" pitchFamily="18" charset="0"/>
              </a:rPr>
              <a:t>Data analytics streamline operations, optimize inventory, reduce waste, improve delivery times, and enhance workforce management, leading to more efficient and cost-effective operations.</a:t>
            </a:r>
            <a:endParaRPr lang="en-US" sz="1600" b="1" dirty="0">
              <a:latin typeface="Baskerville Old Face" panose="02020602080505020303" pitchFamily="18" charset="0"/>
            </a:endParaRPr>
          </a:p>
        </p:txBody>
      </p:sp>
      <p:sp>
        <p:nvSpPr>
          <p:cNvPr id="7" name="Shape 5">
            <a:extLst>
              <a:ext uri="{FF2B5EF4-FFF2-40B4-BE49-F238E27FC236}">
                <a16:creationId xmlns:a16="http://schemas.microsoft.com/office/drawing/2014/main" id="{735DD503-EFD1-3CD7-CA21-C9F659F37F5B}"/>
              </a:ext>
            </a:extLst>
          </p:cNvPr>
          <p:cNvSpPr/>
          <p:nvPr/>
        </p:nvSpPr>
        <p:spPr>
          <a:xfrm>
            <a:off x="6382156" y="2194264"/>
            <a:ext cx="2378303" cy="4374473"/>
          </a:xfrm>
          <a:prstGeom prst="roundRect">
            <a:avLst>
              <a:gd name="adj" fmla="val 2967"/>
            </a:avLst>
          </a:prstGeom>
          <a:solidFill>
            <a:srgbClr val="E8E8E3"/>
          </a:solidFill>
          <a:ln w="7620">
            <a:solidFill>
              <a:srgbClr val="CECEC9"/>
            </a:solidFill>
            <a:prstDash val="solid"/>
          </a:ln>
        </p:spPr>
        <p:txBody>
          <a:bodyPr/>
          <a:lstStyle/>
          <a:p>
            <a:pPr algn="ctr"/>
            <a:r>
              <a:rPr lang="en-US" sz="2400" dirty="0"/>
              <a:t>Product Innovation</a:t>
            </a:r>
          </a:p>
          <a:p>
            <a:endParaRPr lang="en-US" sz="1600" dirty="0">
              <a:latin typeface="Baskerville Old Face" panose="02020602080505020303" pitchFamily="18" charset="0"/>
            </a:endParaRPr>
          </a:p>
          <a:p>
            <a:r>
              <a:rPr lang="en-US" sz="1600" dirty="0">
                <a:latin typeface="Baskerville Old Face" panose="02020602080505020303" pitchFamily="18" charset="0"/>
              </a:rPr>
              <a:t>Insights from customer feedback, surveys, and social media analysis inform product development, ensuring new products meet customer expectations.</a:t>
            </a:r>
          </a:p>
        </p:txBody>
      </p:sp>
      <p:sp>
        <p:nvSpPr>
          <p:cNvPr id="10" name="TextBox 9">
            <a:extLst>
              <a:ext uri="{FF2B5EF4-FFF2-40B4-BE49-F238E27FC236}">
                <a16:creationId xmlns:a16="http://schemas.microsoft.com/office/drawing/2014/main" id="{E6372C95-E2BE-C6E7-CEBC-A46097AF0E4F}"/>
              </a:ext>
            </a:extLst>
          </p:cNvPr>
          <p:cNvSpPr txBox="1"/>
          <p:nvPr/>
        </p:nvSpPr>
        <p:spPr>
          <a:xfrm>
            <a:off x="3047246" y="1172606"/>
            <a:ext cx="6097508" cy="797654"/>
          </a:xfrm>
          <a:prstGeom prst="rect">
            <a:avLst/>
          </a:prstGeom>
          <a:noFill/>
        </p:spPr>
        <p:txBody>
          <a:bodyPr wrap="square">
            <a:spAutoFit/>
          </a:bodyPr>
          <a:lstStyle/>
          <a:p>
            <a:pPr marL="0" indent="0">
              <a:lnSpc>
                <a:spcPts val="5468"/>
              </a:lnSpc>
              <a:buNone/>
            </a:pPr>
            <a:r>
              <a:rPr lang="en-US" sz="5400" dirty="0">
                <a:solidFill>
                  <a:srgbClr val="312F2B"/>
                </a:solidFill>
                <a:latin typeface="The Serif Hand Black (Headings)"/>
                <a:ea typeface="Gelasio" pitchFamily="34" charset="-122"/>
                <a:cs typeface="Gelasio" pitchFamily="34" charset="-120"/>
              </a:rPr>
              <a:t>Enhanced Customer Experience</a:t>
            </a:r>
            <a:endParaRPr lang="en-US" sz="5400" dirty="0">
              <a:latin typeface="The Serif Hand Black (Headings)"/>
            </a:endParaRPr>
          </a:p>
        </p:txBody>
      </p:sp>
    </p:spTree>
    <p:extLst>
      <p:ext uri="{BB962C8B-B14F-4D97-AF65-F5344CB8AC3E}">
        <p14:creationId xmlns:p14="http://schemas.microsoft.com/office/powerpoint/2010/main" val="125765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4F740F-699C-1878-8627-1DD5BF7021D8}"/>
              </a:ext>
            </a:extLst>
          </p:cNvPr>
          <p:cNvSpPr>
            <a:spLocks noGrp="1"/>
          </p:cNvSpPr>
          <p:nvPr>
            <p:ph type="title"/>
          </p:nvPr>
        </p:nvSpPr>
        <p:spPr/>
        <p:txBody>
          <a:bodyPr/>
          <a:lstStyle/>
          <a:p>
            <a:r>
              <a:rPr lang="en-US"/>
              <a:t>Supply chain management</a:t>
            </a:r>
            <a:endParaRPr lang="en-US" dirty="0"/>
          </a:p>
        </p:txBody>
      </p:sp>
      <p:sp>
        <p:nvSpPr>
          <p:cNvPr id="8" name="Content Placeholder 7">
            <a:extLst>
              <a:ext uri="{FF2B5EF4-FFF2-40B4-BE49-F238E27FC236}">
                <a16:creationId xmlns:a16="http://schemas.microsoft.com/office/drawing/2014/main" id="{DE3913B6-A564-B162-1FC7-2A2EDBC09F69}"/>
              </a:ext>
            </a:extLst>
          </p:cNvPr>
          <p:cNvSpPr>
            <a:spLocks noGrp="1"/>
          </p:cNvSpPr>
          <p:nvPr>
            <p:ph sz="half" idx="1"/>
          </p:nvPr>
        </p:nvSpPr>
        <p:spPr/>
        <p:txBody>
          <a:bodyPr>
            <a:normAutofit fontScale="92500" lnSpcReduction="20000"/>
          </a:bodyPr>
          <a:lstStyle/>
          <a:p>
            <a:pPr marL="514350" indent="-514350">
              <a:buFont typeface="+mj-lt"/>
              <a:buAutoNum type="arabicPeriod"/>
            </a:pPr>
            <a:r>
              <a:rPr lang="en-US" sz="1600" dirty="0">
                <a:latin typeface="Baskerville Old Face" panose="02020602080505020303" pitchFamily="18" charset="0"/>
              </a:rPr>
              <a:t>Adopt cutting-edge technology: Use ERP (Enterprise Resource Planning), IoT (Internet of Things), and Big Data Analytics to track, manage, and optimize the entire supply chain, from manufacturing to distribution.</a:t>
            </a:r>
          </a:p>
          <a:p>
            <a:pPr marL="514350" indent="-514350">
              <a:buFont typeface="+mj-lt"/>
              <a:buAutoNum type="arabicPeriod"/>
            </a:pPr>
            <a:r>
              <a:rPr lang="en-US" sz="1600" dirty="0">
                <a:latin typeface="Baskerville Old Face" panose="02020602080505020303" pitchFamily="18" charset="0"/>
              </a:rPr>
              <a:t>Work closely with partners: Build strategic partnerships with suppliers and other partners in the supply chain, share information and data transparently to improve performance and reduce risks.</a:t>
            </a:r>
          </a:p>
          <a:p>
            <a:pPr marL="514350" indent="-514350">
              <a:buFont typeface="+mj-lt"/>
              <a:buAutoNum type="arabicPeriod"/>
            </a:pPr>
            <a:r>
              <a:rPr lang="en-US" sz="1600" dirty="0">
                <a:latin typeface="Baskerville Old Face" panose="02020602080505020303" pitchFamily="18" charset="0"/>
              </a:rPr>
              <a:t>Supply chain risk management: Assess and identify potential risks, develop contingency plans, and diversify supply sources to minimize the risk of relying on a single source.</a:t>
            </a:r>
          </a:p>
          <a:p>
            <a:pPr marL="514350" indent="-514350">
              <a:buFont typeface="+mj-lt"/>
              <a:buAutoNum type="arabicPeriod"/>
            </a:pPr>
            <a:r>
              <a:rPr lang="en-US" sz="1600" dirty="0">
                <a:latin typeface="Baskerville Old Face" panose="02020602080505020303" pitchFamily="18" charset="0"/>
              </a:rPr>
              <a:t>Optimize inventory management: Use inventory management methods such as Just-in-Time (JIT), apply modern management tools such as warehouse management systems (WMS), and analyze data to predict demand and adjust inventory levels accordingly.</a:t>
            </a:r>
          </a:p>
        </p:txBody>
      </p:sp>
      <p:pic>
        <p:nvPicPr>
          <p:cNvPr id="11" name="Content Placeholder 10" descr="A hand touching a screen">
            <a:extLst>
              <a:ext uri="{FF2B5EF4-FFF2-40B4-BE49-F238E27FC236}">
                <a16:creationId xmlns:a16="http://schemas.microsoft.com/office/drawing/2014/main" id="{FFFB5A1D-E844-537D-7DC4-9BD2A7DE4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6522" y="2053215"/>
            <a:ext cx="4514850" cy="3639127"/>
          </a:xfrm>
        </p:spPr>
      </p:pic>
    </p:spTree>
    <p:extLst>
      <p:ext uri="{BB962C8B-B14F-4D97-AF65-F5344CB8AC3E}">
        <p14:creationId xmlns:p14="http://schemas.microsoft.com/office/powerpoint/2010/main" val="51720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2D915E7-A019-81B5-7A56-63F8393591F1}"/>
              </a:ext>
            </a:extLst>
          </p:cNvPr>
          <p:cNvSpPr>
            <a:spLocks noGrp="1"/>
          </p:cNvSpPr>
          <p:nvPr>
            <p:ph type="title"/>
          </p:nvPr>
        </p:nvSpPr>
        <p:spPr>
          <a:xfrm>
            <a:off x="841248" y="548640"/>
            <a:ext cx="3419540" cy="5431536"/>
          </a:xfrm>
        </p:spPr>
        <p:txBody>
          <a:bodyPr>
            <a:normAutofit/>
          </a:bodyPr>
          <a:lstStyle/>
          <a:p>
            <a:pPr algn="ctr"/>
            <a:r>
              <a:rPr lang="en-US" sz="6000" dirty="0"/>
              <a:t>Data generation tools</a:t>
            </a:r>
          </a:p>
        </p:txBody>
      </p:sp>
      <p:sp>
        <p:nvSpPr>
          <p:cNvPr id="16"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594C227-1189-0D58-EE30-EB3C7938D815}"/>
              </a:ext>
            </a:extLst>
          </p:cNvPr>
          <p:cNvSpPr>
            <a:spLocks noGrp="1"/>
          </p:cNvSpPr>
          <p:nvPr>
            <p:ph idx="1"/>
          </p:nvPr>
        </p:nvSpPr>
        <p:spPr>
          <a:xfrm>
            <a:off x="5298595" y="1167897"/>
            <a:ext cx="6052158" cy="4237022"/>
          </a:xfrm>
        </p:spPr>
        <p:txBody>
          <a:bodyPr anchor="ctr">
            <a:normAutofit/>
          </a:bodyPr>
          <a:lstStyle/>
          <a:p>
            <a:pPr marL="514350" indent="-514350">
              <a:buFont typeface="+mj-lt"/>
              <a:buAutoNum type="arabicPeriod"/>
            </a:pPr>
            <a:r>
              <a:rPr lang="en-US" sz="1800" dirty="0">
                <a:latin typeface="Baskerville Old Face" panose="02020602080505020303" pitchFamily="18" charset="0"/>
              </a:rPr>
              <a:t>Power BI: Microsoft tool, helps create reports and charts from big data, integrates well with other Microsoft products.</a:t>
            </a:r>
          </a:p>
          <a:p>
            <a:pPr marL="514350" indent="-514350">
              <a:buFont typeface="+mj-lt"/>
              <a:buAutoNum type="arabicPeriod"/>
            </a:pPr>
            <a:r>
              <a:rPr lang="en-US" sz="1800" dirty="0">
                <a:latin typeface="Baskerville Old Face" panose="02020602080505020303" pitchFamily="18" charset="0"/>
              </a:rPr>
              <a:t>Tableau: Powerful data visualization tool, creates corresponding expressions and reports from multiple data sources.</a:t>
            </a:r>
          </a:p>
          <a:p>
            <a:pPr marL="514350" indent="-514350">
              <a:buFont typeface="+mj-lt"/>
              <a:buAutoNum type="arabicPeriod"/>
            </a:pPr>
            <a:r>
              <a:rPr lang="en-US" sz="1800" dirty="0" err="1">
                <a:latin typeface="Baskerville Old Face" panose="02020602080505020303" pitchFamily="18" charset="0"/>
              </a:rPr>
              <a:t>Datapine</a:t>
            </a:r>
            <a:r>
              <a:rPr lang="en-US" sz="1800" dirty="0">
                <a:latin typeface="Baskerville Old Face" panose="02020602080505020303" pitchFamily="18" charset="0"/>
              </a:rPr>
              <a:t>: All-in-one tool, provides dashboards, automated reports and data analysis.</a:t>
            </a:r>
          </a:p>
          <a:p>
            <a:pPr marL="514350" indent="-514350">
              <a:buFont typeface="+mj-lt"/>
              <a:buAutoNum type="arabicPeriod"/>
            </a:pPr>
            <a:r>
              <a:rPr lang="en-US" sz="1800" dirty="0" err="1">
                <a:latin typeface="Baskerville Old Face" panose="02020602080505020303" pitchFamily="18" charset="0"/>
              </a:rPr>
              <a:t>Zoho</a:t>
            </a:r>
            <a:r>
              <a:rPr lang="en-US" sz="1800" dirty="0">
                <a:latin typeface="Baskerville Old Face" panose="02020602080505020303" pitchFamily="18" charset="0"/>
              </a:rPr>
              <a:t> Analytics: Tool for small businesses and individuals, easy to use and integrates well with other </a:t>
            </a:r>
            <a:r>
              <a:rPr lang="en-US" sz="1800" dirty="0" err="1">
                <a:latin typeface="Baskerville Old Face" panose="02020602080505020303" pitchFamily="18" charset="0"/>
              </a:rPr>
              <a:t>Zoho</a:t>
            </a:r>
            <a:r>
              <a:rPr lang="en-US" sz="1800" dirty="0">
                <a:latin typeface="Baskerville Old Face" panose="02020602080505020303" pitchFamily="18" charset="0"/>
              </a:rPr>
              <a:t> products.</a:t>
            </a:r>
          </a:p>
        </p:txBody>
      </p:sp>
    </p:spTree>
    <p:extLst>
      <p:ext uri="{BB962C8B-B14F-4D97-AF65-F5344CB8AC3E}">
        <p14:creationId xmlns:p14="http://schemas.microsoft.com/office/powerpoint/2010/main" val="33400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17CA9"/>
          </a:solidFill>
          <a:ln w="12700"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6B0A7151-1F80-23C6-0E58-1F013EAE4BC8}"/>
              </a:ext>
            </a:extLst>
          </p:cNvPr>
          <p:cNvSpPr>
            <a:spLocks noGrp="1"/>
          </p:cNvSpPr>
          <p:nvPr>
            <p:ph type="title"/>
          </p:nvPr>
        </p:nvSpPr>
        <p:spPr>
          <a:xfrm>
            <a:off x="1039163" y="1762169"/>
            <a:ext cx="4073110" cy="3122092"/>
          </a:xfrm>
        </p:spPr>
        <p:txBody>
          <a:bodyPr vert="horz" lIns="91440" tIns="45720" rIns="91440" bIns="45720" rtlCol="0" anchor="ctr">
            <a:normAutofit/>
          </a:bodyPr>
          <a:lstStyle/>
          <a:p>
            <a:pPr algn="ctr"/>
            <a:r>
              <a:rPr lang="en-US" sz="6000" dirty="0">
                <a:solidFill>
                  <a:srgbClr val="FFFFFF"/>
                </a:solidFill>
              </a:rPr>
              <a:t>Creating and using data in a business platform</a:t>
            </a: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3" name="Content Placeholder 4">
            <a:extLst>
              <a:ext uri="{FF2B5EF4-FFF2-40B4-BE49-F238E27FC236}">
                <a16:creationId xmlns:a16="http://schemas.microsoft.com/office/drawing/2014/main" id="{CF64CDEF-8D24-04DE-956A-35396CF57872}"/>
              </a:ext>
            </a:extLst>
          </p:cNvPr>
          <p:cNvSpPr>
            <a:spLocks noGrp="1"/>
          </p:cNvSpPr>
          <p:nvPr>
            <p:ph sz="half" idx="1"/>
          </p:nvPr>
        </p:nvSpPr>
        <p:spPr>
          <a:xfrm>
            <a:off x="6095999" y="4572001"/>
            <a:ext cx="5452872" cy="1655064"/>
          </a:xfrm>
        </p:spPr>
        <p:txBody>
          <a:bodyPr vert="horz" lIns="91440" tIns="45720" rIns="91440" bIns="45720" rtlCol="0" anchor="t">
            <a:noAutofit/>
          </a:bodyPr>
          <a:lstStyle/>
          <a:p>
            <a:r>
              <a:rPr lang="en-US" sz="1600" dirty="0">
                <a:latin typeface="Baskerville Old Face" panose="02020602080505020303" pitchFamily="18" charset="0"/>
              </a:rPr>
              <a:t>Information is a core resource or a factor that helps organizations manage their performance, make good choices, and improve clients’ satisfaction. This presentation discusses the creation and use of data in an organization, as well its business procedures, materials, equipment, and techniques in data processing and analysis.</a:t>
            </a:r>
          </a:p>
        </p:txBody>
      </p:sp>
      <p:pic>
        <p:nvPicPr>
          <p:cNvPr id="8" name="Content Placeholder 7" descr="A person using a computer&#10;&#10;Description automatically generated">
            <a:extLst>
              <a:ext uri="{FF2B5EF4-FFF2-40B4-BE49-F238E27FC236}">
                <a16:creationId xmlns:a16="http://schemas.microsoft.com/office/drawing/2014/main" id="{AD3610F0-CBE8-7275-2C2A-4C8C93F542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5999" y="643466"/>
            <a:ext cx="5366993" cy="3590207"/>
          </a:xfrm>
          <a:prstGeom prst="rect">
            <a:avLst/>
          </a:prstGeom>
        </p:spPr>
      </p:pic>
    </p:spTree>
    <p:extLst>
      <p:ext uri="{BB962C8B-B14F-4D97-AF65-F5344CB8AC3E}">
        <p14:creationId xmlns:p14="http://schemas.microsoft.com/office/powerpoint/2010/main" val="74996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84FA-B2BF-7758-A72E-82E8F2D7E902}"/>
              </a:ext>
            </a:extLst>
          </p:cNvPr>
          <p:cNvSpPr>
            <a:spLocks noGrp="1"/>
          </p:cNvSpPr>
          <p:nvPr>
            <p:ph type="title"/>
          </p:nvPr>
        </p:nvSpPr>
        <p:spPr/>
        <p:txBody>
          <a:bodyPr/>
          <a:lstStyle/>
          <a:p>
            <a:r>
              <a:rPr lang="en-US" dirty="0"/>
              <a:t>Create data</a:t>
            </a:r>
          </a:p>
        </p:txBody>
      </p:sp>
      <p:sp>
        <p:nvSpPr>
          <p:cNvPr id="3" name="Content Placeholder 2">
            <a:extLst>
              <a:ext uri="{FF2B5EF4-FFF2-40B4-BE49-F238E27FC236}">
                <a16:creationId xmlns:a16="http://schemas.microsoft.com/office/drawing/2014/main" id="{75F942CB-4215-A04A-93A3-31F6B8A57C6D}"/>
              </a:ext>
            </a:extLst>
          </p:cNvPr>
          <p:cNvSpPr>
            <a:spLocks noGrp="1"/>
          </p:cNvSpPr>
          <p:nvPr>
            <p:ph idx="1"/>
          </p:nvPr>
        </p:nvSpPr>
        <p:spPr/>
        <p:txBody>
          <a:bodyPr>
            <a:noAutofit/>
          </a:bodyPr>
          <a:lstStyle/>
          <a:p>
            <a:pPr>
              <a:buFont typeface="+mj-lt"/>
              <a:buAutoNum type="arabicPeriod"/>
            </a:pPr>
            <a:r>
              <a:rPr lang="en-US" sz="1500" dirty="0">
                <a:latin typeface="Baskerville Old Face" panose="02020602080505020303" pitchFamily="18" charset="0"/>
              </a:rPr>
              <a:t>Transactional Data: Includes details of sales, purchases, and financial transactions, such as customer names, product details (name, quantity, unit price), and transaction times.</a:t>
            </a:r>
          </a:p>
          <a:p>
            <a:pPr>
              <a:buFont typeface="+mj-lt"/>
              <a:buAutoNum type="arabicPeriod"/>
            </a:pPr>
            <a:r>
              <a:rPr lang="en-US" sz="1500" dirty="0">
                <a:latin typeface="Baskerville Old Face" panose="02020602080505020303" pitchFamily="18" charset="0"/>
              </a:rPr>
              <a:t>Operational Data: Originates from internal systems and equipment, including performance metrics, inventory data, manufacturing process data, and sensor data. It helps monitor current performance and resource consumption.</a:t>
            </a:r>
          </a:p>
          <a:p>
            <a:pPr>
              <a:buFont typeface="+mj-lt"/>
              <a:buAutoNum type="arabicPeriod"/>
            </a:pPr>
            <a:r>
              <a:rPr lang="en-US" sz="1500" dirty="0">
                <a:latin typeface="Baskerville Old Face" panose="02020602080505020303" pitchFamily="18" charset="0"/>
              </a:rPr>
              <a:t>Customer Data: Collected from website visits, social media, questionnaires, and feedback, including customer attributes, preferences, behavior, and transactions.</a:t>
            </a:r>
          </a:p>
          <a:p>
            <a:pPr>
              <a:buFont typeface="+mj-lt"/>
              <a:buAutoNum type="arabicPeriod"/>
            </a:pPr>
            <a:r>
              <a:rPr lang="en-US" sz="1500" dirty="0">
                <a:latin typeface="Baskerville Old Face" panose="02020602080505020303" pitchFamily="18" charset="0"/>
              </a:rPr>
              <a:t>Market Data: Gathered from external sources like industry reports, market research, and competitive information, providing insights into competition, markets, and consumer behavior.</a:t>
            </a:r>
          </a:p>
        </p:txBody>
      </p:sp>
    </p:spTree>
    <p:extLst>
      <p:ext uri="{BB962C8B-B14F-4D97-AF65-F5344CB8AC3E}">
        <p14:creationId xmlns:p14="http://schemas.microsoft.com/office/powerpoint/2010/main" val="340174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8CB8-4E8C-B4B8-1144-8D78165DC488}"/>
              </a:ext>
            </a:extLst>
          </p:cNvPr>
          <p:cNvSpPr>
            <a:spLocks noGrp="1"/>
          </p:cNvSpPr>
          <p:nvPr>
            <p:ph type="title"/>
          </p:nvPr>
        </p:nvSpPr>
        <p:spPr/>
        <p:txBody>
          <a:bodyPr/>
          <a:lstStyle/>
          <a:p>
            <a:r>
              <a:rPr lang="en-US" dirty="0"/>
              <a:t>Using data creating and making decisions</a:t>
            </a:r>
          </a:p>
        </p:txBody>
      </p:sp>
      <p:sp>
        <p:nvSpPr>
          <p:cNvPr id="3" name="Content Placeholder 2">
            <a:extLst>
              <a:ext uri="{FF2B5EF4-FFF2-40B4-BE49-F238E27FC236}">
                <a16:creationId xmlns:a16="http://schemas.microsoft.com/office/drawing/2014/main" id="{F446386D-AB81-C5CF-71C6-8029CDBB90FE}"/>
              </a:ext>
            </a:extLst>
          </p:cNvPr>
          <p:cNvSpPr>
            <a:spLocks noGrp="1"/>
          </p:cNvSpPr>
          <p:nvPr>
            <p:ph idx="1"/>
          </p:nvPr>
        </p:nvSpPr>
        <p:spPr>
          <a:xfrm>
            <a:off x="5298884" y="562582"/>
            <a:ext cx="6053328" cy="5431536"/>
          </a:xfrm>
        </p:spPr>
        <p:txBody>
          <a:bodyPr>
            <a:normAutofit/>
          </a:bodyPr>
          <a:lstStyle/>
          <a:p>
            <a:pPr marL="514350" indent="-514350">
              <a:buFont typeface="+mj-lt"/>
              <a:buAutoNum type="arabicPeriod"/>
            </a:pPr>
            <a:r>
              <a:rPr lang="en-US" sz="1900" dirty="0">
                <a:latin typeface="Baskerville Old Face" panose="02020602080505020303" pitchFamily="18" charset="0"/>
              </a:rPr>
              <a:t>Market Trends: Data identifies market trends and customer preferences, aiding in pricing, product development, and resource allocation.</a:t>
            </a:r>
          </a:p>
          <a:p>
            <a:pPr marL="514350" indent="-514350">
              <a:buFont typeface="+mj-lt"/>
              <a:buAutoNum type="arabicPeriod"/>
            </a:pPr>
            <a:r>
              <a:rPr lang="en-US" sz="1900" dirty="0">
                <a:latin typeface="Baskerville Old Face" panose="02020602080505020303" pitchFamily="18" charset="0"/>
              </a:rPr>
              <a:t>Performance Monitoring: Data tracks KPIs, highlighting areas for improvement and measuring strategy effectiveness.</a:t>
            </a:r>
          </a:p>
          <a:p>
            <a:pPr marL="514350" indent="-514350">
              <a:buFont typeface="+mj-lt"/>
              <a:buAutoNum type="arabicPeriod"/>
            </a:pPr>
            <a:r>
              <a:rPr lang="en-US" sz="1900" dirty="0">
                <a:latin typeface="Baskerville Old Face" panose="02020602080505020303" pitchFamily="18" charset="0"/>
              </a:rPr>
              <a:t>Predictive Analytics: Historical data and predictive models forecast trends, demand, and optimize inventory for proactive planning.</a:t>
            </a:r>
          </a:p>
          <a:p>
            <a:pPr marL="514350" indent="-514350">
              <a:buFont typeface="+mj-lt"/>
              <a:buAutoNum type="arabicPeriod"/>
            </a:pPr>
            <a:r>
              <a:rPr lang="en-US" sz="1900" dirty="0">
                <a:latin typeface="Baskerville Old Face" panose="02020602080505020303" pitchFamily="18" charset="0"/>
              </a:rPr>
              <a:t>Customer Experience: Analyzing customer data helps tailor offerings, personalize marketing, and enhance customer satisfaction and loyalty.</a:t>
            </a:r>
          </a:p>
        </p:txBody>
      </p:sp>
      <p:sp>
        <p:nvSpPr>
          <p:cNvPr id="4" name="Text Placeholder 3">
            <a:extLst>
              <a:ext uri="{FF2B5EF4-FFF2-40B4-BE49-F238E27FC236}">
                <a16:creationId xmlns:a16="http://schemas.microsoft.com/office/drawing/2014/main" id="{CE61D1DE-C75E-B73C-45AC-6E5B450C3CC9}"/>
              </a:ext>
            </a:extLst>
          </p:cNvPr>
          <p:cNvSpPr>
            <a:spLocks noGrp="1"/>
          </p:cNvSpPr>
          <p:nvPr>
            <p:ph type="body" sz="half" idx="2"/>
          </p:nvPr>
        </p:nvSpPr>
        <p:spPr/>
        <p:txBody>
          <a:bodyPr/>
          <a:lstStyle/>
          <a:p>
            <a:endParaRPr lang="en-US" dirty="0"/>
          </a:p>
        </p:txBody>
      </p:sp>
      <p:pic>
        <p:nvPicPr>
          <p:cNvPr id="6" name="Picture 5" descr="A finger touching a screen with gears">
            <a:extLst>
              <a:ext uri="{FF2B5EF4-FFF2-40B4-BE49-F238E27FC236}">
                <a16:creationId xmlns:a16="http://schemas.microsoft.com/office/drawing/2014/main" id="{BF0E8461-AD23-6FB8-22D5-9439DD22A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52" y="3925763"/>
            <a:ext cx="3932237" cy="2106289"/>
          </a:xfrm>
          <a:prstGeom prst="rect">
            <a:avLst/>
          </a:prstGeom>
        </p:spPr>
      </p:pic>
    </p:spTree>
    <p:extLst>
      <p:ext uri="{BB962C8B-B14F-4D97-AF65-F5344CB8AC3E}">
        <p14:creationId xmlns:p14="http://schemas.microsoft.com/office/powerpoint/2010/main" val="249025314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653</TotalTime>
  <Words>1607</Words>
  <Application>Microsoft Office PowerPoint</Application>
  <PresentationFormat>Widescreen</PresentationFormat>
  <Paragraphs>94</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Alexandria</vt:lpstr>
      <vt:lpstr>Aptos</vt:lpstr>
      <vt:lpstr>Arial</vt:lpstr>
      <vt:lpstr>Baskerville Old Face</vt:lpstr>
      <vt:lpstr>The Hand Bold</vt:lpstr>
      <vt:lpstr>The Serif Hand Black</vt:lpstr>
      <vt:lpstr>The Serif Hand Black (Headings)</vt:lpstr>
      <vt:lpstr>SketchyVTI</vt:lpstr>
      <vt:lpstr>The Contribution of Data and Information to Business Strategy and Operations</vt:lpstr>
      <vt:lpstr>Strategic Decisions</vt:lpstr>
      <vt:lpstr>PowerPoint Presentation</vt:lpstr>
      <vt:lpstr>PowerPoint Presentation</vt:lpstr>
      <vt:lpstr>Supply chain management</vt:lpstr>
      <vt:lpstr>Data generation tools</vt:lpstr>
      <vt:lpstr>Creating and using data in a business platform</vt:lpstr>
      <vt:lpstr>Create data</vt:lpstr>
      <vt:lpstr>Using data creating and making decisions</vt:lpstr>
      <vt:lpstr>Power BI Project: Data Table and Value Analysis</vt:lpstr>
      <vt:lpstr>PowerPoint Presentation</vt:lpstr>
      <vt:lpstr>Sales and Category Products (Donut Chart)</vt:lpstr>
      <vt:lpstr>  Product Data Sheet (Table)  </vt:lpstr>
      <vt:lpstr>Chart of total best-selling products by name (Stacker bar chart)</vt:lpstr>
      <vt:lpstr>PowerPoint Presentation</vt:lpstr>
      <vt:lpstr>Delivering insights based on Power BI data</vt:lpstr>
      <vt:lpstr> Effectiveness </vt:lpstr>
      <vt:lpstr>Customer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Quan DO</dc:creator>
  <cp:lastModifiedBy>Quan DO</cp:lastModifiedBy>
  <cp:revision>5</cp:revision>
  <dcterms:created xsi:type="dcterms:W3CDTF">2024-07-08T13:06:59Z</dcterms:created>
  <dcterms:modified xsi:type="dcterms:W3CDTF">2024-07-11T05:14:30Z</dcterms:modified>
</cp:coreProperties>
</file>