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8" r:id="rId6"/>
    <p:sldId id="263" r:id="rId7"/>
    <p:sldId id="344" r:id="rId8"/>
    <p:sldId id="260" r:id="rId9"/>
    <p:sldId id="352" r:id="rId10"/>
    <p:sldId id="351" r:id="rId11"/>
    <p:sldId id="277" r:id="rId12"/>
    <p:sldId id="339" r:id="rId13"/>
    <p:sldId id="350" r:id="rId14"/>
    <p:sldId id="348" r:id="rId15"/>
    <p:sldId id="340" r:id="rId16"/>
    <p:sldId id="335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FFF"/>
    <a:srgbClr val="FA5737"/>
    <a:srgbClr val="CF5757"/>
    <a:srgbClr val="C9C053"/>
    <a:srgbClr val="52C759"/>
    <a:srgbClr val="29A655"/>
    <a:srgbClr val="E6E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6B8509-A289-8533-1E4C-E60EE5AB5EF5}" v="2" dt="2023-04-13T07:54:15.271"/>
    <p1510:client id="{89A20954-F7CA-471A-9639-028E5BC0A6F7}" v="3" dt="2023-04-14T01:59:35.666"/>
    <p1510:client id="{9C00088C-ABF9-3F9F-FA3E-297D07637A31}" v="275" dt="2023-04-13T12:07:05.749"/>
    <p1510:client id="{A4E2D449-4026-E636-28AA-A0D13DD2C77D}" v="553" dt="2023-04-13T11:19:29.059"/>
    <p1510:client id="{B8C3A6CC-C708-426C-5E00-DF2CE01F59F2}" v="292" dt="2023-04-13T02:38:43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종백" userId="69eb71dead70b584" providerId="LiveId" clId="{89A20954-F7CA-471A-9639-028E5BC0A6F7}"/>
    <pc:docChg chg="undo custSel modSld">
      <pc:chgData name="송 종백" userId="69eb71dead70b584" providerId="LiveId" clId="{89A20954-F7CA-471A-9639-028E5BC0A6F7}" dt="2023-04-14T02:00:00.044" v="9" actId="1035"/>
      <pc:docMkLst>
        <pc:docMk/>
      </pc:docMkLst>
      <pc:sldChg chg="addSp delSp modSp mod">
        <pc:chgData name="송 종백" userId="69eb71dead70b584" providerId="LiveId" clId="{89A20954-F7CA-471A-9639-028E5BC0A6F7}" dt="2023-04-14T02:00:00.044" v="9" actId="1035"/>
        <pc:sldMkLst>
          <pc:docMk/>
          <pc:sldMk cId="37657840" sldId="340"/>
        </pc:sldMkLst>
        <pc:spChg chg="add mod">
          <ac:chgData name="송 종백" userId="69eb71dead70b584" providerId="LiveId" clId="{89A20954-F7CA-471A-9639-028E5BC0A6F7}" dt="2023-04-14T02:00:00.044" v="9" actId="1035"/>
          <ac:spMkLst>
            <pc:docMk/>
            <pc:sldMk cId="37657840" sldId="340"/>
            <ac:spMk id="2" creationId="{222AB8BB-0503-36F9-4368-0F7A6AC93E65}"/>
          </ac:spMkLst>
        </pc:spChg>
        <pc:spChg chg="del">
          <ac:chgData name="송 종백" userId="69eb71dead70b584" providerId="LiveId" clId="{89A20954-F7CA-471A-9639-028E5BC0A6F7}" dt="2023-04-14T01:59:35.369" v="6" actId="478"/>
          <ac:spMkLst>
            <pc:docMk/>
            <pc:sldMk cId="37657840" sldId="340"/>
            <ac:spMk id="24" creationId="{C7302235-5ABF-ABB7-26D9-C8C115165B25}"/>
          </ac:spMkLst>
        </pc:spChg>
      </pc:sldChg>
      <pc:sldChg chg="addSp delSp modSp mod">
        <pc:chgData name="송 종백" userId="69eb71dead70b584" providerId="LiveId" clId="{89A20954-F7CA-471A-9639-028E5BC0A6F7}" dt="2023-04-14T01:32:12.665" v="1"/>
        <pc:sldMkLst>
          <pc:docMk/>
          <pc:sldMk cId="3361664659" sldId="344"/>
        </pc:sldMkLst>
        <pc:spChg chg="add mod">
          <ac:chgData name="송 종백" userId="69eb71dead70b584" providerId="LiveId" clId="{89A20954-F7CA-471A-9639-028E5BC0A6F7}" dt="2023-04-14T01:32:12.665" v="1"/>
          <ac:spMkLst>
            <pc:docMk/>
            <pc:sldMk cId="3361664659" sldId="344"/>
            <ac:spMk id="6" creationId="{24A5ABCC-C16E-B47B-0F82-1837E021B635}"/>
          </ac:spMkLst>
        </pc:spChg>
        <pc:spChg chg="del">
          <ac:chgData name="송 종백" userId="69eb71dead70b584" providerId="LiveId" clId="{89A20954-F7CA-471A-9639-028E5BC0A6F7}" dt="2023-04-14T01:32:12.294" v="0" actId="478"/>
          <ac:spMkLst>
            <pc:docMk/>
            <pc:sldMk cId="3361664659" sldId="344"/>
            <ac:spMk id="7" creationId="{6C48373F-3CD5-2ABE-2B34-C7C4670EBBA8}"/>
          </ac:spMkLst>
        </pc:spChg>
      </pc:sldChg>
      <pc:sldChg chg="modSp mod">
        <pc:chgData name="송 종백" userId="69eb71dead70b584" providerId="LiveId" clId="{89A20954-F7CA-471A-9639-028E5BC0A6F7}" dt="2023-04-14T01:32:57.391" v="5" actId="1076"/>
        <pc:sldMkLst>
          <pc:docMk/>
          <pc:sldMk cId="473604194" sldId="350"/>
        </pc:sldMkLst>
        <pc:spChg chg="mod">
          <ac:chgData name="송 종백" userId="69eb71dead70b584" providerId="LiveId" clId="{89A20954-F7CA-471A-9639-028E5BC0A6F7}" dt="2023-04-14T01:32:57.391" v="5" actId="1076"/>
          <ac:spMkLst>
            <pc:docMk/>
            <pc:sldMk cId="473604194" sldId="350"/>
            <ac:spMk id="21" creationId="{29F344AB-2527-2DE8-3BD2-79FF952E19B2}"/>
          </ac:spMkLst>
        </pc:spChg>
      </pc:sldChg>
      <pc:sldChg chg="addSp delSp modSp mod">
        <pc:chgData name="송 종백" userId="69eb71dead70b584" providerId="LiveId" clId="{89A20954-F7CA-471A-9639-028E5BC0A6F7}" dt="2023-04-14T01:32:24.215" v="3"/>
        <pc:sldMkLst>
          <pc:docMk/>
          <pc:sldMk cId="1655988756" sldId="352"/>
        </pc:sldMkLst>
        <pc:spChg chg="add mod">
          <ac:chgData name="송 종백" userId="69eb71dead70b584" providerId="LiveId" clId="{89A20954-F7CA-471A-9639-028E5BC0A6F7}" dt="2023-04-14T01:32:24.215" v="3"/>
          <ac:spMkLst>
            <pc:docMk/>
            <pc:sldMk cId="1655988756" sldId="352"/>
            <ac:spMk id="2" creationId="{8559C88D-52FE-4950-555F-BF82FB998FB8}"/>
          </ac:spMkLst>
        </pc:spChg>
        <pc:spChg chg="del">
          <ac:chgData name="송 종백" userId="69eb71dead70b584" providerId="LiveId" clId="{89A20954-F7CA-471A-9639-028E5BC0A6F7}" dt="2023-04-14T01:32:23.438" v="2" actId="478"/>
          <ac:spMkLst>
            <pc:docMk/>
            <pc:sldMk cId="1655988756" sldId="352"/>
            <ac:spMk id="9" creationId="{F5E5FCD1-0D65-1A18-CF99-6214F95F6E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A0424-CB68-4F66-A487-E1E017530ED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F6153-EC39-435B-9357-16A45ED2D0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3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F6153-EC39-435B-9357-16A45ED2D0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2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13.png"/><Relationship Id="rId5" Type="http://schemas.openxmlformats.org/officeDocument/2006/relationships/image" Target="../media/image43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42.png"/><Relationship Id="rId9" Type="http://schemas.openxmlformats.org/officeDocument/2006/relationships/image" Target="../media/image11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11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10.png"/><Relationship Id="rId21" Type="http://schemas.openxmlformats.org/officeDocument/2006/relationships/image" Target="../media/image1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8.png"/><Relationship Id="rId5" Type="http://schemas.openxmlformats.org/officeDocument/2006/relationships/image" Target="../media/image1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편지이(가) 표시된 사진&#10;&#10;자동 생성된 설명">
            <a:extLst>
              <a:ext uri="{FF2B5EF4-FFF2-40B4-BE49-F238E27FC236}">
                <a16:creationId xmlns:a16="http://schemas.microsoft.com/office/drawing/2014/main" id="{5372CD4D-0D9C-2CDC-A62C-2614F4335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DCE724-1FDC-1C85-323A-DDCA779778AB}"/>
              </a:ext>
            </a:extLst>
          </p:cNvPr>
          <p:cNvSpPr txBox="1"/>
          <p:nvPr/>
        </p:nvSpPr>
        <p:spPr>
          <a:xfrm>
            <a:off x="13048343" y="6371772"/>
            <a:ext cx="1436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err="1">
                <a:latin typeface="바탕" panose="02030600000101010101" pitchFamily="18" charset="-127"/>
                <a:ea typeface="바탕" panose="02030600000101010101" pitchFamily="18" charset="-127"/>
              </a:rPr>
              <a:t>iot</a:t>
            </a:r>
            <a:r>
              <a:rPr lang="en-US" altLang="ko-KR" sz="32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3200" dirty="0">
                <a:latin typeface="바탕" panose="02030600000101010101" pitchFamily="18" charset="-127"/>
                <a:ea typeface="바탕" panose="02030600000101010101" pitchFamily="18" charset="-127"/>
              </a:rPr>
              <a:t>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EB4BD19-5A87-4AA1-9D3A-EC3E5133EA21}"/>
              </a:ext>
            </a:extLst>
          </p:cNvPr>
          <p:cNvSpPr txBox="1"/>
          <p:nvPr/>
        </p:nvSpPr>
        <p:spPr>
          <a:xfrm>
            <a:off x="5456321" y="1155031"/>
            <a:ext cx="85033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>
                <a:cs typeface="Calibri"/>
              </a:rPr>
              <a:t>기술설명(주요 센서 정보)</a:t>
            </a:r>
          </a:p>
        </p:txBody>
      </p:sp>
      <p:pic>
        <p:nvPicPr>
          <p:cNvPr id="2050" name="Picture 2" descr="에듀이노-아두이노 전문 교육쇼핑몰">
            <a:extLst>
              <a:ext uri="{FF2B5EF4-FFF2-40B4-BE49-F238E27FC236}">
                <a16:creationId xmlns:a16="http://schemas.microsoft.com/office/drawing/2014/main" id="{5D0449AC-7820-446A-08CE-658E53AB0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398" y="3096416"/>
            <a:ext cx="2621701" cy="262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센서 &gt; 이미지 센서, 카메라 47종 | 전자부품 가격비교/판매 - 전자부품 1등 구매대행 쇼핑몰 | 판다파츠 M">
            <a:extLst>
              <a:ext uri="{FF2B5EF4-FFF2-40B4-BE49-F238E27FC236}">
                <a16:creationId xmlns:a16="http://schemas.microsoft.com/office/drawing/2014/main" id="{FD91BD4C-484E-0424-E271-BB09E10D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87" y="635068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0A6949-2974-ED4B-88F7-4E577692830B}"/>
              </a:ext>
            </a:extLst>
          </p:cNvPr>
          <p:cNvSpPr txBox="1"/>
          <p:nvPr/>
        </p:nvSpPr>
        <p:spPr>
          <a:xfrm>
            <a:off x="10014856" y="3756902"/>
            <a:ext cx="5326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▣ 초음파 센서 </a:t>
            </a:r>
            <a:r>
              <a:rPr lang="en-US" altLang="ko-KR" sz="3200" b="1"/>
              <a:t>: </a:t>
            </a:r>
          </a:p>
          <a:p>
            <a:r>
              <a:rPr lang="ko-KR" altLang="en-US" sz="3200" b="1"/>
              <a:t>앞에 장애물을 감지하기 위한 센서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6EBD1-1D92-3E9A-8809-84842C5A3E79}"/>
              </a:ext>
            </a:extLst>
          </p:cNvPr>
          <p:cNvSpPr txBox="1"/>
          <p:nvPr/>
        </p:nvSpPr>
        <p:spPr>
          <a:xfrm>
            <a:off x="10014856" y="7006744"/>
            <a:ext cx="5326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/>
              <a:t>▣ 카메라 센서 </a:t>
            </a:r>
            <a:r>
              <a:rPr lang="en-US" altLang="ko-KR" sz="3200" b="1"/>
              <a:t>: </a:t>
            </a:r>
          </a:p>
          <a:p>
            <a:r>
              <a:rPr lang="ko-KR" altLang="en-US" sz="3200" b="1"/>
              <a:t>딥 러닝을 시키기 위해서 정보를 제공해주는 센서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2A2010-253A-FD48-0D05-1711469DD3EB}"/>
              </a:ext>
            </a:extLst>
          </p:cNvPr>
          <p:cNvSpPr txBox="1"/>
          <p:nvPr/>
        </p:nvSpPr>
        <p:spPr>
          <a:xfrm>
            <a:off x="486951" y="3249071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2-1 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사용기술</a:t>
            </a:r>
            <a:endParaRPr lang="ko-K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BCF352-4A5A-02B3-0C0D-DA1D206AE63C}"/>
              </a:ext>
            </a:extLst>
          </p:cNvPr>
          <p:cNvSpPr txBox="1"/>
          <p:nvPr/>
        </p:nvSpPr>
        <p:spPr>
          <a:xfrm>
            <a:off x="332865" y="5585521"/>
            <a:ext cx="307748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600" b="1">
                <a:solidFill>
                  <a:srgbClr val="3F5FFF"/>
                </a:solidFill>
                <a:latin typeface="맑은 고딕"/>
                <a:ea typeface="맑은 고딕"/>
              </a:rPr>
              <a:t> </a:t>
            </a:r>
            <a:r>
              <a:rPr lang="en-US" altLang="ko-KR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2-4. </a:t>
            </a:r>
            <a:r>
              <a:rPr lang="en-US" altLang="ko-KR" sz="2700" b="1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개발일정</a:t>
            </a:r>
            <a:endParaRPr lang="ko-KR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A6C58B-1253-80AC-D48E-5FAB4B0CC5D1}"/>
              </a:ext>
            </a:extLst>
          </p:cNvPr>
          <p:cNvSpPr txBox="1"/>
          <p:nvPr/>
        </p:nvSpPr>
        <p:spPr>
          <a:xfrm>
            <a:off x="486951" y="4016515"/>
            <a:ext cx="40073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3F5FFF"/>
                </a:solidFill>
                <a:latin typeface="Malgun Gothic"/>
                <a:ea typeface="Malgun Gothic"/>
                <a:cs typeface="Calibri"/>
              </a:rPr>
              <a:t>2-2</a:t>
            </a:r>
            <a:r>
              <a:rPr lang="en-US" altLang="ko-KR" sz="3600" b="1" dirty="0">
                <a:solidFill>
                  <a:srgbClr val="3F5FFF"/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en-US" altLang="ko-KR" sz="3600" b="1" dirty="0" err="1">
                <a:solidFill>
                  <a:srgbClr val="3F5FFF"/>
                </a:solidFill>
                <a:latin typeface="Malgun Gothic"/>
                <a:ea typeface="Malgun Gothic"/>
                <a:cs typeface="Calibri"/>
              </a:rPr>
              <a:t>주요센서정보</a:t>
            </a:r>
            <a:endParaRPr lang="ko-KR" altLang="en-US" sz="3600" b="1" dirty="0">
              <a:solidFill>
                <a:srgbClr val="3F5FFF"/>
              </a:solidFill>
              <a:latin typeface="Malgun Gothic"/>
              <a:ea typeface="Malgun Gothic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F344AB-2527-2DE8-3BD2-79FF952E19B2}"/>
              </a:ext>
            </a:extLst>
          </p:cNvPr>
          <p:cNvSpPr txBox="1"/>
          <p:nvPr/>
        </p:nvSpPr>
        <p:spPr>
          <a:xfrm>
            <a:off x="486951" y="4898256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</a:t>
            </a:r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 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기대효과</a:t>
            </a:r>
            <a:endParaRPr lang="en-US" altLang="ko-KR" sz="2700" b="1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60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510C4B3-498E-BE83-0965-6CAD6F91FA2A}"/>
              </a:ext>
            </a:extLst>
          </p:cNvPr>
          <p:cNvSpPr txBox="1"/>
          <p:nvPr/>
        </p:nvSpPr>
        <p:spPr>
          <a:xfrm>
            <a:off x="5390610" y="4160627"/>
            <a:ext cx="12670796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 algn="ctr">
              <a:buFont typeface="Arial"/>
              <a:buChar char="•"/>
            </a:pPr>
            <a:endParaRPr lang="ko-KR" altLang="en-US" sz="54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  <a:p>
            <a:pPr marL="685800" indent="-685800" algn="ctr">
              <a:buFont typeface="Arial"/>
              <a:buChar char="•"/>
            </a:pPr>
            <a:endParaRPr lang="ko-KR" altLang="en-US" sz="5400">
              <a:solidFill>
                <a:schemeClr val="tx1">
                  <a:lumMod val="65000"/>
                  <a:lumOff val="35000"/>
                </a:schemeClr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A37E0-91F6-2640-CCBD-7E41CEC2F108}"/>
              </a:ext>
            </a:extLst>
          </p:cNvPr>
          <p:cNvSpPr txBox="1"/>
          <p:nvPr/>
        </p:nvSpPr>
        <p:spPr>
          <a:xfrm>
            <a:off x="4428719" y="2821056"/>
            <a:ext cx="8096465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4400" b="1">
                <a:solidFill>
                  <a:schemeClr val="tx1">
                    <a:lumMod val="65000"/>
                    <a:lumOff val="35000"/>
                  </a:schemeClr>
                </a:solidFill>
                <a:cs typeface="Calibri"/>
              </a:rPr>
              <a:t>자율 작업 농기계의 장점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AFE0D4-3A1D-76BC-CB49-1D27D9BF2F41}"/>
              </a:ext>
            </a:extLst>
          </p:cNvPr>
          <p:cNvSpPr txBox="1"/>
          <p:nvPr/>
        </p:nvSpPr>
        <p:spPr>
          <a:xfrm>
            <a:off x="5351045" y="4012531"/>
            <a:ext cx="1272982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ko-KR" altLang="en-US" sz="3600" dirty="0">
                <a:cs typeface="Calibri"/>
              </a:rPr>
              <a:t>사용자의 </a:t>
            </a:r>
            <a:r>
              <a:rPr lang="ko-KR" altLang="en-US" sz="3600" b="1" dirty="0">
                <a:cs typeface="Calibri"/>
              </a:rPr>
              <a:t>사고 확률</a:t>
            </a:r>
            <a:r>
              <a:rPr lang="ko-KR" altLang="en-US" sz="3600" dirty="0">
                <a:cs typeface="Calibri"/>
              </a:rPr>
              <a:t>이 줄어든다</a:t>
            </a:r>
          </a:p>
          <a:p>
            <a:endParaRPr lang="ko-KR" altLang="en-US" sz="3600" dirty="0">
              <a:cs typeface="Calibri"/>
            </a:endParaRPr>
          </a:p>
          <a:p>
            <a:pPr marL="571500" indent="-571500">
              <a:buFont typeface="Wingdings"/>
              <a:buChar char="q"/>
            </a:pPr>
            <a:r>
              <a:rPr lang="ko-KR" altLang="en-US" sz="3600" dirty="0">
                <a:cs typeface="Calibri"/>
              </a:rPr>
              <a:t>사람이 직접 노동을 하지 않아도 </a:t>
            </a:r>
            <a:r>
              <a:rPr lang="ko-KR" altLang="en-US" sz="3600" b="1" dirty="0">
                <a:cs typeface="Calibri"/>
              </a:rPr>
              <a:t>쉽고 간편하게 </a:t>
            </a:r>
            <a:r>
              <a:rPr lang="ko-KR" altLang="en-US" sz="3600" dirty="0">
                <a:cs typeface="Calibri"/>
              </a:rPr>
              <a:t>농사를 지을 수 있다</a:t>
            </a:r>
            <a:endParaRPr lang="ko-KR"/>
          </a:p>
          <a:p>
            <a:endParaRPr lang="ko-KR" altLang="en-US" sz="3600" dirty="0"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ko-KR" altLang="en-US" sz="3600" dirty="0">
                <a:cs typeface="Calibri"/>
              </a:rPr>
              <a:t> 거리가 멀어도 </a:t>
            </a:r>
            <a:r>
              <a:rPr lang="ko-KR" altLang="en-US" sz="3600" b="1" dirty="0">
                <a:cs typeface="Calibri"/>
              </a:rPr>
              <a:t>앱과 연동</a:t>
            </a:r>
            <a:r>
              <a:rPr lang="ko-KR" altLang="en-US" sz="3600" dirty="0">
                <a:cs typeface="Calibri"/>
              </a:rPr>
              <a:t>하여 </a:t>
            </a:r>
            <a:r>
              <a:rPr lang="ko-KR" altLang="en-US" sz="3600" b="1" dirty="0">
                <a:cs typeface="Calibri"/>
              </a:rPr>
              <a:t>원격으로 조종</a:t>
            </a:r>
            <a:r>
              <a:rPr lang="ko-KR" altLang="en-US" sz="3600" dirty="0">
                <a:cs typeface="Calibri"/>
              </a:rPr>
              <a:t>할 수 있다</a:t>
            </a:r>
          </a:p>
          <a:p>
            <a:pPr marL="285750" indent="-285750">
              <a:buFont typeface="Wingdings"/>
              <a:buChar char="q"/>
            </a:pPr>
            <a:endParaRPr lang="ko-KR" altLang="en-US" sz="3600" dirty="0"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ko-KR" altLang="en-US" sz="3600" dirty="0">
                <a:cs typeface="Calibri"/>
              </a:rPr>
              <a:t> </a:t>
            </a:r>
            <a:r>
              <a:rPr lang="ko-KR" altLang="en-US" sz="3600" b="1" dirty="0">
                <a:cs typeface="Calibri"/>
              </a:rPr>
              <a:t>앱</a:t>
            </a:r>
            <a:r>
              <a:rPr lang="ko-KR" altLang="en-US" sz="3600" dirty="0">
                <a:cs typeface="Calibri"/>
              </a:rPr>
              <a:t>을 통하여 농기계의 </a:t>
            </a:r>
            <a:r>
              <a:rPr lang="ko-KR" altLang="en-US" sz="3600" b="1" dirty="0">
                <a:cs typeface="Calibri"/>
              </a:rPr>
              <a:t>현재 상태</a:t>
            </a:r>
            <a:r>
              <a:rPr lang="ko-KR" altLang="en-US" sz="3600" dirty="0">
                <a:cs typeface="Calibri"/>
              </a:rPr>
              <a:t>와 </a:t>
            </a:r>
            <a:r>
              <a:rPr lang="ko-KR" altLang="en-US" sz="3600" b="1" dirty="0">
                <a:cs typeface="Calibri"/>
              </a:rPr>
              <a:t>위치</a:t>
            </a:r>
            <a:r>
              <a:rPr lang="ko-KR" altLang="en-US" sz="3600" dirty="0">
                <a:cs typeface="Calibri"/>
              </a:rPr>
              <a:t> 등을 확인할 수 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CFBC6-03EC-96BB-EDEA-DC9B2FE35CCF}"/>
              </a:ext>
            </a:extLst>
          </p:cNvPr>
          <p:cNvSpPr txBox="1"/>
          <p:nvPr/>
        </p:nvSpPr>
        <p:spPr>
          <a:xfrm>
            <a:off x="5456321" y="1155031"/>
            <a:ext cx="85033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>
                <a:cs typeface="Calibri"/>
              </a:rPr>
              <a:t>기대효과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881E2A-1398-839A-1E4B-F4D3175951A3}"/>
              </a:ext>
            </a:extLst>
          </p:cNvPr>
          <p:cNvSpPr txBox="1"/>
          <p:nvPr/>
        </p:nvSpPr>
        <p:spPr>
          <a:xfrm>
            <a:off x="423354" y="4747385"/>
            <a:ext cx="423573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600" b="1" dirty="0">
                <a:solidFill>
                  <a:srgbClr val="3F5FFF"/>
                </a:solidFill>
                <a:latin typeface="맑은 고딕"/>
                <a:ea typeface="맑은 고딕"/>
              </a:rPr>
              <a:t>2-3 </a:t>
            </a:r>
            <a:r>
              <a:rPr lang="en-US" altLang="ko-KR" sz="3600" b="1" dirty="0" err="1">
                <a:solidFill>
                  <a:srgbClr val="3F5FFF"/>
                </a:solidFill>
                <a:latin typeface="맑은 고딕"/>
                <a:ea typeface="맑은 고딕"/>
              </a:rPr>
              <a:t>기대효과</a:t>
            </a:r>
            <a:endParaRPr lang="ko-KR" altLang="en-US" sz="3600" b="1" dirty="0" err="1">
              <a:solidFill>
                <a:srgbClr val="3F5FFF"/>
              </a:solidFill>
              <a:latin typeface="맑은 고딕"/>
              <a:ea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54248-0E30-56D1-A2CE-CA4F74C63723}"/>
              </a:ext>
            </a:extLst>
          </p:cNvPr>
          <p:cNvSpPr txBox="1"/>
          <p:nvPr/>
        </p:nvSpPr>
        <p:spPr>
          <a:xfrm>
            <a:off x="486951" y="3249071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2-1 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사용기술</a:t>
            </a:r>
            <a:endParaRPr lang="ko-K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91EFE-0ABB-2E28-40AE-46BC50670469}"/>
              </a:ext>
            </a:extLst>
          </p:cNvPr>
          <p:cNvSpPr txBox="1"/>
          <p:nvPr/>
        </p:nvSpPr>
        <p:spPr>
          <a:xfrm>
            <a:off x="332865" y="5585521"/>
            <a:ext cx="307748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600" b="1">
                <a:solidFill>
                  <a:srgbClr val="3F5FFF"/>
                </a:solidFill>
                <a:latin typeface="맑은 고딕"/>
                <a:ea typeface="맑은 고딕"/>
              </a:rPr>
              <a:t> </a:t>
            </a:r>
            <a:r>
              <a:rPr lang="en-US" altLang="ko-KR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2-4. </a:t>
            </a:r>
            <a:r>
              <a:rPr lang="en-US" altLang="ko-KR" sz="2700" b="1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개발일정</a:t>
            </a:r>
            <a:endParaRPr lang="ko-KR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02C852-1CD8-26BA-326F-E9AF203F7895}"/>
              </a:ext>
            </a:extLst>
          </p:cNvPr>
          <p:cNvSpPr txBox="1"/>
          <p:nvPr/>
        </p:nvSpPr>
        <p:spPr>
          <a:xfrm>
            <a:off x="486951" y="4016515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2-2</a:t>
            </a:r>
            <a:r>
              <a:rPr lang="en-US" altLang="ko-KR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en-US" altLang="ko-KR" sz="2700" b="1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주요센서정보</a:t>
            </a:r>
            <a:endParaRPr lang="ko-KR" altLang="en-US" sz="2700" b="1" err="1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8B941DB4-25F0-E66F-FFC9-2125C03F6309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12" name="Object 3">
            <a:extLst>
              <a:ext uri="{FF2B5EF4-FFF2-40B4-BE49-F238E27FC236}">
                <a16:creationId xmlns:a16="http://schemas.microsoft.com/office/drawing/2014/main" id="{B96B237C-869D-890A-ABB5-71B38765313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3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137980" y="8670153"/>
            <a:ext cx="2918148" cy="231429"/>
            <a:chOff x="11137980" y="8670153"/>
            <a:chExt cx="2918148" cy="23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37980" y="8670153"/>
              <a:ext cx="2918148" cy="23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96646" y="6504001"/>
            <a:ext cx="2959482" cy="231429"/>
            <a:chOff x="11096646" y="6504001"/>
            <a:chExt cx="2959482" cy="2314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6646" y="6504001"/>
              <a:ext cx="2959482" cy="23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652478" y="5421840"/>
            <a:ext cx="3150678" cy="231429"/>
            <a:chOff x="7987302" y="5421841"/>
            <a:chExt cx="3150678" cy="23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7302" y="5421841"/>
              <a:ext cx="3150678" cy="23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488252" y="3235671"/>
            <a:ext cx="4287122" cy="231429"/>
            <a:chOff x="6809524" y="3224655"/>
            <a:chExt cx="4287122" cy="23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9524" y="3224655"/>
              <a:ext cx="4287122" cy="23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029980" y="4338838"/>
            <a:ext cx="6055735" cy="231429"/>
            <a:chOff x="11029980" y="4338838"/>
            <a:chExt cx="6055735" cy="23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9980" y="4338838"/>
              <a:ext cx="6055735" cy="2314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87994" y="961146"/>
            <a:ext cx="3133333" cy="13428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029980" y="3004784"/>
            <a:ext cx="108000" cy="6171429"/>
            <a:chOff x="11029980" y="3004784"/>
            <a:chExt cx="108000" cy="617142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29980" y="3004784"/>
              <a:ext cx="108000" cy="6171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0628585" y="2925886"/>
            <a:ext cx="897536" cy="897536"/>
            <a:chOff x="10628585" y="2925886"/>
            <a:chExt cx="897536" cy="89753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28585" y="2925886"/>
              <a:ext cx="897536" cy="89753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647633" y="4015996"/>
            <a:ext cx="897536" cy="897536"/>
            <a:chOff x="10647633" y="4015996"/>
            <a:chExt cx="897536" cy="897536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47633" y="4015996"/>
              <a:ext cx="897536" cy="89753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643116" y="5088787"/>
            <a:ext cx="897536" cy="897536"/>
            <a:chOff x="10643116" y="5088787"/>
            <a:chExt cx="897536" cy="89753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43116" y="5088787"/>
              <a:ext cx="897536" cy="89753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643116" y="6170948"/>
            <a:ext cx="897536" cy="897536"/>
            <a:chOff x="10643116" y="6170948"/>
            <a:chExt cx="897536" cy="89753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43116" y="6170948"/>
              <a:ext cx="897536" cy="89753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652640" y="7269564"/>
            <a:ext cx="897536" cy="897536"/>
            <a:chOff x="10652640" y="7269564"/>
            <a:chExt cx="897536" cy="89753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52640" y="7269564"/>
              <a:ext cx="897536" cy="897536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647633" y="8357576"/>
            <a:ext cx="897536" cy="897536"/>
            <a:chOff x="10647633" y="8357576"/>
            <a:chExt cx="897536" cy="89753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47633" y="8357576"/>
              <a:ext cx="897536" cy="89753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7A000E-06B7-A7EB-C882-E9C9BB8D209B}"/>
              </a:ext>
            </a:extLst>
          </p:cNvPr>
          <p:cNvSpPr txBox="1"/>
          <p:nvPr/>
        </p:nvSpPr>
        <p:spPr>
          <a:xfrm>
            <a:off x="6398466" y="3419285"/>
            <a:ext cx="510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재료 구입 및 자료 수집 아이디어 상세화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AB07D-E619-96FF-ECBE-75B176895000}"/>
              </a:ext>
            </a:extLst>
          </p:cNvPr>
          <p:cNvSpPr txBox="1"/>
          <p:nvPr/>
        </p:nvSpPr>
        <p:spPr>
          <a:xfrm>
            <a:off x="11807417" y="4554353"/>
            <a:ext cx="495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외형 디자인 구상 및 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02B6F-1152-F059-4B64-592E1556CC81}"/>
              </a:ext>
            </a:extLst>
          </p:cNvPr>
          <p:cNvSpPr txBox="1"/>
          <p:nvPr/>
        </p:nvSpPr>
        <p:spPr>
          <a:xfrm>
            <a:off x="7548699" y="5613940"/>
            <a:ext cx="4664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각 센서에 대한 코딩과 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연동시킬 앱 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490F0-8F98-0105-544D-29EB975E10CC}"/>
              </a:ext>
            </a:extLst>
          </p:cNvPr>
          <p:cNvSpPr txBox="1"/>
          <p:nvPr/>
        </p:nvSpPr>
        <p:spPr>
          <a:xfrm>
            <a:off x="11469019" y="6656428"/>
            <a:ext cx="561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아두이노와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어플리케이션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링크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&amp;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구축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84AA30-F356-5E19-9F36-B8B5BB08A1D5}"/>
              </a:ext>
            </a:extLst>
          </p:cNvPr>
          <p:cNvSpPr txBox="1"/>
          <p:nvPr/>
        </p:nvSpPr>
        <p:spPr>
          <a:xfrm>
            <a:off x="6231156" y="775714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어플리케이션 &amp; </a:t>
            </a:r>
            <a:r>
              <a:rPr lang="ko-KR" altLang="en-US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아두이노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연결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4" name="그룹 1005">
            <a:extLst>
              <a:ext uri="{FF2B5EF4-FFF2-40B4-BE49-F238E27FC236}">
                <a16:creationId xmlns:a16="http://schemas.microsoft.com/office/drawing/2014/main" id="{43096A63-BB61-7617-2CC3-EA59A32DE391}"/>
              </a:ext>
            </a:extLst>
          </p:cNvPr>
          <p:cNvGrpSpPr/>
          <p:nvPr/>
        </p:nvGrpSpPr>
        <p:grpSpPr>
          <a:xfrm>
            <a:off x="6424983" y="7571613"/>
            <a:ext cx="4287122" cy="231429"/>
            <a:chOff x="6809524" y="3224655"/>
            <a:chExt cx="4287122" cy="231429"/>
          </a:xfrm>
        </p:grpSpPr>
        <p:pic>
          <p:nvPicPr>
            <p:cNvPr id="75" name="Object 14">
              <a:extLst>
                <a:ext uri="{FF2B5EF4-FFF2-40B4-BE49-F238E27FC236}">
                  <a16:creationId xmlns:a16="http://schemas.microsoft.com/office/drawing/2014/main" id="{713EBBBF-40CD-2006-D924-55E5CA629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9524" y="3224655"/>
              <a:ext cx="4287122" cy="231429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D02787F-815B-979E-1940-30D0A89DB7DF}"/>
              </a:ext>
            </a:extLst>
          </p:cNvPr>
          <p:cNvSpPr txBox="1"/>
          <p:nvPr/>
        </p:nvSpPr>
        <p:spPr>
          <a:xfrm>
            <a:off x="11578598" y="8857860"/>
            <a:ext cx="481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결과물 유지 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           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보수 및 개선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83090A-2485-D717-54E2-89F93E5FA977}"/>
              </a:ext>
            </a:extLst>
          </p:cNvPr>
          <p:cNvSpPr txBox="1"/>
          <p:nvPr/>
        </p:nvSpPr>
        <p:spPr>
          <a:xfrm>
            <a:off x="8317036" y="7193569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06.09 ~ 06.23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B23F097-E0F8-8593-EA32-A5C7F2F03CC2}"/>
              </a:ext>
            </a:extLst>
          </p:cNvPr>
          <p:cNvSpPr txBox="1"/>
          <p:nvPr/>
        </p:nvSpPr>
        <p:spPr>
          <a:xfrm>
            <a:off x="11595176" y="8302341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06.24 ~ 06.30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3A1967-1BBC-09F9-B8A0-71698D552F55}"/>
              </a:ext>
            </a:extLst>
          </p:cNvPr>
          <p:cNvSpPr txBox="1"/>
          <p:nvPr/>
        </p:nvSpPr>
        <p:spPr>
          <a:xfrm>
            <a:off x="8367732" y="2834922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04.01 ~ 04.15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4CD171-F64A-572D-118C-8B2A79DC70EF}"/>
              </a:ext>
            </a:extLst>
          </p:cNvPr>
          <p:cNvSpPr txBox="1"/>
          <p:nvPr/>
        </p:nvSpPr>
        <p:spPr>
          <a:xfrm>
            <a:off x="11742281" y="3929383"/>
            <a:ext cx="3745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04.17 ~ 05.02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AB2FB7-2151-FC06-991C-FC3F6C86C502}"/>
              </a:ext>
            </a:extLst>
          </p:cNvPr>
          <p:cNvSpPr txBox="1"/>
          <p:nvPr/>
        </p:nvSpPr>
        <p:spPr>
          <a:xfrm>
            <a:off x="8467401" y="5006401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05.02 ~ 05.31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3CF443-D7D4-788F-C312-6F07E0440CF4}"/>
              </a:ext>
            </a:extLst>
          </p:cNvPr>
          <p:cNvSpPr txBox="1"/>
          <p:nvPr/>
        </p:nvSpPr>
        <p:spPr>
          <a:xfrm>
            <a:off x="11522315" y="6062318"/>
            <a:ext cx="3745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06.02 ~ 06.09</a:t>
            </a:r>
            <a:endParaRPr lang="ko-KR" altLang="en-US" sz="2400">
              <a:solidFill>
                <a:schemeClr val="tx1">
                  <a:lumMod val="75000"/>
                  <a:lumOff val="2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3" name="Object 3">
            <a:extLst>
              <a:ext uri="{FF2B5EF4-FFF2-40B4-BE49-F238E27FC236}">
                <a16:creationId xmlns:a16="http://schemas.microsoft.com/office/drawing/2014/main" id="{7932617E-F9BC-7D56-3886-B37DD5A084DB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pic>
        <p:nvPicPr>
          <p:cNvPr id="29" name="Object 2">
            <a:extLst>
              <a:ext uri="{FF2B5EF4-FFF2-40B4-BE49-F238E27FC236}">
                <a16:creationId xmlns:a16="http://schemas.microsoft.com/office/drawing/2014/main" id="{83E111E8-CF4C-6FA4-8FA2-E6D2288195F0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51ADF3-0AE1-3395-F4E1-113C75E214B7}"/>
              </a:ext>
            </a:extLst>
          </p:cNvPr>
          <p:cNvSpPr txBox="1"/>
          <p:nvPr/>
        </p:nvSpPr>
        <p:spPr>
          <a:xfrm>
            <a:off x="486951" y="3249071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2-1 </a:t>
            </a:r>
            <a:r>
              <a:rPr lang="ko-KR" alt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사용기술</a:t>
            </a:r>
            <a:endParaRPr lang="ko-KR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5FF78D-0473-20FD-F758-A487291A5F0F}"/>
              </a:ext>
            </a:extLst>
          </p:cNvPr>
          <p:cNvSpPr txBox="1"/>
          <p:nvPr/>
        </p:nvSpPr>
        <p:spPr>
          <a:xfrm>
            <a:off x="332865" y="5601849"/>
            <a:ext cx="353468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600" b="1" dirty="0">
                <a:solidFill>
                  <a:srgbClr val="3F5FFF"/>
                </a:solidFill>
                <a:latin typeface="맑은 고딕"/>
                <a:ea typeface="맑은 고딕"/>
              </a:rPr>
              <a:t> </a:t>
            </a:r>
            <a:r>
              <a:rPr lang="en-US" altLang="ko-KR" sz="3600" b="1" dirty="0">
                <a:solidFill>
                  <a:srgbClr val="3F5FFF"/>
                </a:solidFill>
                <a:latin typeface="Malgun Gothic"/>
                <a:ea typeface="Malgun Gothic"/>
              </a:rPr>
              <a:t>2-4. </a:t>
            </a:r>
            <a:r>
              <a:rPr lang="en-US" altLang="ko-KR" sz="3600" b="1" dirty="0" err="1">
                <a:solidFill>
                  <a:srgbClr val="3F5FFF"/>
                </a:solidFill>
                <a:latin typeface="Malgun Gothic"/>
                <a:ea typeface="Malgun Gothic"/>
              </a:rPr>
              <a:t>개발일정</a:t>
            </a:r>
            <a:endParaRPr lang="ko-KR" sz="3600" b="1" dirty="0">
              <a:solidFill>
                <a:srgbClr val="3F5FFF"/>
              </a:solidFill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39DB64-3D9D-37A6-2CBD-BC071F766319}"/>
              </a:ext>
            </a:extLst>
          </p:cNvPr>
          <p:cNvSpPr txBox="1"/>
          <p:nvPr/>
        </p:nvSpPr>
        <p:spPr>
          <a:xfrm>
            <a:off x="486951" y="4016515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2-2</a:t>
            </a:r>
            <a:r>
              <a:rPr lang="en-US" altLang="ko-KR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en-US" altLang="ko-KR" sz="2700" b="1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주요센서정보</a:t>
            </a:r>
            <a:endParaRPr lang="ko-KR" altLang="en-US" sz="2700" b="1" err="1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AB8BB-0503-36F9-4368-0F7A6AC93E65}"/>
              </a:ext>
            </a:extLst>
          </p:cNvPr>
          <p:cNvSpPr txBox="1"/>
          <p:nvPr/>
        </p:nvSpPr>
        <p:spPr>
          <a:xfrm>
            <a:off x="486951" y="4869228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</a:t>
            </a:r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 </a:t>
            </a:r>
            <a:r>
              <a:rPr lang="ko-KR" altLang="en-US" sz="2700" b="1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기대효과</a:t>
            </a:r>
            <a:endParaRPr lang="en-US" altLang="ko-KR" sz="2700" b="1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05962" y="6918536"/>
            <a:ext cx="11873789" cy="313458"/>
            <a:chOff x="3205962" y="6918536"/>
            <a:chExt cx="11873789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6918536"/>
              <a:ext cx="11873789" cy="31345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57943" y="3043895"/>
            <a:ext cx="13676190" cy="480952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205962" y="3261690"/>
            <a:ext cx="11873789" cy="313458"/>
            <a:chOff x="3205962" y="3261690"/>
            <a:chExt cx="11873789" cy="31345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5962" y="3261690"/>
              <a:ext cx="11873789" cy="31345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95E17AB-B930-9992-88F5-7E389B0CD2DB}"/>
              </a:ext>
            </a:extLst>
          </p:cNvPr>
          <p:cNvSpPr txBox="1"/>
          <p:nvPr/>
        </p:nvSpPr>
        <p:spPr>
          <a:xfrm>
            <a:off x="7892716" y="8509334"/>
            <a:ext cx="250256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/>
              <a:t>- </a:t>
            </a:r>
            <a:r>
              <a:rPr lang="ko-KR" altLang="en-US" sz="4000" b="1" err="1"/>
              <a:t>뿌순</a:t>
            </a:r>
            <a:r>
              <a:rPr lang="ko-KR" altLang="en-US" sz="4000" b="1"/>
              <a:t> -</a:t>
            </a:r>
            <a:endParaRPr lang="ko-KR" altLang="en-US" sz="4000" b="1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CE68C-26FC-2C93-66B6-AF378BECF03E}"/>
              </a:ext>
            </a:extLst>
          </p:cNvPr>
          <p:cNvSpPr txBox="1"/>
          <p:nvPr/>
        </p:nvSpPr>
        <p:spPr>
          <a:xfrm>
            <a:off x="12592050" y="49911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>
                    <a:lumMod val="95000"/>
                  </a:schemeClr>
                </a:solidFill>
                <a:cs typeface="Calibri"/>
              </a:rPr>
              <a:t>요로</a:t>
            </a:r>
            <a:endParaRPr lang="ko-KR">
              <a:solidFill>
                <a:schemeClr val="bg1">
                  <a:lumMod val="95000"/>
                </a:schemeClr>
              </a:solidFill>
              <a:cs typeface="Calibri"/>
            </a:endParaRPr>
          </a:p>
          <a:p>
            <a:pPr algn="l"/>
            <a:r>
              <a:rPr lang="ko-KR" altLang="en-US">
                <a:solidFill>
                  <a:schemeClr val="bg1">
                    <a:lumMod val="95000"/>
                  </a:schemeClr>
                </a:solidFill>
                <a:cs typeface="Calibri"/>
              </a:rPr>
              <a:t>결석</a:t>
            </a:r>
            <a:endParaRPr lang="ko-KR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7755" y="2912556"/>
            <a:ext cx="5314286" cy="536190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76402" y="4535745"/>
            <a:ext cx="3695238" cy="10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E504E50-2BFC-C8A4-0050-E18CCFBDFA34}"/>
              </a:ext>
            </a:extLst>
          </p:cNvPr>
          <p:cNvSpPr txBox="1"/>
          <p:nvPr/>
        </p:nvSpPr>
        <p:spPr>
          <a:xfrm>
            <a:off x="11192061" y="4815719"/>
            <a:ext cx="482840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600" b="1">
                <a:solidFill>
                  <a:schemeClr val="bg1"/>
                </a:solidFill>
                <a:latin typeface="맑은 고딕"/>
                <a:ea typeface="맑은 고딕"/>
              </a:rPr>
              <a:t>1. </a:t>
            </a:r>
            <a:r>
              <a:rPr lang="en-US" altLang="ko-KR" sz="3600" b="1" err="1">
                <a:solidFill>
                  <a:schemeClr val="bg1"/>
                </a:solidFill>
                <a:latin typeface="맑은 고딕"/>
                <a:ea typeface="맑은 고딕"/>
              </a:rPr>
              <a:t>개발동기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004">
            <a:extLst>
              <a:ext uri="{FF2B5EF4-FFF2-40B4-BE49-F238E27FC236}">
                <a16:creationId xmlns:a16="http://schemas.microsoft.com/office/drawing/2014/main" id="{8E778F76-9585-CDA8-C794-57641D2B3B90}"/>
              </a:ext>
            </a:extLst>
          </p:cNvPr>
          <p:cNvGrpSpPr/>
          <p:nvPr/>
        </p:nvGrpSpPr>
        <p:grpSpPr>
          <a:xfrm>
            <a:off x="8379948" y="2693085"/>
            <a:ext cx="7546837" cy="5396899"/>
            <a:chOff x="8551162" y="3072986"/>
            <a:chExt cx="6867364" cy="4872559"/>
          </a:xfrm>
        </p:grpSpPr>
        <p:pic>
          <p:nvPicPr>
            <p:cNvPr id="6" name="Object 16">
              <a:extLst>
                <a:ext uri="{FF2B5EF4-FFF2-40B4-BE49-F238E27FC236}">
                  <a16:creationId xmlns:a16="http://schemas.microsoft.com/office/drawing/2014/main" id="{AA18625F-7902-E2A1-424C-57B11C195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51162" y="3072986"/>
              <a:ext cx="6867364" cy="4872559"/>
            </a:xfrm>
            <a:prstGeom prst="rect">
              <a:avLst/>
            </a:prstGeom>
          </p:spPr>
        </p:pic>
      </p:grpSp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1E95F32-188A-79BC-FE72-4DF88304FA43}"/>
              </a:ext>
            </a:extLst>
          </p:cNvPr>
          <p:cNvSpPr txBox="1"/>
          <p:nvPr/>
        </p:nvSpPr>
        <p:spPr>
          <a:xfrm>
            <a:off x="8996581" y="4189392"/>
            <a:ext cx="6313570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900" dirty="0">
                <a:solidFill>
                  <a:schemeClr val="bg1">
                    <a:lumMod val="50000"/>
                  </a:schemeClr>
                </a:solidFill>
              </a:rPr>
              <a:t>기존 농기계의</a:t>
            </a:r>
            <a:endParaRPr lang="en-US" altLang="ko-KR" sz="59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algn="ctr"/>
            <a:r>
              <a:rPr lang="ko-KR" altLang="en-US" sz="5900" dirty="0">
                <a:solidFill>
                  <a:schemeClr val="bg1">
                    <a:lumMod val="50000"/>
                  </a:schemeClr>
                </a:solidFill>
              </a:rPr>
              <a:t> 문제</a:t>
            </a:r>
            <a:r>
              <a:rPr lang="en-US" altLang="ko-KR" sz="59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5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D2099-9123-D1F0-876A-00E58338816E}"/>
              </a:ext>
            </a:extLst>
          </p:cNvPr>
          <p:cNvSpPr txBox="1"/>
          <p:nvPr/>
        </p:nvSpPr>
        <p:spPr>
          <a:xfrm>
            <a:off x="400360" y="3191274"/>
            <a:ext cx="403177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b="1" dirty="0">
                <a:solidFill>
                  <a:srgbClr val="3F5FFF"/>
                </a:solidFill>
                <a:latin typeface="맑은 고딕"/>
                <a:ea typeface="맑은 고딕"/>
              </a:rPr>
              <a:t>1. 개발동기</a:t>
            </a:r>
            <a:endParaRPr lang="ko-KR" dirty="0">
              <a:cs typeface="Calibri"/>
            </a:endParaRPr>
          </a:p>
        </p:txBody>
      </p:sp>
      <p:grpSp>
        <p:nvGrpSpPr>
          <p:cNvPr id="9" name="그룹 1005">
            <a:extLst>
              <a:ext uri="{FF2B5EF4-FFF2-40B4-BE49-F238E27FC236}">
                <a16:creationId xmlns:a16="http://schemas.microsoft.com/office/drawing/2014/main" id="{64376276-8344-0864-1777-48A75482515B}"/>
              </a:ext>
            </a:extLst>
          </p:cNvPr>
          <p:cNvGrpSpPr/>
          <p:nvPr/>
        </p:nvGrpSpPr>
        <p:grpSpPr>
          <a:xfrm>
            <a:off x="6068223" y="6653024"/>
            <a:ext cx="2110357" cy="3227014"/>
            <a:chOff x="6053709" y="6202068"/>
            <a:chExt cx="2110357" cy="3227014"/>
          </a:xfrm>
        </p:grpSpPr>
        <p:pic>
          <p:nvPicPr>
            <p:cNvPr id="10" name="Object 20">
              <a:extLst>
                <a:ext uri="{FF2B5EF4-FFF2-40B4-BE49-F238E27FC236}">
                  <a16:creationId xmlns:a16="http://schemas.microsoft.com/office/drawing/2014/main" id="{1D0EDA96-B036-32E4-AF47-951748EA8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53709" y="6202068"/>
              <a:ext cx="2110357" cy="32270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65B9FDE-775E-5FAD-5A0F-8019E5AFCA90}"/>
              </a:ext>
            </a:extLst>
          </p:cNvPr>
          <p:cNvSpPr txBox="1"/>
          <p:nvPr/>
        </p:nvSpPr>
        <p:spPr>
          <a:xfrm>
            <a:off x="6077218" y="3441074"/>
            <a:ext cx="11490369" cy="4024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pic>
        <p:nvPicPr>
          <p:cNvPr id="2" name="그림 8" descr="차트이(가) 표시된 사진&#10;&#10;자동 생성된 설명">
            <a:extLst>
              <a:ext uri="{FF2B5EF4-FFF2-40B4-BE49-F238E27FC236}">
                <a16:creationId xmlns:a16="http://schemas.microsoft.com/office/drawing/2014/main" id="{5C324C0A-4729-A68E-FE0F-03F800484C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7372" y="3026781"/>
            <a:ext cx="13154092" cy="6203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A5ABCC-C16E-B47B-0F82-1837E021B635}"/>
              </a:ext>
            </a:extLst>
          </p:cNvPr>
          <p:cNvSpPr txBox="1"/>
          <p:nvPr/>
        </p:nvSpPr>
        <p:spPr>
          <a:xfrm>
            <a:off x="400360" y="3191274"/>
            <a:ext cx="403177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b="1" dirty="0">
                <a:solidFill>
                  <a:srgbClr val="3F5FFF"/>
                </a:solidFill>
                <a:latin typeface="맑은 고딕"/>
                <a:ea typeface="맑은 고딕"/>
              </a:rPr>
              <a:t>1. 개발동기</a:t>
            </a:r>
            <a:endParaRPr lang="ko-K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66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79948" y="2693085"/>
            <a:ext cx="7546837" cy="5396899"/>
            <a:chOff x="8551162" y="3072986"/>
            <a:chExt cx="6867364" cy="487255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51162" y="3072986"/>
              <a:ext cx="6867364" cy="487255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68223" y="6653024"/>
            <a:ext cx="2110357" cy="3227014"/>
            <a:chOff x="6053709" y="6202068"/>
            <a:chExt cx="2110357" cy="322701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53709" y="6202068"/>
              <a:ext cx="2110357" cy="32270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5E5FCD1-0D65-1A18-CF99-6214F95F6E12}"/>
              </a:ext>
            </a:extLst>
          </p:cNvPr>
          <p:cNvSpPr txBox="1"/>
          <p:nvPr/>
        </p:nvSpPr>
        <p:spPr>
          <a:xfrm>
            <a:off x="400360" y="3191274"/>
            <a:ext cx="403177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600" b="1">
                <a:solidFill>
                  <a:srgbClr val="3F5FFF"/>
                </a:solidFill>
                <a:latin typeface="맑은 고딕"/>
                <a:ea typeface="맑은 고딕"/>
              </a:rPr>
              <a:t>1. 개</a:t>
            </a:r>
            <a:r>
              <a:rPr lang="ko-KR" altLang="en-US" sz="3600" b="1">
                <a:solidFill>
                  <a:srgbClr val="3F5FFF"/>
                </a:solidFill>
                <a:latin typeface="맑은 고딕"/>
                <a:ea typeface="맑은 고딕"/>
              </a:rPr>
              <a:t>발동기</a:t>
            </a:r>
            <a:endParaRPr lang="ko-KR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C1BF2-AA11-F9D7-F88D-4C5DBB3367A4}"/>
              </a:ext>
            </a:extLst>
          </p:cNvPr>
          <p:cNvSpPr txBox="1"/>
          <p:nvPr/>
        </p:nvSpPr>
        <p:spPr>
          <a:xfrm>
            <a:off x="8996581" y="3971678"/>
            <a:ext cx="6313570" cy="19082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5900" dirty="0">
                <a:solidFill>
                  <a:schemeClr val="bg1">
                    <a:lumMod val="50000"/>
                  </a:schemeClr>
                </a:solidFill>
              </a:rPr>
              <a:t>자율작업 농기계의 필요성</a:t>
            </a:r>
            <a:r>
              <a:rPr lang="en-US" altLang="ko-KR" sz="5900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ko-KR" altLang="en-US" sz="5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87994" y="961146"/>
            <a:ext cx="3161905" cy="134285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8967" y="1467700"/>
            <a:ext cx="2200000" cy="657143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0360" y="619141"/>
            <a:ext cx="2085714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D0DE85F-11DD-250C-6EEF-2D5F008267E2}"/>
              </a:ext>
            </a:extLst>
          </p:cNvPr>
          <p:cNvSpPr txBox="1"/>
          <p:nvPr/>
        </p:nvSpPr>
        <p:spPr>
          <a:xfrm>
            <a:off x="9225033" y="9809328"/>
            <a:ext cx="91951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000">
                <a:cs typeface="Calibri"/>
              </a:rPr>
              <a:t>출처 : 농축산기계신문 </a:t>
            </a:r>
            <a:r>
              <a:rPr lang="ko-KR" sz="2000">
                <a:ea typeface="+mn-lt"/>
                <a:cs typeface="+mn-lt"/>
              </a:rPr>
              <a:t>http://www.alnews.co.kr/news/articleView.html?idxno=7373</a:t>
            </a:r>
            <a:endParaRPr lang="ko-KR" alt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550B3-B51A-3D6B-2D5B-E3B0076EC325}"/>
              </a:ext>
            </a:extLst>
          </p:cNvPr>
          <p:cNvSpPr txBox="1"/>
          <p:nvPr/>
        </p:nvSpPr>
        <p:spPr>
          <a:xfrm>
            <a:off x="5264455" y="3198576"/>
            <a:ext cx="12925770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Wingdings"/>
              <a:buChar char="q"/>
            </a:pPr>
            <a:r>
              <a:rPr lang="ko-KR" altLang="en-US" sz="4000" dirty="0">
                <a:latin typeface="Calibri"/>
                <a:cs typeface="Calibri"/>
              </a:rPr>
              <a:t>농업촌에서 젊은 인구들의 급격한 이탈로 농구 인구가 평균 대비 감소하였다</a:t>
            </a:r>
            <a:r>
              <a:rPr lang="en-US" altLang="ko-KR" sz="4000" dirty="0">
                <a:latin typeface="Calibri"/>
                <a:cs typeface="Calibri"/>
              </a:rPr>
              <a:t>.</a:t>
            </a:r>
          </a:p>
          <a:p>
            <a:pPr marL="571500" indent="-571500">
              <a:buFont typeface="Wingdings"/>
              <a:buChar char="q"/>
            </a:pPr>
            <a:endParaRPr lang="ko-KR" altLang="en-US" sz="4000" dirty="0">
              <a:cs typeface="Calibri"/>
            </a:endParaRPr>
          </a:p>
          <a:p>
            <a:pPr marL="571500" indent="-571500">
              <a:buFont typeface="Wingdings"/>
              <a:buChar char="q"/>
            </a:pPr>
            <a:r>
              <a:rPr lang="ko-KR" sz="4000" dirty="0">
                <a:solidFill>
                  <a:srgbClr val="3B3B3C"/>
                </a:solidFill>
                <a:latin typeface="Arial"/>
                <a:cs typeface="Arial"/>
              </a:rPr>
              <a:t>농가인구의 감소로 농기계는</a:t>
            </a:r>
            <a:r>
              <a:rPr lang="en-US" altLang="ko-KR" sz="4000" dirty="0">
                <a:solidFill>
                  <a:srgbClr val="3B3B3C"/>
                </a:solidFill>
                <a:latin typeface="Arial"/>
                <a:cs typeface="Arial"/>
              </a:rPr>
              <a:t> </a:t>
            </a:r>
            <a:r>
              <a:rPr lang="ko-KR" sz="4000" dirty="0">
                <a:solidFill>
                  <a:srgbClr val="3B3B3C"/>
                </a:solidFill>
                <a:latin typeface="Arial"/>
                <a:cs typeface="Arial"/>
              </a:rPr>
              <a:t>대형화되고 편리한 </a:t>
            </a:r>
            <a:br>
              <a:rPr lang="en-US" altLang="ko-KR" sz="4000" dirty="0">
                <a:solidFill>
                  <a:srgbClr val="3B3B3C"/>
                </a:solidFill>
                <a:latin typeface="Arial"/>
                <a:cs typeface="Arial"/>
              </a:rPr>
            </a:br>
            <a:r>
              <a:rPr lang="ko-KR" altLang="ko-KR" sz="4000" dirty="0">
                <a:solidFill>
                  <a:srgbClr val="3B3B3C"/>
                </a:solidFill>
                <a:latin typeface="Arial"/>
                <a:cs typeface="Arial"/>
              </a:rPr>
              <a:t>기계에 대한 요구도가 높아지고 있다.</a:t>
            </a:r>
          </a:p>
          <a:p>
            <a:pPr marL="571500" indent="-571500">
              <a:buFont typeface="Wingdings"/>
              <a:buChar char="q"/>
            </a:pPr>
            <a:endParaRPr lang="ko-KR" altLang="en-US" sz="4000" dirty="0">
              <a:cs typeface="Calibri"/>
            </a:endParaRPr>
          </a:p>
          <a:p>
            <a:pPr marL="571500" indent="-571500">
              <a:buFont typeface="Wingdings"/>
              <a:buChar char="q"/>
            </a:pPr>
            <a:r>
              <a:rPr lang="ko-KR" altLang="en-US" sz="4000" dirty="0">
                <a:solidFill>
                  <a:srgbClr val="000000"/>
                </a:solidFill>
                <a:latin typeface="Arial"/>
                <a:cs typeface="Arial"/>
              </a:rPr>
              <a:t>기존 농기계 이용 시 </a:t>
            </a:r>
            <a:r>
              <a:rPr lang="ko-KR" sz="4000" dirty="0">
                <a:solidFill>
                  <a:srgbClr val="000000"/>
                </a:solidFill>
                <a:latin typeface="Arial"/>
                <a:cs typeface="Arial"/>
              </a:rPr>
              <a:t>시작</a:t>
            </a:r>
            <a:r>
              <a:rPr lang="ko-KR" altLang="en-US" sz="4000" dirty="0">
                <a:solidFill>
                  <a:srgbClr val="000000"/>
                </a:solidFill>
                <a:latin typeface="Arial"/>
                <a:cs typeface="Arial"/>
              </a:rPr>
              <a:t> 숙련도가 요구되며 장기간 작업 시 피로도가 증가하는 문제가 있다</a:t>
            </a:r>
            <a:r>
              <a:rPr lang="ko-KR" sz="400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endParaRPr lang="ko-KR" altLang="en-US" sz="4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571500" indent="-571500">
              <a:buFont typeface="Wingdings"/>
              <a:buChar char="q"/>
            </a:pPr>
            <a:endParaRPr lang="ko-KR" altLang="en-US" sz="4000" dirty="0">
              <a:solidFill>
                <a:srgbClr val="000000"/>
              </a:solidFill>
              <a:cs typeface="Calibri"/>
            </a:endParaRPr>
          </a:p>
          <a:p>
            <a:endParaRPr lang="ko-KR" sz="4000" dirty="0">
              <a:solidFill>
                <a:srgbClr val="3B3B3C"/>
              </a:solidFill>
              <a:cs typeface="Calibri"/>
            </a:endParaRPr>
          </a:p>
          <a:p>
            <a:pPr marL="571500" indent="-571500">
              <a:buFont typeface="Wingdings"/>
              <a:buChar char="q"/>
            </a:pPr>
            <a:endParaRPr lang="ko-KR" altLang="en-US" sz="4000" dirty="0">
              <a:cs typeface="Calibri"/>
            </a:endParaRPr>
          </a:p>
          <a:p>
            <a:pPr marL="285750" indent="-285750">
              <a:buFont typeface="Wingdings"/>
              <a:buChar char="q"/>
            </a:pPr>
            <a:endParaRPr lang="ko-KR" alt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9C88D-52FE-4950-555F-BF82FB998FB8}"/>
              </a:ext>
            </a:extLst>
          </p:cNvPr>
          <p:cNvSpPr txBox="1"/>
          <p:nvPr/>
        </p:nvSpPr>
        <p:spPr>
          <a:xfrm>
            <a:off x="400360" y="3191274"/>
            <a:ext cx="403177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b="1" dirty="0">
                <a:solidFill>
                  <a:srgbClr val="3F5FFF"/>
                </a:solidFill>
                <a:latin typeface="맑은 고딕"/>
                <a:ea typeface="맑은 고딕"/>
              </a:rPr>
              <a:t>1. 개발동기</a:t>
            </a:r>
            <a:endParaRPr lang="ko-K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98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54394" y="5106869"/>
            <a:ext cx="2853359" cy="457421"/>
            <a:chOff x="4954394" y="5106869"/>
            <a:chExt cx="2853359" cy="4574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6200000">
              <a:off x="4954394" y="5106869"/>
              <a:ext cx="2853359" cy="4574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317897" y="5272538"/>
            <a:ext cx="2857678" cy="121765"/>
            <a:chOff x="9317897" y="5272538"/>
            <a:chExt cx="2857678" cy="12176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9317897" y="5272538"/>
              <a:ext cx="2857678" cy="121765"/>
            </a:xfrm>
            <a:prstGeom prst="rect">
              <a:avLst/>
            </a:prstGeom>
          </p:spPr>
        </p:pic>
      </p:grpSp>
      <p:pic>
        <p:nvPicPr>
          <p:cNvPr id="4" name="Object 1">
            <a:extLst>
              <a:ext uri="{FF2B5EF4-FFF2-40B4-BE49-F238E27FC236}">
                <a16:creationId xmlns:a16="http://schemas.microsoft.com/office/drawing/2014/main" id="{ECB33256-364E-5313-EB5F-57831BC5DD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47751" y="2912551"/>
            <a:ext cx="4914286" cy="5361905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81B255B5-9739-470D-E34E-6723A636460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76402" y="4535745"/>
            <a:ext cx="3676190" cy="1019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3332C0-1A8D-080B-1CB4-B68285A2D07B}"/>
              </a:ext>
            </a:extLst>
          </p:cNvPr>
          <p:cNvSpPr txBox="1"/>
          <p:nvPr/>
        </p:nvSpPr>
        <p:spPr>
          <a:xfrm>
            <a:off x="11150328" y="3262692"/>
            <a:ext cx="4828409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맑은 고딕"/>
                <a:ea typeface="맑은 고딕"/>
              </a:rPr>
              <a:t>2-1. </a:t>
            </a:r>
            <a:r>
              <a:rPr lang="ko-KR" altLang="en-US" sz="3600" b="1" dirty="0">
                <a:solidFill>
                  <a:schemeClr val="bg1"/>
                </a:solidFill>
                <a:latin typeface="맑은 고딕"/>
                <a:ea typeface="맑은 고딕"/>
              </a:rPr>
              <a:t>사용 기술</a:t>
            </a:r>
          </a:p>
          <a:p>
            <a:endParaRPr lang="ko-KR" altLang="en-US" sz="3600" b="1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r>
              <a:rPr lang="ko-KR" altLang="en-US" sz="3600" b="1" dirty="0">
                <a:solidFill>
                  <a:schemeClr val="bg1"/>
                </a:solidFill>
                <a:latin typeface="맑은 고딕"/>
                <a:ea typeface="맑은 고딕"/>
              </a:rPr>
              <a:t>2-2. 주요 센서 정보</a:t>
            </a:r>
          </a:p>
          <a:p>
            <a:endParaRPr lang="ko-KR" altLang="en-US" sz="3600" b="1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r>
              <a:rPr lang="ko-KR" altLang="en-US" sz="3600" b="1" dirty="0">
                <a:solidFill>
                  <a:schemeClr val="bg1"/>
                </a:solidFill>
                <a:latin typeface="맑은 고딕"/>
                <a:ea typeface="맑은 고딕"/>
              </a:rPr>
              <a:t>2-3. 기대효과</a:t>
            </a:r>
            <a:endParaRPr lang="en-US" altLang="ko-KR" sz="3600" b="1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endParaRPr lang="en-US" altLang="ko-KR" sz="3600" b="1" dirty="0">
              <a:solidFill>
                <a:schemeClr val="bg1"/>
              </a:solidFill>
              <a:latin typeface="맑은 고딕"/>
              <a:ea typeface="맑은 고딕"/>
            </a:endParaRPr>
          </a:p>
          <a:p>
            <a:r>
              <a:rPr lang="en-US" altLang="ko-KR" sz="3600" b="1" dirty="0">
                <a:solidFill>
                  <a:schemeClr val="bg1"/>
                </a:solidFill>
                <a:latin typeface="맑은 고딕"/>
                <a:ea typeface="맑은 고딕"/>
              </a:rPr>
              <a:t>2-4. </a:t>
            </a:r>
            <a:r>
              <a:rPr lang="ko-KR" altLang="en-US" sz="3600" b="1" dirty="0">
                <a:solidFill>
                  <a:schemeClr val="bg1"/>
                </a:solidFill>
                <a:latin typeface="맑은 고딕"/>
                <a:ea typeface="맑은 고딕"/>
              </a:rPr>
              <a:t>개발일정</a:t>
            </a:r>
          </a:p>
        </p:txBody>
      </p:sp>
    </p:spTree>
    <p:extLst>
      <p:ext uri="{BB962C8B-B14F-4D97-AF65-F5344CB8AC3E}">
        <p14:creationId xmlns:p14="http://schemas.microsoft.com/office/powerpoint/2010/main" val="99546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EB4BD19-5A87-4AA1-9D3A-EC3E5133EA21}"/>
              </a:ext>
            </a:extLst>
          </p:cNvPr>
          <p:cNvSpPr txBox="1"/>
          <p:nvPr/>
        </p:nvSpPr>
        <p:spPr>
          <a:xfrm>
            <a:off x="5456321" y="1155031"/>
            <a:ext cx="85033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>
                <a:cs typeface="Calibri"/>
              </a:rPr>
              <a:t>기술설명(사용 기술)</a:t>
            </a:r>
          </a:p>
        </p:txBody>
      </p:sp>
      <p:pic>
        <p:nvPicPr>
          <p:cNvPr id="1026" name="Picture 2" descr="아두이노 - 위키백과, 우리 모두의 백과사전">
            <a:extLst>
              <a:ext uri="{FF2B5EF4-FFF2-40B4-BE49-F238E27FC236}">
                <a16:creationId xmlns:a16="http://schemas.microsoft.com/office/drawing/2014/main" id="{44F188E4-BEC4-5829-1D55-1342E1D2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785" y="2902189"/>
            <a:ext cx="2312377" cy="1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utter - 가장 빠른 아름다운 네이티브 앱">
            <a:extLst>
              <a:ext uri="{FF2B5EF4-FFF2-40B4-BE49-F238E27FC236}">
                <a16:creationId xmlns:a16="http://schemas.microsoft.com/office/drawing/2014/main" id="{8838211E-DB03-FB12-2661-AE99C985D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343" y="6562128"/>
            <a:ext cx="4193632" cy="206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C60621-58C4-442C-2FE3-B67421705007}"/>
              </a:ext>
            </a:extLst>
          </p:cNvPr>
          <p:cNvSpPr txBox="1"/>
          <p:nvPr/>
        </p:nvSpPr>
        <p:spPr>
          <a:xfrm>
            <a:off x="5651701" y="4918785"/>
            <a:ext cx="373182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dirty="0" err="1"/>
              <a:t>아두이노</a:t>
            </a:r>
            <a:br>
              <a:rPr lang="ko-KR" altLang="en-US" sz="3200" b="1" dirty="0"/>
            </a:br>
            <a:r>
              <a:rPr lang="ko-KR" altLang="en-US" sz="3200" b="1" dirty="0"/>
              <a:t>하드웨어 센서 코딩</a:t>
            </a:r>
            <a:r>
              <a:rPr lang="en-US" altLang="ko-KR" sz="3200" b="1" dirty="0"/>
              <a:t> </a:t>
            </a:r>
            <a:endParaRPr lang="ko-KR" altLang="en-US" sz="3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A1E26D-8A44-DC18-D203-8DA047426846}"/>
              </a:ext>
            </a:extLst>
          </p:cNvPr>
          <p:cNvSpPr txBox="1"/>
          <p:nvPr/>
        </p:nvSpPr>
        <p:spPr>
          <a:xfrm>
            <a:off x="6073825" y="8625377"/>
            <a:ext cx="2740270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3200" b="1" err="1"/>
              <a:t>플러터</a:t>
            </a:r>
            <a:br>
              <a:rPr lang="ko-KR" altLang="en-US" sz="3200" b="1"/>
            </a:br>
            <a:r>
              <a:rPr lang="ko-KR" altLang="en-US" sz="3200" b="1"/>
              <a:t>앱 개발 툴</a:t>
            </a:r>
            <a:r>
              <a:rPr lang="en-US" altLang="ko-KR" sz="3200" b="1"/>
              <a:t> </a:t>
            </a:r>
            <a:endParaRPr lang="ko-KR" altLang="en-US" sz="3200" b="1"/>
          </a:p>
        </p:txBody>
      </p:sp>
      <p:pic>
        <p:nvPicPr>
          <p:cNvPr id="7" name="그림 9" descr="로고이(가) 표시된 사진&#10;&#10;자동 생성된 설명">
            <a:extLst>
              <a:ext uri="{FF2B5EF4-FFF2-40B4-BE49-F238E27FC236}">
                <a16:creationId xmlns:a16="http://schemas.microsoft.com/office/drawing/2014/main" id="{04ACC896-A6E2-7222-EF24-DD25E166F2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608170" y="2483827"/>
            <a:ext cx="3886200" cy="24178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2AE731-C7E2-E824-8176-1E5BB7D5DDB6}"/>
              </a:ext>
            </a:extLst>
          </p:cNvPr>
          <p:cNvSpPr txBox="1"/>
          <p:nvPr/>
        </p:nvSpPr>
        <p:spPr>
          <a:xfrm>
            <a:off x="12843903" y="4913585"/>
            <a:ext cx="357063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200" b="1" dirty="0"/>
              <a:t>파이썬</a:t>
            </a:r>
            <a:br>
              <a:rPr lang="ko-KR" altLang="en-US" sz="3200" b="1" dirty="0"/>
            </a:br>
            <a:r>
              <a:rPr lang="ko-KR" altLang="en-US" sz="3200" b="1" dirty="0"/>
              <a:t>하드웨어 개발</a:t>
            </a:r>
            <a:r>
              <a:rPr lang="en-US" altLang="ko-KR" sz="3200" b="1" dirty="0"/>
              <a:t> </a:t>
            </a:r>
            <a:endParaRPr lang="ko-KR" altLang="en-US" sz="3200" b="1" dirty="0"/>
          </a:p>
        </p:txBody>
      </p:sp>
      <p:pic>
        <p:nvPicPr>
          <p:cNvPr id="17" name="그림 17" descr="클립아트, 벡터 그래픽이(가) 표시된 사진&#10;&#10;자동 생성된 설명">
            <a:extLst>
              <a:ext uri="{FF2B5EF4-FFF2-40B4-BE49-F238E27FC236}">
                <a16:creationId xmlns:a16="http://schemas.microsoft.com/office/drawing/2014/main" id="{8A40B0C6-07C3-620C-002B-99CD1713D1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85170" y="5922416"/>
            <a:ext cx="5274129" cy="29815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C6B7F6-B7BD-3CD1-469E-6D44D672900D}"/>
              </a:ext>
            </a:extLst>
          </p:cNvPr>
          <p:cNvSpPr txBox="1"/>
          <p:nvPr/>
        </p:nvSpPr>
        <p:spPr>
          <a:xfrm>
            <a:off x="13246106" y="8629766"/>
            <a:ext cx="2740270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ko-KR" altLang="en-US" sz="3200" b="1"/>
              <a:t>리눅스</a:t>
            </a:r>
            <a:br>
              <a:rPr lang="ko-KR" altLang="en-US" sz="3200" b="1"/>
            </a:br>
            <a:r>
              <a:rPr lang="en-US" altLang="ko-KR" sz="3200" b="1" err="1"/>
              <a:t>메인</a:t>
            </a:r>
            <a:r>
              <a:rPr lang="en-US" altLang="ko-KR" sz="3200" b="1"/>
              <a:t> </a:t>
            </a:r>
            <a:r>
              <a:rPr lang="en-US" altLang="ko-KR" sz="3200" b="1" err="1"/>
              <a:t>코딩</a:t>
            </a:r>
            <a:r>
              <a:rPr lang="en-US" altLang="ko-KR" sz="3200" b="1"/>
              <a:t> </a:t>
            </a:r>
            <a:endParaRPr lang="ko-KR" altLang="en-US" sz="3200" b="1"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EFEB02-6C67-B4D4-F964-5EDC84653C59}"/>
              </a:ext>
            </a:extLst>
          </p:cNvPr>
          <p:cNvSpPr txBox="1"/>
          <p:nvPr/>
        </p:nvSpPr>
        <p:spPr>
          <a:xfrm>
            <a:off x="486951" y="3249071"/>
            <a:ext cx="36154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3F5FFF"/>
                </a:solidFill>
                <a:latin typeface="Malgun Gothic"/>
                <a:ea typeface="Malgun Gothic"/>
                <a:cs typeface="Calibri"/>
              </a:rPr>
              <a:t>2-1 </a:t>
            </a:r>
            <a:r>
              <a:rPr lang="ko-KR" altLang="en-US" sz="3600" b="1" dirty="0">
                <a:solidFill>
                  <a:srgbClr val="3F5FFF"/>
                </a:solidFill>
                <a:latin typeface="Malgun Gothic"/>
                <a:ea typeface="Malgun Gothic"/>
                <a:cs typeface="Calibri"/>
              </a:rPr>
              <a:t>사용기술</a:t>
            </a:r>
            <a:endParaRPr lang="ko-KR" sz="3600" b="1" dirty="0">
              <a:solidFill>
                <a:srgbClr val="3F5FFF"/>
              </a:solidFill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3ED0C2-3923-5E30-2D7B-51CCF91CA7E5}"/>
              </a:ext>
            </a:extLst>
          </p:cNvPr>
          <p:cNvSpPr txBox="1"/>
          <p:nvPr/>
        </p:nvSpPr>
        <p:spPr>
          <a:xfrm>
            <a:off x="332865" y="5585521"/>
            <a:ext cx="307748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600" b="1">
                <a:solidFill>
                  <a:srgbClr val="3F5FFF"/>
                </a:solidFill>
                <a:latin typeface="맑은 고딕"/>
                <a:ea typeface="맑은 고딕"/>
              </a:rPr>
              <a:t> </a:t>
            </a:r>
            <a:r>
              <a:rPr lang="en-US" altLang="ko-KR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2-4. </a:t>
            </a:r>
            <a:r>
              <a:rPr lang="en-US" altLang="ko-KR" sz="2700" b="1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개발일정</a:t>
            </a:r>
            <a:endParaRPr lang="ko-KR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7A8C4F-153A-3644-A949-9526F4FFDDCA}"/>
              </a:ext>
            </a:extLst>
          </p:cNvPr>
          <p:cNvSpPr txBox="1"/>
          <p:nvPr/>
        </p:nvSpPr>
        <p:spPr>
          <a:xfrm>
            <a:off x="486951" y="4898256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</a:t>
            </a:r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en-US" altLang="ko-KR" sz="2700" b="1" dirty="0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기대효과</a:t>
            </a:r>
            <a:endParaRPr lang="ko-KR" altLang="en-US" sz="2700" b="1" dirty="0" err="1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8BFF59-AD9A-BE71-E772-529B0B26BF66}"/>
              </a:ext>
            </a:extLst>
          </p:cNvPr>
          <p:cNvSpPr txBox="1"/>
          <p:nvPr/>
        </p:nvSpPr>
        <p:spPr>
          <a:xfrm>
            <a:off x="486951" y="4163470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2-2</a:t>
            </a:r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en-US" altLang="ko-KR" sz="2700" b="1" dirty="0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주요기술정보</a:t>
            </a:r>
            <a:endParaRPr lang="ko-KR" altLang="en-US" sz="2700" b="1" dirty="0" err="1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78219" y="2356674"/>
            <a:ext cx="12450332" cy="43148"/>
            <a:chOff x="5378219" y="2356674"/>
            <a:chExt cx="12450332" cy="431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8219" y="2356674"/>
              <a:ext cx="12450332" cy="431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58343" y="639654"/>
            <a:ext cx="12520386" cy="313458"/>
            <a:chOff x="5358343" y="639654"/>
            <a:chExt cx="12520386" cy="31345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8343" y="639654"/>
              <a:ext cx="12520386" cy="31345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23354" y="2221684"/>
            <a:ext cx="4407508" cy="313458"/>
            <a:chOff x="423354" y="2221684"/>
            <a:chExt cx="4407508" cy="31345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354" y="2221684"/>
              <a:ext cx="4407508" cy="31345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3037" y="5222544"/>
            <a:ext cx="9271840" cy="43148"/>
            <a:chOff x="493037" y="5222544"/>
            <a:chExt cx="9271840" cy="431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493037" y="5222544"/>
              <a:ext cx="9271840" cy="431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44228" y="5844271"/>
            <a:ext cx="11791050" cy="3420621"/>
            <a:chOff x="5815653" y="5460978"/>
            <a:chExt cx="11791050" cy="342062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06703" y="6059241"/>
              <a:ext cx="1800000" cy="952381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5815653" y="5460978"/>
              <a:ext cx="11736232" cy="3420621"/>
              <a:chOff x="5815653" y="5460978"/>
              <a:chExt cx="11736232" cy="342062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815653" y="5460978"/>
                <a:ext cx="11736232" cy="3420621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40266" y="7872233"/>
              <a:ext cx="1533333" cy="561905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3649756" y="7149557"/>
              <a:ext cx="2225711" cy="43148"/>
              <a:chOff x="13649756" y="7149557"/>
              <a:chExt cx="2225711" cy="43148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13649756" y="7149557"/>
                <a:ext cx="2225711" cy="43148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9337227" y="5909710"/>
              <a:ext cx="1954420" cy="1829189"/>
              <a:chOff x="9337227" y="5909710"/>
              <a:chExt cx="1954420" cy="1829189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337227" y="5909710"/>
                <a:ext cx="1954420" cy="1829189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317757" y="5950185"/>
              <a:ext cx="1928042" cy="1848236"/>
              <a:chOff x="12317757" y="5950185"/>
              <a:chExt cx="1928042" cy="1848236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317757" y="5950185"/>
                <a:ext cx="1928042" cy="1848236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5150856" y="5943990"/>
              <a:ext cx="1848236" cy="1848236"/>
              <a:chOff x="15150856" y="5943990"/>
              <a:chExt cx="1848236" cy="1848236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5150856" y="5943990"/>
                <a:ext cx="1848236" cy="184823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0706474" y="7134324"/>
              <a:ext cx="2225711" cy="43148"/>
              <a:chOff x="10706474" y="7134324"/>
              <a:chExt cx="2225711" cy="4314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10706474" y="7134324"/>
                <a:ext cx="2225711" cy="4314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7782592" y="7187653"/>
              <a:ext cx="2225711" cy="43148"/>
              <a:chOff x="7782592" y="7187653"/>
              <a:chExt cx="2225711" cy="4314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16200000">
                <a:off x="7782592" y="7187653"/>
                <a:ext cx="2225711" cy="43148"/>
              </a:xfrm>
              <a:prstGeom prst="rect">
                <a:avLst/>
              </a:prstGeom>
            </p:spPr>
          </p:pic>
        </p:grpSp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601571" y="7881757"/>
              <a:ext cx="1352381" cy="561905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663228" y="7891280"/>
              <a:ext cx="1504762" cy="561905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302199" y="7881757"/>
              <a:ext cx="1209524" cy="561905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7250FF-CA57-C0A4-8C85-36E6507EB59B}"/>
              </a:ext>
            </a:extLst>
          </p:cNvPr>
          <p:cNvSpPr txBox="1"/>
          <p:nvPr/>
        </p:nvSpPr>
        <p:spPr>
          <a:xfrm>
            <a:off x="6659451" y="4784244"/>
            <a:ext cx="1140316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4000">
                <a:latin typeface="HY헤드라인M"/>
                <a:ea typeface="HY헤드라인M"/>
              </a:rPr>
              <a:t>원하는</a:t>
            </a:r>
            <a:r>
              <a:rPr lang="ko-KR" altLang="en-US" sz="4000">
                <a:solidFill>
                  <a:srgbClr val="000000"/>
                </a:solidFill>
                <a:latin typeface="HY헤드라인M"/>
                <a:ea typeface="HY헤드라인M"/>
              </a:rPr>
              <a:t> 작업을</a:t>
            </a:r>
            <a:r>
              <a:rPr lang="ko-KR" altLang="en-US" sz="4000">
                <a:solidFill>
                  <a:srgbClr val="00E64D"/>
                </a:solidFill>
                <a:latin typeface="HY헤드라인M"/>
                <a:ea typeface="HY헤드라인M"/>
              </a:rPr>
              <a:t> </a:t>
            </a:r>
            <a:r>
              <a:rPr lang="ko-KR" altLang="en-US" sz="4000" b="1">
                <a:latin typeface="HY헤드라인M"/>
                <a:ea typeface="HY헤드라인M"/>
              </a:rPr>
              <a:t>쉽게</a:t>
            </a:r>
            <a:r>
              <a:rPr lang="ko-KR" altLang="en-US" sz="4000">
                <a:latin typeface="HY헤드라인M"/>
                <a:ea typeface="HY헤드라인M"/>
              </a:rPr>
              <a:t> 할 수 있는 </a:t>
            </a:r>
            <a:r>
              <a:rPr lang="ko-KR" altLang="en-US" sz="4000" b="1">
                <a:solidFill>
                  <a:srgbClr val="000000"/>
                </a:solidFill>
                <a:latin typeface="HY헤드라인M"/>
                <a:ea typeface="HY헤드라인M"/>
              </a:rPr>
              <a:t>자율 작업 농기계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D2D21D-59D3-6A75-7FF4-FFE74A1CC9C9}"/>
              </a:ext>
            </a:extLst>
          </p:cNvPr>
          <p:cNvSpPr txBox="1"/>
          <p:nvPr/>
        </p:nvSpPr>
        <p:spPr>
          <a:xfrm>
            <a:off x="5622469" y="2779066"/>
            <a:ext cx="647700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자율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 </a:t>
            </a:r>
            <a:r>
              <a:rPr lang="en-US" altLang="ko-KR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작업으로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 </a:t>
            </a:r>
            <a:r>
              <a:rPr lang="en-US" altLang="ko-KR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효율성이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 </a:t>
            </a:r>
            <a:r>
              <a:rPr lang="en-US" altLang="ko-KR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높고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,</a:t>
            </a:r>
            <a:b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조작이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 </a:t>
            </a:r>
            <a:r>
              <a:rPr lang="en-US" altLang="ko-KR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쉽고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 </a:t>
            </a:r>
            <a:r>
              <a:rPr lang="en-US" altLang="ko-KR" sz="2800" err="1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편리하며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,</a:t>
            </a:r>
          </a:p>
          <a:p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사고율이 적은</a:t>
            </a: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,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HY헤드라인M"/>
              <a:ea typeface="HY헤드라인M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206061-5667-5C57-EE82-3D97213D5687}"/>
              </a:ext>
            </a:extLst>
          </p:cNvPr>
          <p:cNvSpPr/>
          <p:nvPr/>
        </p:nvSpPr>
        <p:spPr>
          <a:xfrm>
            <a:off x="6055936" y="8216219"/>
            <a:ext cx="11125200" cy="809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1E4E6C-B58E-B7D2-BADA-97578550AFAD}"/>
              </a:ext>
            </a:extLst>
          </p:cNvPr>
          <p:cNvSpPr txBox="1"/>
          <p:nvPr/>
        </p:nvSpPr>
        <p:spPr>
          <a:xfrm>
            <a:off x="6558824" y="8281529"/>
            <a:ext cx="2883612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지정 코스 </a:t>
            </a:r>
            <a:endParaRPr lang="ko-KR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HY헤드라인M"/>
              <a:cs typeface="Calibri"/>
            </a:endParaRPr>
          </a:p>
          <a:p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   운행</a:t>
            </a:r>
            <a:endParaRPr lang="ko-KR">
              <a:solidFill>
                <a:schemeClr val="tx1">
                  <a:lumMod val="65000"/>
                  <a:lumOff val="35000"/>
                </a:schemeClr>
              </a:solidFill>
              <a:latin typeface="Calibri"/>
              <a:ea typeface="HY헤드라인M"/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F10B5C-8DE8-EB95-A0AD-66B60AD37E28}"/>
              </a:ext>
            </a:extLst>
          </p:cNvPr>
          <p:cNvSpPr txBox="1"/>
          <p:nvPr/>
        </p:nvSpPr>
        <p:spPr>
          <a:xfrm>
            <a:off x="9602641" y="8279719"/>
            <a:ext cx="175115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충돌 방지 시스템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8C6D90-AA1C-8586-38AD-FE66BB31299D}"/>
              </a:ext>
            </a:extLst>
          </p:cNvPr>
          <p:cNvSpPr txBox="1"/>
          <p:nvPr/>
        </p:nvSpPr>
        <p:spPr>
          <a:xfrm>
            <a:off x="14979162" y="8277333"/>
            <a:ext cx="269603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수동 원격조종 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      운행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3F023B-DEC6-5FE8-1C36-B428F6B2C165}"/>
              </a:ext>
            </a:extLst>
          </p:cNvPr>
          <p:cNvSpPr txBox="1"/>
          <p:nvPr/>
        </p:nvSpPr>
        <p:spPr>
          <a:xfrm>
            <a:off x="12325371" y="8234148"/>
            <a:ext cx="1861840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모바일 </a:t>
            </a:r>
            <a:endParaRPr lang="ko-KR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/>
                <a:ea typeface="HY헤드라인M"/>
              </a:rPr>
              <a:t>연동</a:t>
            </a:r>
            <a:endParaRPr lang="ko-K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D0695B-CD1F-8269-9D28-58B66ECFBC8B}"/>
              </a:ext>
            </a:extLst>
          </p:cNvPr>
          <p:cNvSpPr/>
          <p:nvPr/>
        </p:nvSpPr>
        <p:spPr>
          <a:xfrm>
            <a:off x="9153293" y="6051518"/>
            <a:ext cx="2505307" cy="2070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640F78B-2198-2BF6-F29A-89C09CD9EC75}"/>
              </a:ext>
            </a:extLst>
          </p:cNvPr>
          <p:cNvSpPr/>
          <p:nvPr/>
        </p:nvSpPr>
        <p:spPr>
          <a:xfrm>
            <a:off x="14863542" y="6203899"/>
            <a:ext cx="2505307" cy="2070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5DD41E7-D60A-4A74-4BD1-C8E2002CE510}"/>
              </a:ext>
            </a:extLst>
          </p:cNvPr>
          <p:cNvSpPr/>
          <p:nvPr/>
        </p:nvSpPr>
        <p:spPr>
          <a:xfrm>
            <a:off x="12114222" y="6155386"/>
            <a:ext cx="2505307" cy="2070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2">
            <a:extLst>
              <a:ext uri="{FF2B5EF4-FFF2-40B4-BE49-F238E27FC236}">
                <a16:creationId xmlns:a16="http://schemas.microsoft.com/office/drawing/2014/main" id="{02D69EE7-6767-DD56-3FE2-E9C726C64AB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952785" y="6040581"/>
            <a:ext cx="2292928" cy="2206338"/>
          </a:xfrm>
          <a:prstGeom prst="rect">
            <a:avLst/>
          </a:prstGeom>
        </p:spPr>
      </p:pic>
      <p:pic>
        <p:nvPicPr>
          <p:cNvPr id="25" name="그림 26">
            <a:extLst>
              <a:ext uri="{FF2B5EF4-FFF2-40B4-BE49-F238E27FC236}">
                <a16:creationId xmlns:a16="http://schemas.microsoft.com/office/drawing/2014/main" id="{497B63F0-751E-926E-20CA-17EC4320D48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23218" y="6044491"/>
            <a:ext cx="2743200" cy="2285107"/>
          </a:xfrm>
          <a:prstGeom prst="rect">
            <a:avLst/>
          </a:prstGeom>
        </p:spPr>
      </p:pic>
      <p:pic>
        <p:nvPicPr>
          <p:cNvPr id="27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5B518DE7-1909-2E1D-F6C1-EF0181D3C08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62967" y="6270510"/>
            <a:ext cx="2102428" cy="1936981"/>
          </a:xfrm>
          <a:prstGeom prst="rect">
            <a:avLst/>
          </a:prstGeom>
        </p:spPr>
      </p:pic>
      <p:pic>
        <p:nvPicPr>
          <p:cNvPr id="29" name="그림 29">
            <a:extLst>
              <a:ext uri="{FF2B5EF4-FFF2-40B4-BE49-F238E27FC236}">
                <a16:creationId xmlns:a16="http://schemas.microsoft.com/office/drawing/2014/main" id="{47FFFB2A-CD49-B0DC-E92D-1723579D751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263138" y="6057900"/>
            <a:ext cx="2189019" cy="2189019"/>
          </a:xfrm>
          <a:prstGeom prst="rect">
            <a:avLst/>
          </a:prstGeom>
        </p:spPr>
      </p:pic>
      <p:pic>
        <p:nvPicPr>
          <p:cNvPr id="32" name="Object 2">
            <a:extLst>
              <a:ext uri="{FF2B5EF4-FFF2-40B4-BE49-F238E27FC236}">
                <a16:creationId xmlns:a16="http://schemas.microsoft.com/office/drawing/2014/main" id="{4CAD46FA-B075-4673-A295-0445B77F382A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78967" y="1467700"/>
            <a:ext cx="2190476" cy="657143"/>
          </a:xfrm>
          <a:prstGeom prst="rect">
            <a:avLst/>
          </a:prstGeom>
        </p:spPr>
      </p:pic>
      <p:pic>
        <p:nvPicPr>
          <p:cNvPr id="35" name="Object 3">
            <a:extLst>
              <a:ext uri="{FF2B5EF4-FFF2-40B4-BE49-F238E27FC236}">
                <a16:creationId xmlns:a16="http://schemas.microsoft.com/office/drawing/2014/main" id="{556F0482-FA61-62A9-1131-B2DA76FE2DFA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400360" y="619141"/>
            <a:ext cx="1942857" cy="191428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1F7CC19-2D82-0259-483B-AC1E0FC3218B}"/>
              </a:ext>
            </a:extLst>
          </p:cNvPr>
          <p:cNvSpPr txBox="1"/>
          <p:nvPr/>
        </p:nvSpPr>
        <p:spPr>
          <a:xfrm>
            <a:off x="5456321" y="1155031"/>
            <a:ext cx="850331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5400" b="1">
                <a:cs typeface="Calibri"/>
              </a:rPr>
              <a:t>기술설명(개발기능)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FAA6C-E1B1-87EC-1067-942832AE15EF}"/>
              </a:ext>
            </a:extLst>
          </p:cNvPr>
          <p:cNvSpPr txBox="1"/>
          <p:nvPr/>
        </p:nvSpPr>
        <p:spPr>
          <a:xfrm>
            <a:off x="486951" y="3249071"/>
            <a:ext cx="36154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3F5FFF"/>
                </a:solidFill>
                <a:latin typeface="Malgun Gothic"/>
                <a:ea typeface="Malgun Gothic"/>
                <a:cs typeface="Calibri"/>
              </a:rPr>
              <a:t>2-1 </a:t>
            </a:r>
            <a:r>
              <a:rPr lang="ko-KR" altLang="en-US" sz="3600" b="1" dirty="0">
                <a:solidFill>
                  <a:srgbClr val="3F5FFF"/>
                </a:solidFill>
                <a:latin typeface="Malgun Gothic"/>
                <a:ea typeface="Malgun Gothic"/>
                <a:cs typeface="Calibri"/>
              </a:rPr>
              <a:t>사용기술</a:t>
            </a:r>
            <a:endParaRPr lang="ko-KR" sz="3600" b="1" dirty="0">
              <a:solidFill>
                <a:srgbClr val="3F5FFF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2E111-ED1A-8790-1E05-7578231ED0AD}"/>
              </a:ext>
            </a:extLst>
          </p:cNvPr>
          <p:cNvSpPr txBox="1"/>
          <p:nvPr/>
        </p:nvSpPr>
        <p:spPr>
          <a:xfrm>
            <a:off x="332865" y="5585521"/>
            <a:ext cx="307748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600" b="1">
                <a:solidFill>
                  <a:srgbClr val="3F5FFF"/>
                </a:solidFill>
                <a:latin typeface="맑은 고딕"/>
                <a:ea typeface="맑은 고딕"/>
              </a:rPr>
              <a:t> </a:t>
            </a:r>
            <a:r>
              <a:rPr lang="en-US" altLang="ko-KR" sz="2700" b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2-4. </a:t>
            </a:r>
            <a:r>
              <a:rPr lang="en-US" altLang="ko-KR" sz="2700" b="1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</a:rPr>
              <a:t>개발일정</a:t>
            </a:r>
            <a:endParaRPr lang="ko-KR" err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A8A116-0D62-0940-0C00-59C6B08885E9}"/>
              </a:ext>
            </a:extLst>
          </p:cNvPr>
          <p:cNvSpPr txBox="1"/>
          <p:nvPr/>
        </p:nvSpPr>
        <p:spPr>
          <a:xfrm>
            <a:off x="486951" y="4898256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2-3</a:t>
            </a:r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en-US" altLang="ko-KR" sz="2700" b="1" dirty="0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기대효과</a:t>
            </a:r>
            <a:endParaRPr lang="ko-KR" altLang="en-US" sz="2700" b="1" dirty="0" err="1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AD5CC81-C631-4E37-5915-1CD8332C8BC0}"/>
              </a:ext>
            </a:extLst>
          </p:cNvPr>
          <p:cNvSpPr txBox="1"/>
          <p:nvPr/>
        </p:nvSpPr>
        <p:spPr>
          <a:xfrm>
            <a:off x="486951" y="4163470"/>
            <a:ext cx="361549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2-2</a:t>
            </a:r>
            <a:r>
              <a:rPr lang="en-US" altLang="ko-KR" sz="2700" b="1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 </a:t>
            </a:r>
            <a:r>
              <a:rPr lang="en-US" altLang="ko-KR" sz="2700" b="1" dirty="0" err="1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Calibri"/>
              </a:rPr>
              <a:t>주요기술정보</a:t>
            </a:r>
            <a:endParaRPr lang="ko-KR" altLang="en-US" sz="2700" b="1" dirty="0" err="1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55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F55D3716982584985411A2E56FD053D" ma:contentTypeVersion="0" ma:contentTypeDescription="새 문서를 만듭니다." ma:contentTypeScope="" ma:versionID="9b1b56a306a6d33de2dca4374b5e92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97aec0cd89042c3323a04af659a54e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B6F46F-FC92-43CD-9A30-1542EB6F43C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B884A37-7B0F-432A-B8E4-E6A1CE1B82D0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0B54CA2-7132-4B07-B325-C12934D805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340</Words>
  <Application>Microsoft Office PowerPoint</Application>
  <PresentationFormat>사용자 지정</PresentationFormat>
  <Paragraphs>93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HY헤드라인M</vt:lpstr>
      <vt:lpstr>맑은 고딕</vt:lpstr>
      <vt:lpstr>맑은 고딕</vt:lpstr>
      <vt:lpstr>바탕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송 종백</cp:lastModifiedBy>
  <cp:revision>53</cp:revision>
  <dcterms:created xsi:type="dcterms:W3CDTF">2021-02-14T19:43:51Z</dcterms:created>
  <dcterms:modified xsi:type="dcterms:W3CDTF">2023-04-14T02:00:10Z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0x010100CF55D3716982584985411A2E56FD053D</vt:lpwstr>
  </property>
</Properties>
</file>