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5" r:id="rId1"/>
  </p:sldMasterIdLst>
  <p:sldIdLst>
    <p:sldId id="256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1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23884-6D9B-43D6-8336-A053F7483B43}" type="doc">
      <dgm:prSet loTypeId="urn:microsoft.com/office/officeart/2005/8/layout/bProcess2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D21638-F64B-4472-B1F9-638083A83DC7}">
      <dgm:prSet/>
      <dgm:spPr/>
      <dgm:t>
        <a:bodyPr/>
        <a:lstStyle/>
        <a:p>
          <a:r>
            <a:rPr lang="en-US"/>
            <a:t>We used the Epileptic Seizure Recognition Data Set</a:t>
          </a:r>
        </a:p>
      </dgm:t>
    </dgm:pt>
    <dgm:pt modelId="{D1C06EBA-898A-416E-BC31-3612EB7DB6F4}" type="parTrans" cxnId="{BA89C0D5-3C6D-4669-A5D6-FB297EE0FE5B}">
      <dgm:prSet/>
      <dgm:spPr/>
      <dgm:t>
        <a:bodyPr/>
        <a:lstStyle/>
        <a:p>
          <a:endParaRPr lang="en-US"/>
        </a:p>
      </dgm:t>
    </dgm:pt>
    <dgm:pt modelId="{CC8444AD-5EC4-43C2-AF63-CACD7BD87212}" type="sibTrans" cxnId="{BA89C0D5-3C6D-4669-A5D6-FB297EE0FE5B}">
      <dgm:prSet/>
      <dgm:spPr/>
      <dgm:t>
        <a:bodyPr/>
        <a:lstStyle/>
        <a:p>
          <a:endParaRPr lang="en-US"/>
        </a:p>
      </dgm:t>
    </dgm:pt>
    <dgm:pt modelId="{710B5AB7-E6EC-445F-9961-B6EC078538A5}">
      <dgm:prSet/>
      <dgm:spPr/>
      <dgm:t>
        <a:bodyPr/>
        <a:lstStyle/>
        <a:p>
          <a:r>
            <a:rPr lang="en-US" dirty="0"/>
            <a:t>It tracked the brain wave activity of 500 different individuals over the course of 23 seconds. </a:t>
          </a:r>
        </a:p>
      </dgm:t>
    </dgm:pt>
    <dgm:pt modelId="{948F3238-4EFD-4DC9-B87E-5631A8D6428B}" type="parTrans" cxnId="{1B80481C-1784-48CC-A10E-83FF7D8B2873}">
      <dgm:prSet/>
      <dgm:spPr/>
      <dgm:t>
        <a:bodyPr/>
        <a:lstStyle/>
        <a:p>
          <a:endParaRPr lang="en-US"/>
        </a:p>
      </dgm:t>
    </dgm:pt>
    <dgm:pt modelId="{EA30F985-37DC-41E1-B441-620FC14B9FE6}" type="sibTrans" cxnId="{1B80481C-1784-48CC-A10E-83FF7D8B2873}">
      <dgm:prSet/>
      <dgm:spPr/>
      <dgm:t>
        <a:bodyPr/>
        <a:lstStyle/>
        <a:p>
          <a:endParaRPr lang="en-US"/>
        </a:p>
      </dgm:t>
    </dgm:pt>
    <dgm:pt modelId="{F27F518F-81F0-428F-97ED-F131EC816F33}" type="pres">
      <dgm:prSet presAssocID="{5B623884-6D9B-43D6-8336-A053F7483B43}" presName="diagram" presStyleCnt="0">
        <dgm:presLayoutVars>
          <dgm:dir/>
          <dgm:resizeHandles/>
        </dgm:presLayoutVars>
      </dgm:prSet>
      <dgm:spPr/>
    </dgm:pt>
    <dgm:pt modelId="{6CB3D91B-F438-49D7-95DB-DFEC92483EEB}" type="pres">
      <dgm:prSet presAssocID="{E8D21638-F64B-4472-B1F9-638083A83DC7}" presName="firstNode" presStyleLbl="node1" presStyleIdx="0" presStyleCnt="2">
        <dgm:presLayoutVars>
          <dgm:bulletEnabled val="1"/>
        </dgm:presLayoutVars>
      </dgm:prSet>
      <dgm:spPr/>
    </dgm:pt>
    <dgm:pt modelId="{F31627B7-8D19-4B02-A053-600E34C64F93}" type="pres">
      <dgm:prSet presAssocID="{CC8444AD-5EC4-43C2-AF63-CACD7BD87212}" presName="sibTrans" presStyleLbl="sibTrans2D1" presStyleIdx="0" presStyleCnt="1"/>
      <dgm:spPr/>
    </dgm:pt>
    <dgm:pt modelId="{5B12E474-9CE4-476B-BF31-B1E7D5C99879}" type="pres">
      <dgm:prSet presAssocID="{710B5AB7-E6EC-445F-9961-B6EC078538A5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1B80481C-1784-48CC-A10E-83FF7D8B2873}" srcId="{5B623884-6D9B-43D6-8336-A053F7483B43}" destId="{710B5AB7-E6EC-445F-9961-B6EC078538A5}" srcOrd="1" destOrd="0" parTransId="{948F3238-4EFD-4DC9-B87E-5631A8D6428B}" sibTransId="{EA30F985-37DC-41E1-B441-620FC14B9FE6}"/>
    <dgm:cxn modelId="{7A3D145D-FB5E-4FF4-91D4-477F09113B85}" type="presOf" srcId="{CC8444AD-5EC4-43C2-AF63-CACD7BD87212}" destId="{F31627B7-8D19-4B02-A053-600E34C64F93}" srcOrd="0" destOrd="0" presId="urn:microsoft.com/office/officeart/2005/8/layout/bProcess2"/>
    <dgm:cxn modelId="{A20010A9-BEC5-4352-979D-2332D0B0BDAD}" type="presOf" srcId="{5B623884-6D9B-43D6-8336-A053F7483B43}" destId="{F27F518F-81F0-428F-97ED-F131EC816F33}" srcOrd="0" destOrd="0" presId="urn:microsoft.com/office/officeart/2005/8/layout/bProcess2"/>
    <dgm:cxn modelId="{6FEB9DB5-F57F-4B18-ADBD-C1A339B56B46}" type="presOf" srcId="{710B5AB7-E6EC-445F-9961-B6EC078538A5}" destId="{5B12E474-9CE4-476B-BF31-B1E7D5C99879}" srcOrd="0" destOrd="0" presId="urn:microsoft.com/office/officeart/2005/8/layout/bProcess2"/>
    <dgm:cxn modelId="{2EBC26C5-5638-487A-9F45-E7BBCE70BE12}" type="presOf" srcId="{E8D21638-F64B-4472-B1F9-638083A83DC7}" destId="{6CB3D91B-F438-49D7-95DB-DFEC92483EEB}" srcOrd="0" destOrd="0" presId="urn:microsoft.com/office/officeart/2005/8/layout/bProcess2"/>
    <dgm:cxn modelId="{BA89C0D5-3C6D-4669-A5D6-FB297EE0FE5B}" srcId="{5B623884-6D9B-43D6-8336-A053F7483B43}" destId="{E8D21638-F64B-4472-B1F9-638083A83DC7}" srcOrd="0" destOrd="0" parTransId="{D1C06EBA-898A-416E-BC31-3612EB7DB6F4}" sibTransId="{CC8444AD-5EC4-43C2-AF63-CACD7BD87212}"/>
    <dgm:cxn modelId="{F7D37800-3DEA-4D21-9C60-764038885EA0}" type="presParOf" srcId="{F27F518F-81F0-428F-97ED-F131EC816F33}" destId="{6CB3D91B-F438-49D7-95DB-DFEC92483EEB}" srcOrd="0" destOrd="0" presId="urn:microsoft.com/office/officeart/2005/8/layout/bProcess2"/>
    <dgm:cxn modelId="{A064FA5A-3BA2-417F-8EDE-7C262C4E23FF}" type="presParOf" srcId="{F27F518F-81F0-428F-97ED-F131EC816F33}" destId="{F31627B7-8D19-4B02-A053-600E34C64F93}" srcOrd="1" destOrd="0" presId="urn:microsoft.com/office/officeart/2005/8/layout/bProcess2"/>
    <dgm:cxn modelId="{4B656791-2846-4C38-879C-09205B7385C7}" type="presParOf" srcId="{F27F518F-81F0-428F-97ED-F131EC816F33}" destId="{5B12E474-9CE4-476B-BF31-B1E7D5C99879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3D91B-F438-49D7-95DB-DFEC92483EEB}">
      <dsp:nvSpPr>
        <dsp:cNvPr id="0" name=""/>
        <dsp:cNvSpPr/>
      </dsp:nvSpPr>
      <dsp:spPr>
        <a:xfrm>
          <a:off x="920181" y="1375"/>
          <a:ext cx="3596111" cy="35961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 used the Epileptic Seizure Recognition Data Set</a:t>
          </a:r>
        </a:p>
      </dsp:txBody>
      <dsp:txXfrm>
        <a:off x="1446819" y="528013"/>
        <a:ext cx="2542835" cy="2542835"/>
      </dsp:txXfrm>
    </dsp:sp>
    <dsp:sp modelId="{F31627B7-8D19-4B02-A053-600E34C64F93}">
      <dsp:nvSpPr>
        <dsp:cNvPr id="0" name=""/>
        <dsp:cNvSpPr/>
      </dsp:nvSpPr>
      <dsp:spPr>
        <a:xfrm rot="5400000">
          <a:off x="4812971" y="1322946"/>
          <a:ext cx="1258638" cy="95296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12E474-9CE4-476B-BF31-B1E7D5C99879}">
      <dsp:nvSpPr>
        <dsp:cNvPr id="0" name=""/>
        <dsp:cNvSpPr/>
      </dsp:nvSpPr>
      <dsp:spPr>
        <a:xfrm>
          <a:off x="6314348" y="1375"/>
          <a:ext cx="3596111" cy="3596111"/>
        </a:xfrm>
        <a:prstGeom prst="ellipse">
          <a:avLst/>
        </a:prstGeom>
        <a:solidFill>
          <a:schemeClr val="accent2">
            <a:hueOff val="-4620091"/>
            <a:satOff val="-1603"/>
            <a:lumOff val="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It tracked the brain wave activity of 500 different individuals over the course of 23 seconds. </a:t>
          </a:r>
        </a:p>
      </dsp:txBody>
      <dsp:txXfrm>
        <a:off x="6840986" y="528013"/>
        <a:ext cx="2542835" cy="2542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3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0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518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9942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98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2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01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0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2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4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8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1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1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6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3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69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C031CB-DEB3-405F-9996-5322C24A6A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a building&#10;&#10;Description generated with very high confidence">
            <a:extLst>
              <a:ext uri="{FF2B5EF4-FFF2-40B4-BE49-F238E27FC236}">
                <a16:creationId xmlns:a16="http://schemas.microsoft.com/office/drawing/2014/main" id="{92031F0E-C3FA-4DAF-BD13-4AC665CFF0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E685C68-BF28-4330-A4FE-33ABD88511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629"/>
            <a:ext cx="11525954" cy="2759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3350E1-40B5-47D9-8DDD-3C2A17B4B6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1525954" cy="53794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EE839-4C77-4812-8B05-4BA8D7CAF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3113" y="756005"/>
            <a:ext cx="5874479" cy="1241761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09415"/>
                </a:solidFill>
              </a:rPr>
              <a:t>By Arpit Bajpai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4CC38-3C21-49E6-A7CC-36F461A81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3113" y="1997765"/>
            <a:ext cx="5872891" cy="2696635"/>
          </a:xfrm>
        </p:spPr>
        <p:txBody>
          <a:bodyPr>
            <a:normAutofit/>
          </a:bodyPr>
          <a:lstStyle/>
          <a:p>
            <a:r>
              <a:rPr lang="en-US" sz="4700" dirty="0">
                <a:solidFill>
                  <a:srgbClr val="FFFFFF"/>
                </a:solidFill>
              </a:rPr>
              <a:t>Identifying Seizures With Brain Wave Data</a:t>
            </a:r>
          </a:p>
        </p:txBody>
      </p:sp>
      <p:pic>
        <p:nvPicPr>
          <p:cNvPr id="16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1500D0A-0DCA-4E06-8B25-618E6299CC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4686838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08AC4DC-69B5-4DD1-84BC-850C5A2861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3034068"/>
            <a:ext cx="160299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221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C757-148C-48F0-AFB8-5EDA79A4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Background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8E4CB-CED1-474D-8422-17D679481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672" y="2336873"/>
            <a:ext cx="6516509" cy="3599316"/>
          </a:xfrm>
        </p:spPr>
        <p:txBody>
          <a:bodyPr>
            <a:normAutofit/>
          </a:bodyPr>
          <a:lstStyle/>
          <a:p>
            <a:r>
              <a:rPr lang="en-US" dirty="0"/>
              <a:t>Data Collected with EEG</a:t>
            </a:r>
          </a:p>
          <a:p>
            <a:pPr lvl="1"/>
            <a:r>
              <a:rPr lang="en-US" dirty="0"/>
              <a:t>EEGs are often run to determine when people are having seizures. </a:t>
            </a:r>
          </a:p>
          <a:p>
            <a:pPr lvl="2"/>
            <a:r>
              <a:rPr lang="en-US" dirty="0"/>
              <a:t>Seizures are difficult to detect</a:t>
            </a:r>
          </a:p>
          <a:p>
            <a:pPr lvl="2"/>
            <a:r>
              <a:rPr lang="en-US" dirty="0"/>
              <a:t>Electrodes detect brain activity. </a:t>
            </a:r>
          </a:p>
          <a:p>
            <a:pPr lvl="2"/>
            <a:r>
              <a:rPr lang="en-US" dirty="0"/>
              <a:t>A classifier that very accurately predicts whether a seizure happened or didn’t happen can assist in making the correct diagnosis. </a:t>
            </a:r>
          </a:p>
          <a:p>
            <a:pPr lvl="2"/>
            <a:r>
              <a:rPr lang="en-US" dirty="0"/>
              <a:t>For Example: Specialists use this brain activity to assist them in determining epilepsy. 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5192C873-1256-4728-8AB6-1948C3E6A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25" y="2789813"/>
            <a:ext cx="2692907" cy="269290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890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A6B6-E721-4BB7-A856-2B442E42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Obtain: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A12F92-BC4B-4D67-B660-4D6C5A3AD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43427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033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A20A-EC06-4A8C-B768-28C9A330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BE7A6-6161-4654-9BE4-A9E1493C5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9624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Plotting our dataset shows us that the vast majority of points for most of our data lie near the mean. </a:t>
            </a:r>
          </a:p>
          <a:p>
            <a:pPr lvl="1"/>
            <a:r>
              <a:rPr lang="en-US" dirty="0"/>
              <a:t>This lets us know to go back and standardize the data so that we have more normal distributions to work with. </a:t>
            </a:r>
          </a:p>
          <a:p>
            <a:r>
              <a:rPr lang="en-US" dirty="0"/>
              <a:t>The fact that the data is anonymized made it much more difficult to get insights about specific independent variables.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63D0B-66ED-45FB-8361-40FEA8B41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299284"/>
            <a:ext cx="10739423" cy="190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7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7ABAC-2F68-4EDC-86D1-A7A8C6DD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Modeling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8E74D-8877-4C6E-92AB-02A7E4138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2800" dirty="0"/>
              <a:t>Most Successful Model: Random Forest with Grid Search</a:t>
            </a:r>
          </a:p>
          <a:p>
            <a:r>
              <a:rPr lang="en-US" sz="2800" dirty="0"/>
              <a:t>Correctly predicts over 99% of all Seizures.</a:t>
            </a:r>
            <a:r>
              <a:rPr lang="en-US" sz="1300" dirty="0"/>
              <a:t> </a:t>
            </a:r>
          </a:p>
        </p:txBody>
      </p:sp>
      <p:pic>
        <p:nvPicPr>
          <p:cNvPr id="1026" name="Picture 2" descr="https://i.imgur.com/vVDtDjb.png">
            <a:extLst>
              <a:ext uri="{FF2B5EF4-FFF2-40B4-BE49-F238E27FC236}">
                <a16:creationId xmlns:a16="http://schemas.microsoft.com/office/drawing/2014/main" id="{A749D20E-1BB5-4971-95A1-B00A3F40B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090" y="722122"/>
            <a:ext cx="6269479" cy="5413756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72828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2196</TotalTime>
  <Words>182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Identifying Seizures With Brain Wave Data</vt:lpstr>
      <vt:lpstr>Background </vt:lpstr>
      <vt:lpstr>Obtain:</vt:lpstr>
      <vt:lpstr>Exploring</vt:lpstr>
      <vt:lpstr>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aaaaa bbbbbb</dc:creator>
  <cp:lastModifiedBy>aaaaa bbbbbb</cp:lastModifiedBy>
  <cp:revision>40</cp:revision>
  <dcterms:created xsi:type="dcterms:W3CDTF">2019-01-08T16:02:12Z</dcterms:created>
  <dcterms:modified xsi:type="dcterms:W3CDTF">2019-01-21T02:40:44Z</dcterms:modified>
</cp:coreProperties>
</file>