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0" r:id="rId4"/>
    <p:sldId id="257" r:id="rId5"/>
    <p:sldId id="258" r:id="rId6"/>
    <p:sldId id="259" r:id="rId7"/>
    <p:sldId id="264" r:id="rId8"/>
    <p:sldId id="261"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7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AF8B78-A0E1-4005-A4B4-C9BC0B892D3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425542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F8B78-A0E1-4005-A4B4-C9BC0B892D3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325694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F8B78-A0E1-4005-A4B4-C9BC0B892D3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186509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F8B78-A0E1-4005-A4B4-C9BC0B892D3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0ABC3-ABEC-4899-8708-34089F252AA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7441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F8B78-A0E1-4005-A4B4-C9BC0B892D3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3309726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AF8B78-A0E1-4005-A4B4-C9BC0B892D39}"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3451260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AF8B78-A0E1-4005-A4B4-C9BC0B892D39}"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2000934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F8B78-A0E1-4005-A4B4-C9BC0B892D3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1809305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F8B78-A0E1-4005-A4B4-C9BC0B892D3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192567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F8B78-A0E1-4005-A4B4-C9BC0B892D3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417437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F8B78-A0E1-4005-A4B4-C9BC0B892D3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105305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F8B78-A0E1-4005-A4B4-C9BC0B892D3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409270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F8B78-A0E1-4005-A4B4-C9BC0B892D39}"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357498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F8B78-A0E1-4005-A4B4-C9BC0B892D39}"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61193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F8B78-A0E1-4005-A4B4-C9BC0B892D39}"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196683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F8B78-A0E1-4005-A4B4-C9BC0B892D3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38825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F8B78-A0E1-4005-A4B4-C9BC0B892D3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0ABC3-ABEC-4899-8708-34089F252AA8}" type="slidenum">
              <a:rPr lang="en-US" smtClean="0"/>
              <a:t>‹#›</a:t>
            </a:fld>
            <a:endParaRPr lang="en-US"/>
          </a:p>
        </p:txBody>
      </p:sp>
    </p:spTree>
    <p:extLst>
      <p:ext uri="{BB962C8B-B14F-4D97-AF65-F5344CB8AC3E}">
        <p14:creationId xmlns:p14="http://schemas.microsoft.com/office/powerpoint/2010/main" val="328314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5AF8B78-A0E1-4005-A4B4-C9BC0B892D39}" type="datetimeFigureOut">
              <a:rPr lang="en-US" smtClean="0"/>
              <a:t>4/22/2019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620ABC3-ABEC-4899-8708-34089F252AA8}" type="slidenum">
              <a:rPr lang="en-US" smtClean="0"/>
              <a:t>‹#›</a:t>
            </a:fld>
            <a:endParaRPr lang="en-US"/>
          </a:p>
        </p:txBody>
      </p:sp>
    </p:spTree>
    <p:extLst>
      <p:ext uri="{BB962C8B-B14F-4D97-AF65-F5344CB8AC3E}">
        <p14:creationId xmlns:p14="http://schemas.microsoft.com/office/powerpoint/2010/main" val="34216206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670E-972B-43D5-9E36-04CF62F2F008}"/>
              </a:ext>
            </a:extLst>
          </p:cNvPr>
          <p:cNvSpPr>
            <a:spLocks noGrp="1"/>
          </p:cNvSpPr>
          <p:nvPr>
            <p:ph type="ctrTitle"/>
          </p:nvPr>
        </p:nvSpPr>
        <p:spPr/>
        <p:txBody>
          <a:bodyPr/>
          <a:lstStyle/>
          <a:p>
            <a:r>
              <a:rPr lang="en-US" dirty="0" err="1"/>
              <a:t>Instacart</a:t>
            </a:r>
            <a:r>
              <a:rPr lang="en-US" dirty="0"/>
              <a:t> order Analysis</a:t>
            </a:r>
          </a:p>
        </p:txBody>
      </p:sp>
      <p:sp>
        <p:nvSpPr>
          <p:cNvPr id="3" name="Subtitle 2">
            <a:extLst>
              <a:ext uri="{FF2B5EF4-FFF2-40B4-BE49-F238E27FC236}">
                <a16:creationId xmlns:a16="http://schemas.microsoft.com/office/drawing/2014/main" id="{0CB61115-F2F1-40A3-8D46-FABDE06545C8}"/>
              </a:ext>
            </a:extLst>
          </p:cNvPr>
          <p:cNvSpPr>
            <a:spLocks noGrp="1"/>
          </p:cNvSpPr>
          <p:nvPr>
            <p:ph type="subTitle" idx="1"/>
          </p:nvPr>
        </p:nvSpPr>
        <p:spPr/>
        <p:txBody>
          <a:bodyPr/>
          <a:lstStyle/>
          <a:p>
            <a:r>
              <a:rPr lang="en-US" dirty="0"/>
              <a:t>By: Arpit Bajpai</a:t>
            </a:r>
          </a:p>
        </p:txBody>
      </p:sp>
    </p:spTree>
    <p:extLst>
      <p:ext uri="{BB962C8B-B14F-4D97-AF65-F5344CB8AC3E}">
        <p14:creationId xmlns:p14="http://schemas.microsoft.com/office/powerpoint/2010/main" val="87737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FBB3-8189-4CEC-84EE-EF22E03C4B96}"/>
              </a:ext>
            </a:extLst>
          </p:cNvPr>
          <p:cNvSpPr>
            <a:spLocks noGrp="1"/>
          </p:cNvSpPr>
          <p:nvPr>
            <p:ph type="title"/>
          </p:nvPr>
        </p:nvSpPr>
        <p:spPr/>
        <p:txBody>
          <a:bodyPr/>
          <a:lstStyle/>
          <a:p>
            <a:r>
              <a:rPr lang="en-US" dirty="0"/>
              <a:t>Questions to Explore in the future:</a:t>
            </a:r>
          </a:p>
        </p:txBody>
      </p:sp>
      <p:sp>
        <p:nvSpPr>
          <p:cNvPr id="3" name="Content Placeholder 2">
            <a:extLst>
              <a:ext uri="{FF2B5EF4-FFF2-40B4-BE49-F238E27FC236}">
                <a16:creationId xmlns:a16="http://schemas.microsoft.com/office/drawing/2014/main" id="{2E155F8F-0F70-4417-9F54-307397B142C2}"/>
              </a:ext>
            </a:extLst>
          </p:cNvPr>
          <p:cNvSpPr>
            <a:spLocks noGrp="1"/>
          </p:cNvSpPr>
          <p:nvPr>
            <p:ph idx="1"/>
          </p:nvPr>
        </p:nvSpPr>
        <p:spPr/>
        <p:txBody>
          <a:bodyPr/>
          <a:lstStyle/>
          <a:p>
            <a:r>
              <a:rPr lang="en-US" dirty="0"/>
              <a:t>Right now we have the capacity to see individual item associations, however I feel that we can take this further in the future as we try to examine the correlation between entire baskets and items. </a:t>
            </a:r>
          </a:p>
          <a:p>
            <a:r>
              <a:rPr lang="en-US" dirty="0"/>
              <a:t>Additionally, in the future we can look beyond orders and look at users and see if patterns in purchasing behavior can be detected there and personalized recommendations can be made to each user based on the baskets they have purchased in the past.  </a:t>
            </a:r>
          </a:p>
        </p:txBody>
      </p:sp>
    </p:spTree>
    <p:extLst>
      <p:ext uri="{BB962C8B-B14F-4D97-AF65-F5344CB8AC3E}">
        <p14:creationId xmlns:p14="http://schemas.microsoft.com/office/powerpoint/2010/main" val="201393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16D2-623B-47EB-A9B8-1D08CC9A8C8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6C2195C-369F-4AA0-8480-0375A5419A66}"/>
              </a:ext>
            </a:extLst>
          </p:cNvPr>
          <p:cNvSpPr>
            <a:spLocks noGrp="1"/>
          </p:cNvSpPr>
          <p:nvPr>
            <p:ph idx="1"/>
          </p:nvPr>
        </p:nvSpPr>
        <p:spPr/>
        <p:txBody>
          <a:bodyPr/>
          <a:lstStyle/>
          <a:p>
            <a:r>
              <a:rPr lang="en-US" dirty="0" err="1"/>
              <a:t>Instacart</a:t>
            </a:r>
            <a:r>
              <a:rPr lang="en-US" dirty="0"/>
              <a:t> is an American company that operates as a sometimes-same-day grocery delivery service. </a:t>
            </a:r>
          </a:p>
          <a:p>
            <a:pPr lvl="1"/>
            <a:r>
              <a:rPr lang="en-US" dirty="0"/>
              <a:t>They released a database on Kaggle and the core focus of it was to determine how likely products were to be reordered.</a:t>
            </a:r>
          </a:p>
        </p:txBody>
      </p:sp>
    </p:spTree>
    <p:extLst>
      <p:ext uri="{BB962C8B-B14F-4D97-AF65-F5344CB8AC3E}">
        <p14:creationId xmlns:p14="http://schemas.microsoft.com/office/powerpoint/2010/main" val="12522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23E2-0E2F-4079-874E-ADB6336971F0}"/>
              </a:ext>
            </a:extLst>
          </p:cNvPr>
          <p:cNvSpPr>
            <a:spLocks noGrp="1"/>
          </p:cNvSpPr>
          <p:nvPr>
            <p:ph type="title"/>
          </p:nvPr>
        </p:nvSpPr>
        <p:spPr/>
        <p:txBody>
          <a:bodyPr/>
          <a:lstStyle/>
          <a:p>
            <a:r>
              <a:rPr lang="en-US" dirty="0"/>
              <a:t>The Three things we will be examining today are: </a:t>
            </a:r>
          </a:p>
        </p:txBody>
      </p:sp>
      <p:sp>
        <p:nvSpPr>
          <p:cNvPr id="3" name="Content Placeholder 2">
            <a:extLst>
              <a:ext uri="{FF2B5EF4-FFF2-40B4-BE49-F238E27FC236}">
                <a16:creationId xmlns:a16="http://schemas.microsoft.com/office/drawing/2014/main" id="{B05A3D29-93D2-4176-B0BD-2C24976082C8}"/>
              </a:ext>
            </a:extLst>
          </p:cNvPr>
          <p:cNvSpPr>
            <a:spLocks noGrp="1"/>
          </p:cNvSpPr>
          <p:nvPr>
            <p:ph idx="1"/>
          </p:nvPr>
        </p:nvSpPr>
        <p:spPr/>
        <p:txBody>
          <a:bodyPr/>
          <a:lstStyle/>
          <a:p>
            <a:r>
              <a:rPr lang="en-US" dirty="0"/>
              <a:t>1: What are the most poplar products being ordered and reordered? </a:t>
            </a:r>
          </a:p>
          <a:p>
            <a:r>
              <a:rPr lang="en-US" dirty="0"/>
              <a:t>2: What factors influence one's decision to reorder a good and can we make a model that accurately predicts whether a good will be reordered? </a:t>
            </a:r>
          </a:p>
          <a:p>
            <a:r>
              <a:rPr lang="en-US" dirty="0"/>
              <a:t>3: By seeing what items a customer is purchasing, can we predict what items they may wish to purchase? </a:t>
            </a:r>
          </a:p>
        </p:txBody>
      </p:sp>
    </p:spTree>
    <p:extLst>
      <p:ext uri="{BB962C8B-B14F-4D97-AF65-F5344CB8AC3E}">
        <p14:creationId xmlns:p14="http://schemas.microsoft.com/office/powerpoint/2010/main" val="237257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9A5E449-B95D-46A6-9234-5477BCBAD6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267E9-D610-42D6-954B-BCE9665C2A01}"/>
              </a:ext>
            </a:extLst>
          </p:cNvPr>
          <p:cNvSpPr>
            <a:spLocks noGrp="1"/>
          </p:cNvSpPr>
          <p:nvPr>
            <p:ph type="title"/>
          </p:nvPr>
        </p:nvSpPr>
        <p:spPr>
          <a:xfrm>
            <a:off x="7859488" y="609600"/>
            <a:ext cx="3408068" cy="1326321"/>
          </a:xfrm>
        </p:spPr>
        <p:txBody>
          <a:bodyPr>
            <a:normAutofit/>
          </a:bodyPr>
          <a:lstStyle/>
          <a:p>
            <a:r>
              <a:rPr lang="en-US" sz="2800">
                <a:solidFill>
                  <a:srgbClr val="FFFFFF"/>
                </a:solidFill>
              </a:rPr>
              <a:t>What are the most popular items? </a:t>
            </a:r>
          </a:p>
        </p:txBody>
      </p:sp>
      <p:sp>
        <p:nvSpPr>
          <p:cNvPr id="24" name="Rectangle 23">
            <a:extLst>
              <a:ext uri="{FF2B5EF4-FFF2-40B4-BE49-F238E27FC236}">
                <a16:creationId xmlns:a16="http://schemas.microsoft.com/office/drawing/2014/main" id="{57B113FE-00ED-4DFD-B853-285DBAE33F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EB090B3-11B0-4EEA-9BC5-37E527AFC17E}"/>
              </a:ext>
            </a:extLst>
          </p:cNvPr>
          <p:cNvPicPr>
            <a:picLocks noChangeAspect="1"/>
          </p:cNvPicPr>
          <p:nvPr/>
        </p:nvPicPr>
        <p:blipFill rotWithShape="1">
          <a:blip r:embed="rId2"/>
          <a:srcRect l="1" r="12166" b="-2"/>
          <a:stretch/>
        </p:blipFill>
        <p:spPr>
          <a:xfrm>
            <a:off x="1323856" y="799817"/>
            <a:ext cx="5211775" cy="4732245"/>
          </a:xfrm>
          <a:prstGeom prst="rect">
            <a:avLst/>
          </a:prstGeom>
        </p:spPr>
      </p:pic>
      <p:sp>
        <p:nvSpPr>
          <p:cNvPr id="26" name="Rectangle 25">
            <a:extLst>
              <a:ext uri="{FF2B5EF4-FFF2-40B4-BE49-F238E27FC236}">
                <a16:creationId xmlns:a16="http://schemas.microsoft.com/office/drawing/2014/main" id="{08CC676F-74F1-441D-9B51-42C5B87F18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E866774-8253-4A95-A75F-4DAA2953B29B}"/>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Things we can learn from this:</a:t>
            </a:r>
          </a:p>
          <a:p>
            <a:pPr lvl="1"/>
            <a:r>
              <a:rPr lang="en-US" sz="1600" dirty="0">
                <a:solidFill>
                  <a:srgbClr val="FFFFFF"/>
                </a:solidFill>
              </a:rPr>
              <a:t>A significant portion of these products are organic. </a:t>
            </a:r>
          </a:p>
          <a:p>
            <a:pPr lvl="1"/>
            <a:r>
              <a:rPr lang="en-US" sz="1600" dirty="0">
                <a:solidFill>
                  <a:srgbClr val="FFFFFF"/>
                </a:solidFill>
              </a:rPr>
              <a:t>People love their bananas!</a:t>
            </a:r>
          </a:p>
          <a:p>
            <a:pPr lvl="1"/>
            <a:r>
              <a:rPr lang="en-US" sz="1600" dirty="0">
                <a:solidFill>
                  <a:srgbClr val="FFFFFF"/>
                </a:solidFill>
              </a:rPr>
              <a:t>Almost all the products are some sort of produce.</a:t>
            </a:r>
          </a:p>
        </p:txBody>
      </p:sp>
    </p:spTree>
    <p:extLst>
      <p:ext uri="{BB962C8B-B14F-4D97-AF65-F5344CB8AC3E}">
        <p14:creationId xmlns:p14="http://schemas.microsoft.com/office/powerpoint/2010/main" val="203221143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59E787A-A567-464A-BB9E-E9B95AA41E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A476B5-55AD-43A1-B1FB-5AC76B54F0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3" descr="A screenshot of a cell phone&#10;&#10;Description generated with high confidence">
            <a:extLst>
              <a:ext uri="{FF2B5EF4-FFF2-40B4-BE49-F238E27FC236}">
                <a16:creationId xmlns:a16="http://schemas.microsoft.com/office/drawing/2014/main" id="{3EE44D62-20B4-4465-9F34-0763844CBB8B}"/>
              </a:ext>
            </a:extLst>
          </p:cNvPr>
          <p:cNvPicPr>
            <a:picLocks noGrp="1" noChangeAspect="1"/>
          </p:cNvPicPr>
          <p:nvPr>
            <p:ph idx="1"/>
          </p:nvPr>
        </p:nvPicPr>
        <p:blipFill rotWithShape="1">
          <a:blip r:embed="rId3"/>
          <a:srcRect r="13546" b="1"/>
          <a:stretch/>
        </p:blipFill>
        <p:spPr>
          <a:xfrm>
            <a:off x="3028192" y="643467"/>
            <a:ext cx="6135615" cy="5571066"/>
          </a:xfrm>
          <a:prstGeom prst="rect">
            <a:avLst/>
          </a:prstGeom>
        </p:spPr>
      </p:pic>
    </p:spTree>
    <p:extLst>
      <p:ext uri="{BB962C8B-B14F-4D97-AF65-F5344CB8AC3E}">
        <p14:creationId xmlns:p14="http://schemas.microsoft.com/office/powerpoint/2010/main" val="397798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A85A-BCFA-4277-89E3-6FF5D530E64E}"/>
              </a:ext>
            </a:extLst>
          </p:cNvPr>
          <p:cNvSpPr>
            <a:spLocks noGrp="1"/>
          </p:cNvSpPr>
          <p:nvPr>
            <p:ph type="title"/>
          </p:nvPr>
        </p:nvSpPr>
        <p:spPr>
          <a:xfrm>
            <a:off x="8154444" y="211672"/>
            <a:ext cx="3783556" cy="1724250"/>
          </a:xfrm>
        </p:spPr>
        <p:txBody>
          <a:bodyPr vert="horz" lIns="91440" tIns="45720" rIns="91440" bIns="45720" rtlCol="0">
            <a:noAutofit/>
          </a:bodyPr>
          <a:lstStyle/>
          <a:p>
            <a:pPr algn="l"/>
            <a:r>
              <a:rPr lang="en-US" sz="2800" dirty="0"/>
              <a:t>Order Distribution</a:t>
            </a:r>
          </a:p>
        </p:txBody>
      </p:sp>
      <p:pic>
        <p:nvPicPr>
          <p:cNvPr id="14" name="Content Placeholder 3" descr="A picture containing accessory&#10;&#10;Description generated with high confidence">
            <a:extLst>
              <a:ext uri="{FF2B5EF4-FFF2-40B4-BE49-F238E27FC236}">
                <a16:creationId xmlns:a16="http://schemas.microsoft.com/office/drawing/2014/main" id="{46748133-0966-4A90-965B-1D2088404045}"/>
              </a:ext>
            </a:extLst>
          </p:cNvPr>
          <p:cNvPicPr>
            <a:picLocks noChangeAspect="1"/>
          </p:cNvPicPr>
          <p:nvPr/>
        </p:nvPicPr>
        <p:blipFill rotWithShape="1">
          <a:blip r:embed="rId3"/>
          <a:srcRect t="8599" r="-521" b="-952"/>
          <a:stretch/>
        </p:blipFill>
        <p:spPr>
          <a:xfrm>
            <a:off x="0" y="211671"/>
            <a:ext cx="7592090" cy="6434657"/>
          </a:xfrm>
          <a:prstGeom prst="rect">
            <a:avLst/>
          </a:prstGeom>
        </p:spPr>
      </p:pic>
      <p:sp>
        <p:nvSpPr>
          <p:cNvPr id="25" name="Content Placeholder 15">
            <a:extLst>
              <a:ext uri="{FF2B5EF4-FFF2-40B4-BE49-F238E27FC236}">
                <a16:creationId xmlns:a16="http://schemas.microsoft.com/office/drawing/2014/main" id="{CA182FA0-A071-4AE6-8ED9-9ABCBAD91B7B}"/>
              </a:ext>
            </a:extLst>
          </p:cNvPr>
          <p:cNvSpPr>
            <a:spLocks noGrp="1"/>
          </p:cNvSpPr>
          <p:nvPr>
            <p:ph idx="1"/>
          </p:nvPr>
        </p:nvSpPr>
        <p:spPr>
          <a:xfrm>
            <a:off x="8154444" y="2096063"/>
            <a:ext cx="3783556" cy="4084603"/>
          </a:xfrm>
        </p:spPr>
        <p:txBody>
          <a:bodyPr>
            <a:normAutofit/>
          </a:bodyPr>
          <a:lstStyle/>
          <a:p>
            <a:r>
              <a:rPr lang="en-US" sz="1800" dirty="0"/>
              <a:t>Dairy and Produce account for nearly half of all orders. </a:t>
            </a:r>
          </a:p>
          <a:p>
            <a:pPr lvl="1"/>
            <a:r>
              <a:rPr lang="en-US" sz="1600" dirty="0"/>
              <a:t>Makes sense considering that they’re the most perishable goods</a:t>
            </a:r>
          </a:p>
          <a:p>
            <a:r>
              <a:rPr lang="en-US" sz="1800" dirty="0"/>
              <a:t>More specific departments like breakfast were responsible for only a tiny fraction of sales. </a:t>
            </a:r>
          </a:p>
          <a:p>
            <a:endParaRPr lang="en-US" sz="1800" dirty="0"/>
          </a:p>
        </p:txBody>
      </p:sp>
      <p:cxnSp>
        <p:nvCxnSpPr>
          <p:cNvPr id="19" name="Straight Connector 18">
            <a:extLst>
              <a:ext uri="{FF2B5EF4-FFF2-40B4-BE49-F238E27FC236}">
                <a16:creationId xmlns:a16="http://schemas.microsoft.com/office/drawing/2014/main" id="{A4F35239-EB86-4ACB-91DE-4989620C2C1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95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59E787A-A567-464A-BB9E-E9B95AA41E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A476B5-55AD-43A1-B1FB-5AC76B54F0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A close up of a map&#10;&#10;Description generated with high confidence">
            <a:extLst>
              <a:ext uri="{FF2B5EF4-FFF2-40B4-BE49-F238E27FC236}">
                <a16:creationId xmlns:a16="http://schemas.microsoft.com/office/drawing/2014/main" id="{95B194C7-D5BF-4C43-AB7F-D675CECA6B79}"/>
              </a:ext>
            </a:extLst>
          </p:cNvPr>
          <p:cNvPicPr>
            <a:picLocks noGrp="1" noChangeAspect="1"/>
          </p:cNvPicPr>
          <p:nvPr>
            <p:ph idx="1"/>
          </p:nvPr>
        </p:nvPicPr>
        <p:blipFill>
          <a:blip r:embed="rId3"/>
          <a:stretch>
            <a:fillRect/>
          </a:stretch>
        </p:blipFill>
        <p:spPr>
          <a:xfrm>
            <a:off x="2430825" y="643467"/>
            <a:ext cx="7330350" cy="5571066"/>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24719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2F16-D10D-4898-9FD9-7F59B1595BF5}"/>
              </a:ext>
            </a:extLst>
          </p:cNvPr>
          <p:cNvSpPr>
            <a:spLocks noGrp="1"/>
          </p:cNvSpPr>
          <p:nvPr>
            <p:ph type="title"/>
          </p:nvPr>
        </p:nvSpPr>
        <p:spPr>
          <a:xfrm>
            <a:off x="8686120" y="579457"/>
            <a:ext cx="2767702" cy="997640"/>
          </a:xfrm>
        </p:spPr>
        <p:txBody>
          <a:bodyPr anchor="b">
            <a:normAutofit/>
          </a:bodyPr>
          <a:lstStyle/>
          <a:p>
            <a:pPr algn="l"/>
            <a:r>
              <a:rPr lang="en-US" sz="1600" dirty="0"/>
              <a:t>Can we predict whether someone will reorder a product? </a:t>
            </a:r>
          </a:p>
        </p:txBody>
      </p:sp>
      <p:pic>
        <p:nvPicPr>
          <p:cNvPr id="1029" name="Picture 2" descr="https://i.imgur.com/xJICGzX.png">
            <a:extLst>
              <a:ext uri="{FF2B5EF4-FFF2-40B4-BE49-F238E27FC236}">
                <a16:creationId xmlns:a16="http://schemas.microsoft.com/office/drawing/2014/main" id="{67E82802-64E9-4DAC-A46A-45048A4ACB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679631"/>
            <a:ext cx="7212920" cy="5498738"/>
          </a:xfrm>
          <a:prstGeom prst="rect">
            <a:avLst/>
          </a:prstGeom>
          <a:noFill/>
          <a:extLst>
            <a:ext uri="{909E8E84-426E-40DD-AFC4-6F175D3DCCD1}">
              <a14:hiddenFill xmlns:a14="http://schemas.microsoft.com/office/drawing/2010/main">
                <a:solidFill>
                  <a:srgbClr val="FFFFFF"/>
                </a:solidFill>
              </a14:hiddenFill>
            </a:ext>
          </a:extLst>
        </p:spPr>
      </p:pic>
      <p:sp>
        <p:nvSpPr>
          <p:cNvPr id="1031" name="Content Placeholder 1030">
            <a:extLst>
              <a:ext uri="{FF2B5EF4-FFF2-40B4-BE49-F238E27FC236}">
                <a16:creationId xmlns:a16="http://schemas.microsoft.com/office/drawing/2014/main" id="{A56193B3-EAAE-4CFB-ACA3-2FEAE147A58C}"/>
              </a:ext>
            </a:extLst>
          </p:cNvPr>
          <p:cNvSpPr>
            <a:spLocks noGrp="1"/>
          </p:cNvSpPr>
          <p:nvPr>
            <p:ph idx="1"/>
          </p:nvPr>
        </p:nvSpPr>
        <p:spPr>
          <a:xfrm>
            <a:off x="8499855" y="1490133"/>
            <a:ext cx="3556678" cy="4724401"/>
          </a:xfrm>
        </p:spPr>
        <p:txBody>
          <a:bodyPr anchor="ctr">
            <a:normAutofit/>
          </a:bodyPr>
          <a:lstStyle/>
          <a:p>
            <a:r>
              <a:rPr lang="en-US" sz="1400" dirty="0"/>
              <a:t>The most impactful variables are </a:t>
            </a:r>
            <a:r>
              <a:rPr lang="en-US" sz="1400" dirty="0" err="1"/>
              <a:t>Department_id</a:t>
            </a:r>
            <a:r>
              <a:rPr lang="en-US" sz="1400" dirty="0"/>
              <a:t>, </a:t>
            </a:r>
            <a:r>
              <a:rPr lang="en-US" sz="1400" dirty="0" err="1"/>
              <a:t>aisle_id</a:t>
            </a:r>
            <a:r>
              <a:rPr lang="en-US" sz="1400" dirty="0"/>
              <a:t>, </a:t>
            </a:r>
            <a:r>
              <a:rPr lang="en-US" sz="1400" dirty="0" err="1"/>
              <a:t>add_to_cart_order</a:t>
            </a:r>
            <a:r>
              <a:rPr lang="en-US" sz="1400" dirty="0"/>
              <a:t>, and </a:t>
            </a:r>
            <a:r>
              <a:rPr lang="en-US" sz="1400" dirty="0" err="1"/>
              <a:t>product_id</a:t>
            </a:r>
            <a:endParaRPr lang="en-US" sz="1400" dirty="0"/>
          </a:p>
          <a:p>
            <a:r>
              <a:rPr lang="en-US" sz="1400" dirty="0"/>
              <a:t>We have a predictive model that correctly identifies 72% of all reorders. </a:t>
            </a:r>
          </a:p>
          <a:p>
            <a:r>
              <a:rPr lang="en-US" sz="1400" dirty="0"/>
              <a:t>The best tool we discovered so far has been using </a:t>
            </a:r>
            <a:r>
              <a:rPr lang="en-US" sz="1400" dirty="0" err="1"/>
              <a:t>XGBoost</a:t>
            </a:r>
            <a:r>
              <a:rPr lang="en-US" sz="1400" dirty="0"/>
              <a:t>, which outperformed Logistic Regression, Decision Tree and Random Forest. </a:t>
            </a:r>
          </a:p>
          <a:p>
            <a:r>
              <a:rPr lang="en-US" sz="1400" dirty="0"/>
              <a:t>Further improvements may require acquiring additional variables as different techniques offered very modest increases to accuracy. </a:t>
            </a:r>
          </a:p>
        </p:txBody>
      </p:sp>
    </p:spTree>
    <p:extLst>
      <p:ext uri="{BB962C8B-B14F-4D97-AF65-F5344CB8AC3E}">
        <p14:creationId xmlns:p14="http://schemas.microsoft.com/office/powerpoint/2010/main" val="368866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71B3-B145-4083-BD82-EDBEE0769FFC}"/>
              </a:ext>
            </a:extLst>
          </p:cNvPr>
          <p:cNvSpPr>
            <a:spLocks noGrp="1"/>
          </p:cNvSpPr>
          <p:nvPr>
            <p:ph type="title"/>
          </p:nvPr>
        </p:nvSpPr>
        <p:spPr>
          <a:xfrm>
            <a:off x="7484533" y="304800"/>
            <a:ext cx="4334935" cy="1336307"/>
          </a:xfrm>
        </p:spPr>
        <p:txBody>
          <a:bodyPr anchor="b">
            <a:normAutofit/>
          </a:bodyPr>
          <a:lstStyle/>
          <a:p>
            <a:pPr algn="l"/>
            <a:r>
              <a:rPr lang="en-US" sz="1600" dirty="0"/>
              <a:t>WHAT are the items that have the greatest chance to be purchased together</a:t>
            </a:r>
          </a:p>
        </p:txBody>
      </p:sp>
      <p:pic>
        <p:nvPicPr>
          <p:cNvPr id="5" name="Picture 4" descr="A screenshot of a cell phone&#10;&#10;Description generated with high confidence">
            <a:extLst>
              <a:ext uri="{FF2B5EF4-FFF2-40B4-BE49-F238E27FC236}">
                <a16:creationId xmlns:a16="http://schemas.microsoft.com/office/drawing/2014/main" id="{12C9E168-2893-4600-AA6E-D4EBF01D531A}"/>
              </a:ext>
            </a:extLst>
          </p:cNvPr>
          <p:cNvPicPr>
            <a:picLocks noChangeAspect="1"/>
          </p:cNvPicPr>
          <p:nvPr/>
        </p:nvPicPr>
        <p:blipFill>
          <a:blip r:embed="rId3"/>
          <a:stretch>
            <a:fillRect/>
          </a:stretch>
        </p:blipFill>
        <p:spPr>
          <a:xfrm>
            <a:off x="648587" y="304800"/>
            <a:ext cx="6327945" cy="6359744"/>
          </a:xfrm>
          <a:prstGeom prst="rect">
            <a:avLst/>
          </a:prstGeom>
        </p:spPr>
      </p:pic>
      <p:sp>
        <p:nvSpPr>
          <p:cNvPr id="9" name="Content Placeholder 8">
            <a:extLst>
              <a:ext uri="{FF2B5EF4-FFF2-40B4-BE49-F238E27FC236}">
                <a16:creationId xmlns:a16="http://schemas.microsoft.com/office/drawing/2014/main" id="{D96B2FF7-762A-49B4-BD2F-AD3FBA933DAB}"/>
              </a:ext>
            </a:extLst>
          </p:cNvPr>
          <p:cNvSpPr>
            <a:spLocks noGrp="1"/>
          </p:cNvSpPr>
          <p:nvPr>
            <p:ph idx="1"/>
          </p:nvPr>
        </p:nvSpPr>
        <p:spPr>
          <a:xfrm>
            <a:off x="7484533" y="1776574"/>
            <a:ext cx="4334934" cy="4573426"/>
          </a:xfrm>
        </p:spPr>
        <p:txBody>
          <a:bodyPr anchor="ctr">
            <a:normAutofit fontScale="85000" lnSpcReduction="10000"/>
          </a:bodyPr>
          <a:lstStyle/>
          <a:p>
            <a:r>
              <a:rPr lang="en-US" dirty="0"/>
              <a:t>The biggest winner here is by far fresh produce.</a:t>
            </a:r>
          </a:p>
          <a:p>
            <a:r>
              <a:rPr lang="en-US" dirty="0"/>
              <a:t>Fresh Fruits and Fresh Vegetables are one of the products that are ordered together very commonly with pretty much every other product or set of products relating to food</a:t>
            </a:r>
          </a:p>
          <a:p>
            <a:r>
              <a:rPr lang="en-US" dirty="0"/>
              <a:t>A lot of these combinations simply confirm what we already may have suspected.</a:t>
            </a:r>
          </a:p>
          <a:p>
            <a:pPr lvl="1"/>
            <a:r>
              <a:rPr lang="en-US" dirty="0"/>
              <a:t>Someone purchasing from chips pretzels will likely also get something from fresh dips tapenades</a:t>
            </a:r>
          </a:p>
          <a:p>
            <a:endParaRPr lang="en-US" sz="1200" dirty="0"/>
          </a:p>
        </p:txBody>
      </p:sp>
    </p:spTree>
    <p:extLst>
      <p:ext uri="{BB962C8B-B14F-4D97-AF65-F5344CB8AC3E}">
        <p14:creationId xmlns:p14="http://schemas.microsoft.com/office/powerpoint/2010/main" val="1353509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3340</TotalTime>
  <Words>450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Instacart order Analysis</vt:lpstr>
      <vt:lpstr>Background</vt:lpstr>
      <vt:lpstr>The Three things we will be examining today are: </vt:lpstr>
      <vt:lpstr>What are the most popular items? </vt:lpstr>
      <vt:lpstr>PowerPoint Presentation</vt:lpstr>
      <vt:lpstr>Order Distribution</vt:lpstr>
      <vt:lpstr>PowerPoint Presentation</vt:lpstr>
      <vt:lpstr>Can we predict whether someone will reorder a product? </vt:lpstr>
      <vt:lpstr>WHAT are the items that have the greatest chance to be purchased together</vt:lpstr>
      <vt:lpstr>Questions to Explore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aaaaa bbbbbb</dc:creator>
  <cp:lastModifiedBy>aaaaa bbbbbb</cp:lastModifiedBy>
  <cp:revision>39</cp:revision>
  <dcterms:created xsi:type="dcterms:W3CDTF">2019-04-12T03:26:13Z</dcterms:created>
  <dcterms:modified xsi:type="dcterms:W3CDTF">2019-04-23T16:45:30Z</dcterms:modified>
</cp:coreProperties>
</file>